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6" r:id="rId2"/>
    <p:sldId id="257" r:id="rId3"/>
    <p:sldId id="290" r:id="rId4"/>
    <p:sldId id="259" r:id="rId5"/>
    <p:sldId id="260" r:id="rId6"/>
    <p:sldId id="289" r:id="rId7"/>
    <p:sldId id="291" r:id="rId8"/>
    <p:sldId id="292" r:id="rId9"/>
    <p:sldId id="262" r:id="rId10"/>
    <p:sldId id="263" r:id="rId11"/>
    <p:sldId id="264" r:id="rId12"/>
    <p:sldId id="265" r:id="rId13"/>
    <p:sldId id="296" r:id="rId14"/>
    <p:sldId id="282" r:id="rId15"/>
    <p:sldId id="293" r:id="rId16"/>
    <p:sldId id="266" r:id="rId17"/>
    <p:sldId id="288" r:id="rId18"/>
    <p:sldId id="267" r:id="rId19"/>
    <p:sldId id="268" r:id="rId20"/>
    <p:sldId id="269" r:id="rId21"/>
    <p:sldId id="272" r:id="rId22"/>
    <p:sldId id="273" r:id="rId23"/>
    <p:sldId id="276" r:id="rId24"/>
    <p:sldId id="286" r:id="rId25"/>
    <p:sldId id="277" r:id="rId26"/>
    <p:sldId id="294" r:id="rId27"/>
    <p:sldId id="278" r:id="rId28"/>
    <p:sldId id="279" r:id="rId29"/>
    <p:sldId id="280" r:id="rId30"/>
    <p:sldId id="295" r:id="rId31"/>
    <p:sldId id="270" r:id="rId32"/>
    <p:sldId id="271" r:id="rId33"/>
    <p:sldId id="287" r:id="rId34"/>
    <p:sldId id="281" r:id="rId35"/>
    <p:sldId id="285" r:id="rId36"/>
    <p:sldId id="283" r:id="rId37"/>
    <p:sldId id="284" r:id="rId3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170E6-6BEB-4EA9-8A24-BAFE8BF8E747}" type="datetimeFigureOut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7F378-9C53-49AD-8185-1F6FC2A0F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47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7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1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187C-F869-4B04-9566-43F99F339182}" type="datetime1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014A-C6D7-4EED-83F9-3CD739A76E02}" type="datetime1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675725"/>
            <a:ext cx="5467557" cy="518532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6E07-75F5-4B38-829A-C473AA02FF6E}" type="datetime1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A2B4-15D9-4A54-B238-17F4AD755535}" type="datetime1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6C48-7A8A-41A5-AA59-0234608D57A5}" type="datetime1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7123080" cy="9244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4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50"/>
            <a:ext cx="3469242" cy="405130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3C1-7C04-4616-BD24-E44E7DD81F6C}" type="datetime1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6" y="1812927"/>
            <a:ext cx="3132495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4" y="2389190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389190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3DD4-7AF6-4017-A87A-7B309689B58D}" type="datetime1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BD57-9047-4542-BA85-4DC53B1D7744}" type="datetime1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C91-0927-40C6-941F-E090C4937190}" type="datetime1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8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6" y="446088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5258-6443-418F-8BB6-079A38E9D637}" type="datetime1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1387058"/>
            <a:ext cx="3481387" cy="111325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4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8EE8-A237-44D0-AF76-F176A08606FB}" type="datetime1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2" name="Oval 31"/>
          <p:cNvSpPr/>
          <p:nvPr/>
        </p:nvSpPr>
        <p:spPr>
          <a:xfrm>
            <a:off x="5479249" y="1436862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3" y="1411792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5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4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3" y="2083428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3" y="993077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8" y="1894455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3" y="106059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4" y="675725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15ACBE7-4800-4B65-9B97-A808289220B8}" type="datetime1">
              <a:rPr kumimoji="1" lang="ja-JP" altLang="en-US" smtClean="0"/>
              <a:t>2018/10/22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11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1336" y="6491512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2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55576" y="134077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/>
              <a:t>Thermal </a:t>
            </a:r>
            <a:r>
              <a:rPr lang="en-US" altLang="ja-JP" sz="4000" dirty="0" err="1"/>
              <a:t>sneutrino</a:t>
            </a:r>
            <a:r>
              <a:rPr lang="en-US" altLang="ja-JP" sz="4000" dirty="0"/>
              <a:t> dark matter in an inverse seesaw model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55576" y="2753633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 smtClean="0"/>
              <a:t>Hiroyuki Ishida (NCTS)</a:t>
            </a:r>
            <a:endParaRPr lang="en-US" altLang="ja-JP" sz="40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7524328" y="188640"/>
            <a:ext cx="1509120" cy="432000"/>
            <a:chOff x="6444208" y="548680"/>
            <a:chExt cx="1509120" cy="432000"/>
          </a:xfrm>
          <a:noFill/>
        </p:grpSpPr>
        <p:sp>
          <p:nvSpPr>
            <p:cNvPr id="7" name="正方形/長方形 6"/>
            <p:cNvSpPr/>
            <p:nvPr/>
          </p:nvSpPr>
          <p:spPr>
            <a:xfrm>
              <a:off x="6444208" y="548680"/>
              <a:ext cx="150912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Picture 2" descr="http://www.ncts.ntu.edu.tw/upload/images/nct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548680"/>
              <a:ext cx="1509120" cy="43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xtLst/>
          </p:spPr>
        </p:pic>
      </p:grpSp>
      <p:sp>
        <p:nvSpPr>
          <p:cNvPr id="10" name="正方形/長方形 9"/>
          <p:cNvSpPr/>
          <p:nvPr/>
        </p:nvSpPr>
        <p:spPr>
          <a:xfrm>
            <a:off x="755576" y="3501009"/>
            <a:ext cx="8388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@</a:t>
            </a:r>
            <a:r>
              <a:rPr lang="en-US" altLang="ja-JP" sz="1600" b="1" dirty="0"/>
              <a:t>Mini-Workshop on Dark Sector Phenomenology: Models, Satellites, and </a:t>
            </a:r>
            <a:r>
              <a:rPr lang="en-US" altLang="ja-JP" sz="1600" b="1" dirty="0" smtClean="0"/>
              <a:t>Colliders</a:t>
            </a:r>
            <a:endParaRPr lang="en-US" altLang="ja-JP" sz="1600" dirty="0" smtClean="0"/>
          </a:p>
          <a:p>
            <a:pPr algn="ctr"/>
            <a:r>
              <a:rPr lang="en-US" altLang="ja-JP" sz="1600" dirty="0" smtClean="0"/>
              <a:t>                                                                          2018/10/19</a:t>
            </a:r>
            <a:endParaRPr lang="en-US" altLang="ja-JP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203848" y="4305419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Collaborators:</a:t>
            </a:r>
            <a:endParaRPr lang="en-US" altLang="ja-JP" dirty="0"/>
          </a:p>
        </p:txBody>
      </p:sp>
      <p:sp>
        <p:nvSpPr>
          <p:cNvPr id="12" name="正方形/長方形 11"/>
          <p:cNvSpPr/>
          <p:nvPr/>
        </p:nvSpPr>
        <p:spPr>
          <a:xfrm>
            <a:off x="4941982" y="4305419"/>
            <a:ext cx="3463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Jung Chang (</a:t>
            </a:r>
            <a:r>
              <a:rPr lang="en-US" altLang="ja-JP" dirty="0" err="1" smtClean="0"/>
              <a:t>Chonnam</a:t>
            </a:r>
            <a:r>
              <a:rPr lang="en-US" altLang="ja-JP" dirty="0" smtClean="0"/>
              <a:t> Natl. U.)</a:t>
            </a:r>
            <a:endParaRPr lang="en-US" altLang="ja-JP" dirty="0"/>
          </a:p>
        </p:txBody>
      </p:sp>
      <p:sp>
        <p:nvSpPr>
          <p:cNvPr id="13" name="正方形/長方形 12"/>
          <p:cNvSpPr/>
          <p:nvPr/>
        </p:nvSpPr>
        <p:spPr>
          <a:xfrm>
            <a:off x="4948666" y="4713043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Kingman Cheung (NTHU)</a:t>
            </a:r>
            <a:endParaRPr lang="en-US" altLang="ja-JP" dirty="0"/>
          </a:p>
        </p:txBody>
      </p:sp>
      <p:sp>
        <p:nvSpPr>
          <p:cNvPr id="14" name="正方形/長方形 13"/>
          <p:cNvSpPr/>
          <p:nvPr/>
        </p:nvSpPr>
        <p:spPr>
          <a:xfrm>
            <a:off x="4948666" y="5121647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/>
              <a:t>Chih</a:t>
            </a:r>
            <a:r>
              <a:rPr lang="en-US" altLang="ja-JP" dirty="0" smtClean="0"/>
              <a:t>-Ting Lu (NTHU)</a:t>
            </a:r>
            <a:endParaRPr lang="en-US" altLang="ja-JP" dirty="0"/>
          </a:p>
        </p:txBody>
      </p:sp>
      <p:sp>
        <p:nvSpPr>
          <p:cNvPr id="15" name="正方形/長方形 14"/>
          <p:cNvSpPr/>
          <p:nvPr/>
        </p:nvSpPr>
        <p:spPr>
          <a:xfrm>
            <a:off x="4948666" y="5530071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Martin </a:t>
            </a:r>
            <a:r>
              <a:rPr lang="en-US" altLang="ja-JP" dirty="0" err="1" smtClean="0"/>
              <a:t>Spinrath</a:t>
            </a:r>
            <a:r>
              <a:rPr lang="en-US" altLang="ja-JP" dirty="0" smtClean="0"/>
              <a:t> (NTHU)</a:t>
            </a:r>
            <a:endParaRPr lang="en-US" altLang="ja-JP" dirty="0"/>
          </a:p>
        </p:txBody>
      </p:sp>
      <p:sp>
        <p:nvSpPr>
          <p:cNvPr id="16" name="正方形/長方形 15"/>
          <p:cNvSpPr/>
          <p:nvPr/>
        </p:nvSpPr>
        <p:spPr>
          <a:xfrm>
            <a:off x="4948666" y="5939988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Yue-Lin </a:t>
            </a:r>
            <a:r>
              <a:rPr lang="en-US" altLang="ja-JP" dirty="0" err="1" smtClean="0"/>
              <a:t>Sming</a:t>
            </a:r>
            <a:r>
              <a:rPr lang="en-US" altLang="ja-JP" dirty="0" smtClean="0"/>
              <a:t> Tsai (AS)</a:t>
            </a:r>
            <a:endParaRPr lang="en-US" altLang="ja-JP" dirty="0"/>
          </a:p>
        </p:txBody>
      </p:sp>
      <p:sp>
        <p:nvSpPr>
          <p:cNvPr id="17" name="正方形/長方形 16"/>
          <p:cNvSpPr/>
          <p:nvPr/>
        </p:nvSpPr>
        <p:spPr>
          <a:xfrm>
            <a:off x="4347663" y="6309320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Refs:</a:t>
            </a:r>
            <a:endParaRPr lang="en-US" altLang="ja-JP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23858" y="6310273"/>
            <a:ext cx="307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1707.04374</a:t>
            </a:r>
            <a:r>
              <a:rPr lang="en-US" altLang="ja-JP" dirty="0"/>
              <a:t>, </a:t>
            </a:r>
            <a:r>
              <a:rPr lang="en-US" altLang="ja-JP" dirty="0" smtClean="0"/>
              <a:t>1806.04468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35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2012" y="15209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Model</a:t>
            </a:r>
            <a:endParaRPr kumimoji="1" lang="ja-JP" alt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75" y="3433898"/>
            <a:ext cx="4391025" cy="107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8" r="8308"/>
          <a:stretch/>
        </p:blipFill>
        <p:spPr bwMode="auto">
          <a:xfrm>
            <a:off x="1187626" y="5229200"/>
            <a:ext cx="221546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4412676" y="5229201"/>
            <a:ext cx="2268000" cy="924465"/>
            <a:chOff x="4412676" y="5229199"/>
            <a:chExt cx="2268000" cy="924465"/>
          </a:xfrm>
        </p:grpSpPr>
        <p:sp>
          <p:nvSpPr>
            <p:cNvPr id="9" name="正方形/長方形 8"/>
            <p:cNvSpPr/>
            <p:nvPr/>
          </p:nvSpPr>
          <p:spPr>
            <a:xfrm>
              <a:off x="4412676" y="5229199"/>
              <a:ext cx="2268000" cy="9244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824" y="5297962"/>
              <a:ext cx="2235408" cy="792000"/>
            </a:xfrm>
            <a:prstGeom prst="rect">
              <a:avLst/>
            </a:prstGeom>
          </p:spPr>
        </p:pic>
      </p:grpSp>
      <p:sp>
        <p:nvSpPr>
          <p:cNvPr id="7" name="右矢印 6"/>
          <p:cNvSpPr/>
          <p:nvPr/>
        </p:nvSpPr>
        <p:spPr>
          <a:xfrm>
            <a:off x="3668554" y="5528118"/>
            <a:ext cx="432048" cy="399391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2567" y="1011800"/>
            <a:ext cx="3637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Symmetry breaking</a:t>
            </a:r>
            <a:r>
              <a:rPr lang="ja-JP" altLang="en-US" sz="2800" dirty="0" smtClean="0"/>
              <a:t>：</a:t>
            </a:r>
            <a:endParaRPr lang="en-US" altLang="ja-JP" sz="28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4967" y="1628800"/>
            <a:ext cx="494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Requirement to scalar fields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568" y="2257708"/>
            <a:ext cx="7013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No field takes VEV except for Hu</a:t>
            </a:r>
            <a:r>
              <a:rPr lang="en-US" altLang="ja-JP" sz="2800" dirty="0"/>
              <a:t>, </a:t>
            </a:r>
            <a:r>
              <a:rPr lang="en-US" altLang="ja-JP" sz="2800" dirty="0" err="1" smtClean="0"/>
              <a:t>Hd</a:t>
            </a:r>
            <a:r>
              <a:rPr lang="en-US" altLang="ja-JP" sz="2800" dirty="0" smtClean="0"/>
              <a:t>, X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61697" y="2852936"/>
            <a:ext cx="421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From potential analysis,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4650" y="4653136"/>
            <a:ext cx="4939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Origin of "lepton #" violation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3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2012" y="15209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Model</a:t>
            </a:r>
            <a:endParaRPr kumimoji="1" lang="ja-JP" alt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88" y="1556792"/>
            <a:ext cx="356206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27" y="4509120"/>
            <a:ext cx="6011389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32567" y="1011800"/>
            <a:ext cx="3988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Neutrino mass matrix</a:t>
            </a:r>
            <a:r>
              <a:rPr lang="ja-JP" altLang="en-US" sz="2800" dirty="0" smtClean="0"/>
              <a:t>：</a:t>
            </a:r>
            <a:endParaRPr lang="en-US" altLang="ja-JP" sz="28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3963599"/>
            <a:ext cx="2786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As possibilities,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383179" y="3428998"/>
            <a:ext cx="8271816" cy="523220"/>
            <a:chOff x="383179" y="3429000"/>
            <a:chExt cx="8271816" cy="523220"/>
          </a:xfrm>
        </p:grpSpPr>
        <p:pic>
          <p:nvPicPr>
            <p:cNvPr id="7" name="図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749" y="3573016"/>
              <a:ext cx="1729521" cy="324000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383179" y="3429000"/>
              <a:ext cx="8271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Smallness of                 is explained by coupling</a:t>
              </a: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1566805" y="4547423"/>
            <a:ext cx="5184576" cy="2062630"/>
            <a:chOff x="3868546" y="444083"/>
            <a:chExt cx="5184576" cy="2062630"/>
          </a:xfrm>
        </p:grpSpPr>
        <p:sp>
          <p:nvSpPr>
            <p:cNvPr id="18" name="正方形/長方形 17"/>
            <p:cNvSpPr/>
            <p:nvPr/>
          </p:nvSpPr>
          <p:spPr>
            <a:xfrm>
              <a:off x="3868546" y="444083"/>
              <a:ext cx="5184576" cy="20626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図 1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502274"/>
              <a:ext cx="5065191" cy="19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13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2012" y="15209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Model</a:t>
            </a:r>
            <a:endParaRPr kumimoji="1" lang="ja-JP" altLang="en-US" sz="3600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35" y="1109265"/>
            <a:ext cx="1673915" cy="3603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22" y="1700808"/>
            <a:ext cx="1461989" cy="36945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0" y="2204865"/>
            <a:ext cx="8652361" cy="15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32569" y="1011800"/>
            <a:ext cx="3038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Feature of model</a:t>
            </a:r>
          </a:p>
        </p:txBody>
      </p:sp>
      <p:sp>
        <p:nvSpPr>
          <p:cNvPr id="10" name="円/楕円 9"/>
          <p:cNvSpPr/>
          <p:nvPr/>
        </p:nvSpPr>
        <p:spPr>
          <a:xfrm>
            <a:off x="4491679" y="970235"/>
            <a:ext cx="648072" cy="64807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979712" y="3184042"/>
            <a:ext cx="3312368" cy="460983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6839640" y="3182534"/>
            <a:ext cx="1404768" cy="460983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42091" y="3769876"/>
            <a:ext cx="4283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Matter parity is defined</a:t>
            </a:r>
          </a:p>
        </p:txBody>
      </p:sp>
      <p:sp>
        <p:nvSpPr>
          <p:cNvPr id="14" name="右矢印 13"/>
          <p:cNvSpPr/>
          <p:nvPr/>
        </p:nvSpPr>
        <p:spPr>
          <a:xfrm rot="5400000">
            <a:off x="5333527" y="3974503"/>
            <a:ext cx="432048" cy="121325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60233" y="4941168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LSP can be DM candidate!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11486" y="5570076"/>
            <a:ext cx="549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Gravitino</a:t>
            </a:r>
            <a:r>
              <a:rPr lang="en-US" altLang="ja-JP" sz="2800" dirty="0" smtClean="0"/>
              <a:t>, </a:t>
            </a:r>
            <a:r>
              <a:rPr lang="en-US" altLang="ja-JP" sz="2800" dirty="0" err="1" smtClean="0"/>
              <a:t>Sneutrino</a:t>
            </a:r>
            <a:r>
              <a:rPr lang="en-US" altLang="ja-JP" sz="2800" dirty="0" smtClean="0"/>
              <a:t>, </a:t>
            </a:r>
            <a:r>
              <a:rPr lang="en-US" altLang="ja-JP" sz="2800" dirty="0" err="1" smtClean="0"/>
              <a:t>Neutralino</a:t>
            </a:r>
            <a:endParaRPr lang="en-US" altLang="ja-JP" sz="2800" dirty="0" smtClean="0"/>
          </a:p>
        </p:txBody>
      </p:sp>
      <p:sp>
        <p:nvSpPr>
          <p:cNvPr id="17" name="角丸四角形 16"/>
          <p:cNvSpPr/>
          <p:nvPr/>
        </p:nvSpPr>
        <p:spPr>
          <a:xfrm>
            <a:off x="5336236" y="5608577"/>
            <a:ext cx="1781257" cy="460983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54290" y="6107284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Non-MSSM candidate!</a:t>
            </a:r>
          </a:p>
        </p:txBody>
      </p:sp>
    </p:spTree>
    <p:extLst>
      <p:ext uri="{BB962C8B-B14F-4D97-AF65-F5344CB8AC3E}">
        <p14:creationId xmlns:p14="http://schemas.microsoft.com/office/powerpoint/2010/main" val="5813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2012" y="15209"/>
            <a:ext cx="405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WIMP in the model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2569" y="1011800"/>
            <a:ext cx="453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Definition of WIMP before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40211" y="1556792"/>
            <a:ext cx="6348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"Weakly" interacting massive particle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2555776" y="1443219"/>
            <a:ext cx="86409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2040211" y="1556792"/>
            <a:ext cx="1451669" cy="57606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92611" y="2257708"/>
            <a:ext cx="6296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same magnitude as weak interaction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331841" y="2924944"/>
            <a:ext cx="8460325" cy="914400"/>
            <a:chOff x="467543" y="2924944"/>
            <a:chExt cx="8460325" cy="914400"/>
          </a:xfrm>
        </p:grpSpPr>
        <p:sp>
          <p:nvSpPr>
            <p:cNvPr id="11" name="正方形/長方形 10"/>
            <p:cNvSpPr/>
            <p:nvPr/>
          </p:nvSpPr>
          <p:spPr>
            <a:xfrm>
              <a:off x="467543" y="2924944"/>
              <a:ext cx="8460325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420" y="2959268"/>
              <a:ext cx="8417887" cy="846000"/>
            </a:xfrm>
            <a:prstGeom prst="rect">
              <a:avLst/>
            </a:prstGeom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227869" y="4149080"/>
            <a:ext cx="409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Definition of WIMP now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35094" y="4705980"/>
            <a:ext cx="6348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"Weakly" interacting massive particle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95736" y="5517232"/>
            <a:ext cx="64299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as weak as you want </a:t>
            </a:r>
          </a:p>
          <a:p>
            <a:r>
              <a:rPr lang="en-US" altLang="ja-JP" sz="2800" dirty="0" smtClean="0">
                <a:solidFill>
                  <a:srgbClr val="FFFF00"/>
                </a:solidFill>
              </a:rPr>
              <a:t>as long as you can explain abundance</a:t>
            </a:r>
          </a:p>
        </p:txBody>
      </p:sp>
      <p:sp>
        <p:nvSpPr>
          <p:cNvPr id="16" name="円/楕円 15"/>
          <p:cNvSpPr/>
          <p:nvPr/>
        </p:nvSpPr>
        <p:spPr>
          <a:xfrm>
            <a:off x="2051720" y="4691892"/>
            <a:ext cx="1451669" cy="57606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1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3" grpId="0"/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5123127" y="4652758"/>
            <a:ext cx="3677247" cy="6254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123125" y="2329717"/>
            <a:ext cx="3744416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2012" y="15209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Model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2567" y="1011800"/>
            <a:ext cx="5445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Phenomenological constraints?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4652" y="1682805"/>
            <a:ext cx="103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-LFV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7050" y="2329716"/>
            <a:ext cx="4719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1. Non-SUSY contribution: </a:t>
            </a: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11327"/>
            <a:ext cx="3680430" cy="36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39554" y="3068960"/>
            <a:ext cx="3845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2. SUSY contribution: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11962" y="3068960"/>
            <a:ext cx="4900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depends on </a:t>
            </a:r>
            <a:r>
              <a:rPr lang="en-US" altLang="ja-JP" sz="2800" dirty="0" err="1" smtClean="0"/>
              <a:t>sparticle</a:t>
            </a:r>
            <a:r>
              <a:rPr lang="en-US" altLang="ja-JP" sz="2800" dirty="0" smtClean="0"/>
              <a:t> mixing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8911" y="4005064"/>
            <a:ext cx="2315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-0</a:t>
            </a:r>
            <a:r>
              <a:rPr lang="en-US" altLang="ja-JP" sz="2800" b="1" dirty="0" smtClean="0">
                <a:latin typeface="Symbol" panose="05050102010706020507" pitchFamily="18" charset="2"/>
              </a:rPr>
              <a:t>nbb</a:t>
            </a:r>
            <a:r>
              <a:rPr lang="en-US" altLang="ja-JP" sz="2800" b="1" dirty="0" smtClean="0">
                <a:latin typeface="+mj-lt"/>
              </a:rPr>
              <a:t> decay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552" y="4686816"/>
            <a:ext cx="4719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1. Non-SUSY contribution: 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2056" y="5426060"/>
            <a:ext cx="3845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2. SUSY contribution: </a:t>
            </a:r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44" y="4695481"/>
            <a:ext cx="3573120" cy="5400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211962" y="5426062"/>
            <a:ext cx="4169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no contribution due to </a:t>
            </a:r>
          </a:p>
          <a:p>
            <a:r>
              <a:rPr lang="en-US" altLang="ja-JP" sz="2800" dirty="0" smtClean="0"/>
              <a:t>"R-parity" conservation</a:t>
            </a:r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8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260" y="2962657"/>
            <a:ext cx="9146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 smtClean="0"/>
              <a:t>DM estimation</a:t>
            </a:r>
            <a:endParaRPr lang="en-US" altLang="ja-JP" sz="5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2080" y="3861048"/>
            <a:ext cx="2986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arXiv:1806.04468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97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DM estimation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2567" y="1011800"/>
            <a:ext cx="3655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Boundary conditions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4" y="1671559"/>
            <a:ext cx="8606540" cy="156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84652" y="3501010"/>
            <a:ext cx="8446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-Put arbitrary factor to make colored particles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heavy enough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6286" y="4563125"/>
            <a:ext cx="6287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-m</a:t>
            </a:r>
            <a:r>
              <a:rPr lang="en-US" altLang="ja-JP" sz="2800" baseline="-25000" dirty="0" smtClean="0"/>
              <a:t>0</a:t>
            </a:r>
            <a:r>
              <a:rPr lang="en-US" altLang="ja-JP" sz="2800" dirty="0" smtClean="0"/>
              <a:t> and M</a:t>
            </a:r>
            <a:r>
              <a:rPr lang="en-US" altLang="ja-JP" sz="2800" baseline="-25000" dirty="0" smtClean="0"/>
              <a:t>1/2</a:t>
            </a:r>
            <a:r>
              <a:rPr lang="en-US" altLang="ja-JP" sz="2800" dirty="0" smtClean="0"/>
              <a:t> are fixed at high scale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8126" y="5373216"/>
            <a:ext cx="5844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</a:t>
            </a:r>
            <a:r>
              <a:rPr lang="en-US" altLang="ja-JP" sz="2800" dirty="0" err="1" smtClean="0"/>
              <a:t>v</a:t>
            </a:r>
            <a:r>
              <a:rPr lang="en-US" altLang="ja-JP" sz="2800" baseline="-25000" dirty="0" err="1" smtClean="0"/>
              <a:t>X</a:t>
            </a:r>
            <a:r>
              <a:rPr lang="en-US" altLang="ja-JP" sz="2800" dirty="0" smtClean="0"/>
              <a:t> a and </a:t>
            </a:r>
            <a:r>
              <a:rPr lang="en-US" altLang="ja-JP" sz="2800" b="1" dirty="0" smtClean="0">
                <a:latin typeface="Symbol" panose="05050102010706020507" pitchFamily="18" charset="2"/>
              </a:rPr>
              <a:t>k</a:t>
            </a:r>
            <a:r>
              <a:rPr lang="en-US" altLang="ja-JP" sz="2800" dirty="0" smtClean="0"/>
              <a:t> are fixed at low scale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5978" y="6002124"/>
            <a:ext cx="6067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not to worry about running effect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331640" y="1702296"/>
            <a:ext cx="2376264" cy="57457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3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2012" y="15209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DM estimation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2569" y="1011800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Sneutrino</a:t>
            </a:r>
            <a:r>
              <a:rPr lang="en-US" altLang="ja-JP" sz="2800" dirty="0" smtClean="0"/>
              <a:t> mass matrix</a:t>
            </a:r>
          </a:p>
        </p:txBody>
      </p:sp>
      <p:pic>
        <p:nvPicPr>
          <p:cNvPr id="2050" name="Picture 2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3" y="4221089"/>
            <a:ext cx="8140129" cy="117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1026" name="Picture 2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7" y="1844824"/>
            <a:ext cx="8723716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右矢印 12"/>
          <p:cNvSpPr/>
          <p:nvPr/>
        </p:nvSpPr>
        <p:spPr>
          <a:xfrm rot="5400000">
            <a:off x="4356521" y="2966391"/>
            <a:ext cx="432048" cy="121325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22410" y="3311406"/>
            <a:ext cx="3613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boundary conditions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3293495" y="6053244"/>
            <a:ext cx="5060232" cy="724074"/>
            <a:chOff x="3293495" y="6053244"/>
            <a:chExt cx="5060232" cy="724074"/>
          </a:xfrm>
        </p:grpSpPr>
        <p:sp>
          <p:nvSpPr>
            <p:cNvPr id="7" name="正方形/長方形 6"/>
            <p:cNvSpPr/>
            <p:nvPr/>
          </p:nvSpPr>
          <p:spPr>
            <a:xfrm>
              <a:off x="3293495" y="6053244"/>
              <a:ext cx="5060232" cy="72407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895" y="6093296"/>
              <a:ext cx="4989521" cy="642712"/>
            </a:xfrm>
            <a:prstGeom prst="rect">
              <a:avLst/>
            </a:prstGeom>
          </p:spPr>
        </p:pic>
      </p:grpSp>
      <p:sp>
        <p:nvSpPr>
          <p:cNvPr id="11" name="テキスト ボックス 10"/>
          <p:cNvSpPr txBox="1"/>
          <p:nvPr/>
        </p:nvSpPr>
        <p:spPr>
          <a:xfrm>
            <a:off x="467544" y="5517232"/>
            <a:ext cx="4318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Eigenvalues at tree level</a:t>
            </a:r>
          </a:p>
        </p:txBody>
      </p:sp>
    </p:spTree>
    <p:extLst>
      <p:ext uri="{BB962C8B-B14F-4D97-AF65-F5344CB8AC3E}">
        <p14:creationId xmlns:p14="http://schemas.microsoft.com/office/powerpoint/2010/main" val="233142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2012" y="15209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DM estimation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2569" y="1011800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Sneutrino</a:t>
            </a:r>
            <a:r>
              <a:rPr lang="en-US" altLang="ja-JP" sz="2800" dirty="0" smtClean="0"/>
              <a:t> mass matrix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3" y="1772817"/>
            <a:ext cx="8140129" cy="117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84650" y="3140968"/>
            <a:ext cx="7015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-RG corrections to them is small enough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966" y="3861048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-Physical states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4509120"/>
            <a:ext cx="41866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99120"/>
            <a:ext cx="1735973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97" y="5949360"/>
            <a:ext cx="6555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95483" y="5301208"/>
            <a:ext cx="8683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-Mass difference between CP-even &amp; –odd states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493956" y="4494059"/>
            <a:ext cx="750123" cy="75012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3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2012" y="15209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DM estimation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2569" y="1011800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Dominant (co-)annihilation channels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511" y="1756191"/>
            <a:ext cx="449217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895369" y="4561964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A-funnel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" y="1756191"/>
            <a:ext cx="449217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524629" y="4568771"/>
            <a:ext cx="171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H-funnel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3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Motivation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2569" y="1011800"/>
            <a:ext cx="6086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Why do we need to extend the SM?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4967" y="1720995"/>
            <a:ext cx="3140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Neutrino masses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4652" y="2410003"/>
            <a:ext cx="452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Gauge hierarchy problem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5324" y="3154463"/>
            <a:ext cx="257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DM candidate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3913892"/>
            <a:ext cx="4764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Gauge coupling unification</a:t>
            </a:r>
          </a:p>
        </p:txBody>
      </p:sp>
      <p:sp>
        <p:nvSpPr>
          <p:cNvPr id="8" name="右矢印 7"/>
          <p:cNvSpPr/>
          <p:nvPr/>
        </p:nvSpPr>
        <p:spPr>
          <a:xfrm>
            <a:off x="5157914" y="1783702"/>
            <a:ext cx="432048" cy="399391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5157914" y="2863821"/>
            <a:ext cx="432048" cy="1213251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50019" y="1538789"/>
            <a:ext cx="3379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Seesaw mechanism</a:t>
            </a:r>
          </a:p>
          <a:p>
            <a:r>
              <a:rPr lang="en-US" altLang="ja-JP" sz="2800" dirty="0" smtClean="0"/>
              <a:t>by adding </a:t>
            </a:r>
            <a:r>
              <a:rPr lang="en-US" altLang="ja-JP" sz="2800" dirty="0" err="1" smtClean="0"/>
              <a:t>RH</a:t>
            </a:r>
            <a:r>
              <a:rPr lang="en-US" altLang="ja-JP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altLang="ja-JP" sz="2800" dirty="0" err="1" smtClean="0"/>
              <a:t>s</a:t>
            </a:r>
            <a:endParaRPr lang="en-US" altLang="ja-JP" sz="28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50021" y="3202090"/>
            <a:ext cx="282320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Supersymmetry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9390" y="4653136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MSSM+type-I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seesaw mechanism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1792" y="5283206"/>
            <a:ext cx="8393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Problems above can be solved, but type-I seesaw</a:t>
            </a:r>
          </a:p>
          <a:p>
            <a:r>
              <a:rPr lang="en-US" altLang="ja-JP" sz="2800" dirty="0" smtClean="0"/>
              <a:t>requires </a:t>
            </a:r>
            <a:r>
              <a:rPr lang="en-US" altLang="ja-JP" sz="2800" dirty="0" err="1" smtClean="0"/>
              <a:t>Majorana</a:t>
            </a:r>
            <a:r>
              <a:rPr lang="en-US" altLang="ja-JP" sz="2800" dirty="0" smtClean="0"/>
              <a:t> mass scale as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544" y="6290156"/>
            <a:ext cx="6516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How small </a:t>
            </a:r>
            <a:r>
              <a:rPr lang="en-US" altLang="ja-JP" sz="2800" dirty="0" err="1" smtClean="0"/>
              <a:t>Majorana</a:t>
            </a:r>
            <a:r>
              <a:rPr lang="en-US" altLang="ja-JP" sz="2800" dirty="0" smtClean="0"/>
              <a:t> mass is possible?</a:t>
            </a:r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768097"/>
            <a:ext cx="1897750" cy="360000"/>
          </a:xfrm>
          <a:prstGeom prst="rect">
            <a:avLst/>
          </a:prstGeom>
        </p:spPr>
      </p:pic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1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2012" y="15209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DM estimation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2567" y="1011800"/>
            <a:ext cx="4432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Higgs masses (H</a:t>
            </a:r>
            <a:r>
              <a:rPr lang="en-US" altLang="ja-JP" sz="2800" baseline="-25000" dirty="0" smtClean="0"/>
              <a:t>X</a:t>
            </a:r>
            <a:r>
              <a:rPr lang="en-US" altLang="ja-JP" sz="2800" dirty="0" smtClean="0"/>
              <a:t> and A</a:t>
            </a:r>
            <a:r>
              <a:rPr lang="en-US" altLang="ja-JP" sz="2800" baseline="-25000" dirty="0" smtClean="0"/>
              <a:t>X</a:t>
            </a:r>
            <a:r>
              <a:rPr lang="en-US" altLang="ja-JP" sz="2800" dirty="0" smtClean="0"/>
              <a:t>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4650" y="1700810"/>
            <a:ext cx="77732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-We have two more Higgs compared to MSSM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which are composed X-scalar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6761" y="2834933"/>
            <a:ext cx="893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-Mixing with MSSM scalars is extremely suppressed</a:t>
            </a:r>
          </a:p>
        </p:txBody>
      </p:sp>
      <p:sp>
        <p:nvSpPr>
          <p:cNvPr id="7" name="右矢印 6"/>
          <p:cNvSpPr/>
          <p:nvPr/>
        </p:nvSpPr>
        <p:spPr>
          <a:xfrm>
            <a:off x="3668554" y="3533666"/>
            <a:ext cx="432048" cy="399391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91" y="3517361"/>
            <a:ext cx="3141434" cy="432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87468" y="4077072"/>
            <a:ext cx="388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-Approximate masses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802226" y="4763964"/>
            <a:ext cx="8048689" cy="648008"/>
            <a:chOff x="802226" y="4763964"/>
            <a:chExt cx="8048689" cy="648008"/>
          </a:xfrm>
        </p:grpSpPr>
        <p:sp>
          <p:nvSpPr>
            <p:cNvPr id="10" name="正方形/長方形 9"/>
            <p:cNvSpPr/>
            <p:nvPr/>
          </p:nvSpPr>
          <p:spPr>
            <a:xfrm>
              <a:off x="802226" y="4763964"/>
              <a:ext cx="8048689" cy="648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791" y="4797216"/>
              <a:ext cx="7969812" cy="576000"/>
            </a:xfrm>
            <a:prstGeom prst="rect">
              <a:avLst/>
            </a:prstGeom>
          </p:spPr>
        </p:pic>
      </p:grpSp>
      <p:sp>
        <p:nvSpPr>
          <p:cNvPr id="13" name="右矢印 12"/>
          <p:cNvSpPr/>
          <p:nvPr/>
        </p:nvSpPr>
        <p:spPr>
          <a:xfrm>
            <a:off x="5382699" y="5837922"/>
            <a:ext cx="432048" cy="399391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6062576" y="5661248"/>
            <a:ext cx="3029302" cy="757719"/>
            <a:chOff x="6062576" y="5661248"/>
            <a:chExt cx="3029302" cy="757719"/>
          </a:xfrm>
        </p:grpSpPr>
        <p:sp>
          <p:nvSpPr>
            <p:cNvPr id="15" name="正方形/長方形 14"/>
            <p:cNvSpPr/>
            <p:nvPr/>
          </p:nvSpPr>
          <p:spPr>
            <a:xfrm>
              <a:off x="6062576" y="5661248"/>
              <a:ext cx="3029302" cy="757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698" y="5695617"/>
              <a:ext cx="2921798" cy="684000"/>
            </a:xfrm>
            <a:prstGeom prst="rect">
              <a:avLst/>
            </a:prstGeom>
          </p:spPr>
        </p:pic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3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DM estimation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2567" y="1011800"/>
            <a:ext cx="4432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Higgs masses (H</a:t>
            </a:r>
            <a:r>
              <a:rPr lang="en-US" altLang="ja-JP" sz="2800" baseline="-25000" dirty="0" smtClean="0"/>
              <a:t>X</a:t>
            </a:r>
            <a:r>
              <a:rPr lang="en-US" altLang="ja-JP" sz="2800" dirty="0" smtClean="0"/>
              <a:t> and A</a:t>
            </a:r>
            <a:r>
              <a:rPr lang="en-US" altLang="ja-JP" sz="2800" baseline="-25000" dirty="0" smtClean="0"/>
              <a:t>X</a:t>
            </a:r>
            <a:r>
              <a:rPr lang="en-US" altLang="ja-JP" sz="2800" dirty="0" smtClean="0"/>
              <a:t>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4650" y="1700808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-Comparison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93" y="1651380"/>
            <a:ext cx="5518268" cy="518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1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DM estimation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2569" y="1011800"/>
            <a:ext cx="4318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Features of our analysis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4650" y="1700808"/>
            <a:ext cx="798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-Three exceptions of thermal relic calculation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45970" y="2132857"/>
            <a:ext cx="246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Griest</a:t>
            </a:r>
            <a:r>
              <a:rPr lang="en-US" altLang="ja-JP" sz="1400" dirty="0" smtClean="0"/>
              <a:t> and Seckel (1991)]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3075" y="2617748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1. Co-annihilation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2095" y="3337830"/>
            <a:ext cx="65517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2. Annihilation into forbidden channel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(near threshold)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9943" y="4437112"/>
            <a:ext cx="641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3. Annihilation near pole (resonance)</a:t>
            </a:r>
          </a:p>
        </p:txBody>
      </p:sp>
      <p:sp>
        <p:nvSpPr>
          <p:cNvPr id="9" name="円/楕円 8"/>
          <p:cNvSpPr/>
          <p:nvPr/>
        </p:nvSpPr>
        <p:spPr>
          <a:xfrm>
            <a:off x="734270" y="2571948"/>
            <a:ext cx="648072" cy="64807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30637" y="4381731"/>
            <a:ext cx="648072" cy="64807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31120" y="5348503"/>
            <a:ext cx="6665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We have to take into account 1 and 3!</a:t>
            </a: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3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DM estimation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2569" y="1011800"/>
            <a:ext cx="5203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Results in A</a:t>
            </a:r>
            <a:r>
              <a:rPr lang="en-US" altLang="ja-JP" sz="2800" baseline="-25000" dirty="0" smtClean="0"/>
              <a:t>X</a:t>
            </a:r>
            <a:r>
              <a:rPr lang="en-US" altLang="ja-JP" sz="2800" dirty="0" smtClean="0"/>
              <a:t>-funnel scenario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47" y="1564435"/>
            <a:ext cx="5856269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67" y="1128574"/>
            <a:ext cx="315663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DM estimation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2569" y="1011800"/>
            <a:ext cx="5203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Results in A</a:t>
            </a:r>
            <a:r>
              <a:rPr lang="en-US" altLang="ja-JP" sz="2800" baseline="-25000" dirty="0" smtClean="0"/>
              <a:t>X</a:t>
            </a:r>
            <a:r>
              <a:rPr lang="en-US" altLang="ja-JP" sz="2800" dirty="0" smtClean="0"/>
              <a:t>-funnel scenario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58" y="1556792"/>
            <a:ext cx="5106767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67" y="1128574"/>
            <a:ext cx="315663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7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DM estimation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2567" y="1011800"/>
            <a:ext cx="395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How about H</a:t>
            </a:r>
            <a:r>
              <a:rPr lang="en-US" altLang="ja-JP" sz="2800" baseline="-25000" dirty="0" smtClean="0"/>
              <a:t>X</a:t>
            </a:r>
            <a:r>
              <a:rPr lang="en-US" altLang="ja-JP" sz="2800" dirty="0" smtClean="0"/>
              <a:t>-funnel?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4650" y="1700808"/>
            <a:ext cx="6532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-H</a:t>
            </a:r>
            <a:r>
              <a:rPr lang="en-US" altLang="ja-JP" sz="2800" baseline="-25000" dirty="0" smtClean="0"/>
              <a:t>X</a:t>
            </a:r>
            <a:r>
              <a:rPr lang="en-US" altLang="ja-JP" sz="2800" dirty="0" smtClean="0"/>
              <a:t>-funnel does NOT work because…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3073" y="2348880"/>
            <a:ext cx="6535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1. H</a:t>
            </a:r>
            <a:r>
              <a:rPr lang="en-US" altLang="ja-JP" sz="2800" baseline="-25000" dirty="0" smtClean="0"/>
              <a:t>X</a:t>
            </a:r>
            <a:r>
              <a:rPr lang="en-US" altLang="ja-JP" sz="2800" dirty="0" smtClean="0"/>
              <a:t>-funnel has p-wave suppression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2097" y="3068960"/>
            <a:ext cx="6611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2. To compensate, larger </a:t>
            </a:r>
            <a:r>
              <a:rPr lang="en-US" altLang="ja-JP" sz="2800" b="1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 is required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9943" y="4672302"/>
            <a:ext cx="85250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3. When </a:t>
            </a:r>
            <a:r>
              <a:rPr lang="en-US" altLang="ja-JP" sz="2800" b="1" dirty="0" smtClean="0">
                <a:latin typeface="Symbol" panose="05050102010706020507" pitchFamily="18" charset="2"/>
              </a:rPr>
              <a:t>l</a:t>
            </a:r>
            <a:r>
              <a:rPr lang="en-US" altLang="ja-JP" sz="2800" b="1" dirty="0" smtClean="0">
                <a:latin typeface="+mj-lt"/>
              </a:rPr>
              <a:t> gets large, it closes the decay channel </a:t>
            </a:r>
          </a:p>
          <a:p>
            <a:r>
              <a:rPr lang="en-US" altLang="ja-JP" sz="2800" b="1" dirty="0">
                <a:latin typeface="+mj-lt"/>
              </a:rPr>
              <a:t> </a:t>
            </a:r>
            <a:r>
              <a:rPr lang="en-US" altLang="ja-JP" sz="2800" b="1" dirty="0" smtClean="0">
                <a:latin typeface="+mj-lt"/>
              </a:rPr>
              <a:t>  into heavy neutrinos due to mass splitting</a:t>
            </a:r>
            <a:endParaRPr lang="en-US" altLang="ja-JP" sz="2800" dirty="0" smtClean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54" y="3736196"/>
            <a:ext cx="566780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3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260" y="2962657"/>
            <a:ext cx="9146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 smtClean="0"/>
              <a:t>DM properties</a:t>
            </a:r>
            <a:endParaRPr lang="en-US" altLang="ja-JP" sz="5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2080" y="3861048"/>
            <a:ext cx="2986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arXiv:1806.04468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19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329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DM properties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2569" y="1011800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Direct detection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0" y="1529719"/>
            <a:ext cx="4116894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56" y="1529719"/>
            <a:ext cx="4116894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84650" y="4653138"/>
            <a:ext cx="87158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-Using </a:t>
            </a:r>
            <a:r>
              <a:rPr lang="en-US" altLang="ja-JP" sz="2800" dirty="0" err="1" smtClean="0"/>
              <a:t>Y</a:t>
            </a:r>
            <a:r>
              <a:rPr lang="en-US" altLang="ja-JP" sz="2800" b="1" baseline="-25000" dirty="0" err="1" smtClean="0">
                <a:latin typeface="Symbol" panose="05050102010706020507" pitchFamily="18" charset="2"/>
              </a:rPr>
              <a:t>n</a:t>
            </a:r>
            <a:r>
              <a:rPr lang="ja-JP" altLang="en-US" sz="2800" dirty="0" smtClean="0"/>
              <a:t>～</a:t>
            </a:r>
            <a:r>
              <a:rPr lang="en-US" altLang="ja-JP" sz="2800" dirty="0" smtClean="0"/>
              <a:t>10</a:t>
            </a:r>
            <a:r>
              <a:rPr lang="en-US" altLang="ja-JP" sz="2800" baseline="30000" dirty="0" smtClean="0"/>
              <a:t>-6</a:t>
            </a:r>
            <a:r>
              <a:rPr lang="en-US" altLang="ja-JP" sz="2800" dirty="0" smtClean="0"/>
              <a:t> and M</a:t>
            </a:r>
            <a:r>
              <a:rPr lang="en-US" altLang="ja-JP" sz="2800" baseline="-25000" dirty="0" smtClean="0"/>
              <a:t>SUSY</a:t>
            </a:r>
            <a:r>
              <a:rPr lang="en-US" altLang="ja-JP" sz="2800" dirty="0" smtClean="0"/>
              <a:t>=1 </a:t>
            </a:r>
            <a:r>
              <a:rPr lang="en-US" altLang="ja-JP" sz="2800" dirty="0" err="1" smtClean="0"/>
              <a:t>TeV</a:t>
            </a:r>
            <a:r>
              <a:rPr lang="en-US" altLang="ja-JP" sz="2800" dirty="0" smtClean="0"/>
              <a:t>, Higgs exchange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cross section is given as O(10</a:t>
            </a:r>
            <a:r>
              <a:rPr lang="en-US" altLang="ja-JP" sz="2800" baseline="30000" dirty="0" smtClean="0"/>
              <a:t>-29</a:t>
            </a:r>
            <a:r>
              <a:rPr lang="en-US" altLang="ja-JP" sz="2800" dirty="0" smtClean="0"/>
              <a:t>) </a:t>
            </a:r>
            <a:r>
              <a:rPr lang="en-US" altLang="ja-JP" sz="2800" dirty="0" err="1" smtClean="0"/>
              <a:t>pb</a:t>
            </a:r>
            <a:r>
              <a:rPr lang="en-US" altLang="ja-JP" sz="2800" dirty="0" smtClean="0"/>
              <a:t> which is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even below neutrino floor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6093296"/>
            <a:ext cx="5819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-Z exchange is more suppressed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09" y="188640"/>
            <a:ext cx="6374258" cy="664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475656" y="6530204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10</a:t>
            </a:r>
            <a:r>
              <a:rPr lang="en-US" altLang="ja-JP" sz="1600" baseline="30000" dirty="0" smtClean="0">
                <a:solidFill>
                  <a:schemeClr val="bg1"/>
                </a:solidFill>
              </a:rPr>
              <a:t>-53</a:t>
            </a:r>
            <a:endParaRPr kumimoji="1" lang="ja-JP" altLang="en-US" sz="1600" baseline="30000" dirty="0">
              <a:solidFill>
                <a:schemeClr val="bg1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2190916" y="6741368"/>
            <a:ext cx="547742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200693" y="404664"/>
            <a:ext cx="1420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1709.00688</a:t>
            </a:r>
            <a:endParaRPr kumimoji="1" lang="ja-JP" altLang="en-US" sz="16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5" grpId="1"/>
      <p:bldP spid="13" grpId="0"/>
      <p:bldP spid="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329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DM properties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2568" y="1011800"/>
            <a:ext cx="322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Indirect detection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1756193"/>
            <a:ext cx="4116813" cy="23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57" y="1756191"/>
            <a:ext cx="3393920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84650" y="4132238"/>
            <a:ext cx="80858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-If DM annihilate into two active neutrinos or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one active and one heavy neutrino,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we could see line signal of active </a:t>
            </a:r>
            <a:r>
              <a:rPr lang="en-US" altLang="ja-JP" sz="2800" b="1" dirty="0" smtClean="0">
                <a:latin typeface="Symbol" panose="05050102010706020507" pitchFamily="18" charset="2"/>
              </a:rPr>
              <a:t>n</a:t>
            </a:r>
            <a:r>
              <a:rPr lang="en-US" altLang="ja-JP" sz="2800" dirty="0" smtClean="0"/>
              <a:t> at </a:t>
            </a:r>
            <a:r>
              <a:rPr lang="en-US" altLang="ja-JP" sz="2800" dirty="0" err="1" smtClean="0"/>
              <a:t>IceCube</a:t>
            </a:r>
            <a:endParaRPr lang="en-US" altLang="ja-JP" sz="2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6243" y="5644406"/>
            <a:ext cx="8778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-Since heavy neutrino can decay into SM leptons,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we could see some signal from this cascade decay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3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329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DM properties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2568" y="1011800"/>
            <a:ext cx="322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Indirect detection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1756193"/>
            <a:ext cx="4116813" cy="23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57" y="1756191"/>
            <a:ext cx="3393920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84652" y="4132238"/>
            <a:ext cx="85699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-Since annihilation cross section into two active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neutrinos O(10</a:t>
            </a:r>
            <a:r>
              <a:rPr lang="en-US" altLang="ja-JP" sz="2800" baseline="30000" dirty="0" smtClean="0"/>
              <a:t>-41</a:t>
            </a:r>
            <a:r>
              <a:rPr lang="en-US" altLang="ja-JP" sz="2800" dirty="0" smtClean="0"/>
              <a:t>)cm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 s</a:t>
            </a:r>
            <a:r>
              <a:rPr lang="en-US" altLang="ja-JP" sz="2800" baseline="30000" dirty="0" smtClean="0"/>
              <a:t>-1</a:t>
            </a:r>
            <a:r>
              <a:rPr lang="en-US" altLang="ja-JP" sz="2800" dirty="0" smtClean="0"/>
              <a:t>, </a:t>
            </a:r>
          </a:p>
          <a:p>
            <a:r>
              <a:rPr lang="en-US" altLang="ja-JP" sz="2800" dirty="0" smtClean="0"/>
              <a:t>  this signal seems not to be so promising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6243" y="5644406"/>
            <a:ext cx="8443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-However, this cross section is a few order of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magnitude smaller, we could see signal in future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1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2012" y="15209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Motivation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2569" y="1011800"/>
            <a:ext cx="891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Linear scaling of neutrino Yukawa coupling (type-I)</a:t>
            </a:r>
          </a:p>
        </p:txBody>
      </p:sp>
      <p:pic>
        <p:nvPicPr>
          <p:cNvPr id="5" name="Picture 5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7" y="1339028"/>
            <a:ext cx="8084651" cy="553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30" y="2090840"/>
            <a:ext cx="2816233" cy="898063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508104" y="1700808"/>
            <a:ext cx="2808312" cy="2160240"/>
            <a:chOff x="5508104" y="1700808"/>
            <a:chExt cx="2808312" cy="2160240"/>
          </a:xfrm>
        </p:grpSpPr>
        <p:sp>
          <p:nvSpPr>
            <p:cNvPr id="9" name="円/楕円 8"/>
            <p:cNvSpPr/>
            <p:nvPr/>
          </p:nvSpPr>
          <p:spPr>
            <a:xfrm>
              <a:off x="5508104" y="1700808"/>
              <a:ext cx="2808312" cy="216024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766291" y="2103239"/>
              <a:ext cx="2334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</a:rPr>
                <a:t>Coupling is O(1)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円/楕円 10"/>
          <p:cNvSpPr/>
          <p:nvPr/>
        </p:nvSpPr>
        <p:spPr>
          <a:xfrm>
            <a:off x="1979712" y="3621784"/>
            <a:ext cx="2808312" cy="2160240"/>
          </a:xfrm>
          <a:prstGeom prst="ellipse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77397" y="3880356"/>
            <a:ext cx="1612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Could be </a:t>
            </a:r>
          </a:p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accessible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50352" y="2708920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Impossible to 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be produced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39428" y="4725144"/>
            <a:ext cx="2494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Production rate</a:t>
            </a:r>
          </a:p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is small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260" y="2962657"/>
            <a:ext cx="9146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 smtClean="0"/>
              <a:t>Conclusions</a:t>
            </a:r>
            <a:endParaRPr lang="en-US" altLang="ja-JP" sz="5400" dirty="0"/>
          </a:p>
        </p:txBody>
      </p:sp>
    </p:spTree>
    <p:extLst>
      <p:ext uri="{BB962C8B-B14F-4D97-AF65-F5344CB8AC3E}">
        <p14:creationId xmlns:p14="http://schemas.microsoft.com/office/powerpoint/2010/main" val="32119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273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Conclusions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2567" y="1011800"/>
            <a:ext cx="494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SUSY inverse seesaw model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6243" y="1826821"/>
            <a:ext cx="6742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-Lepton number is dynamically induced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6800" y="2545740"/>
            <a:ext cx="783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-Low scale seesaw mechanism can be realized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5315" y="3265822"/>
            <a:ext cx="8919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-Thermal relic </a:t>
            </a:r>
            <a:r>
              <a:rPr lang="en-US" altLang="ja-JP" sz="2800" dirty="0" err="1" smtClean="0"/>
              <a:t>sneutrino</a:t>
            </a:r>
            <a:r>
              <a:rPr lang="en-US" altLang="ja-JP" sz="2800" dirty="0" smtClean="0"/>
              <a:t> DM is possible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thanks to existing the origin of lepton # violation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744" y="4347101"/>
            <a:ext cx="7350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-Our extensions to MSSM is really hidden, 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19874" y="4941170"/>
            <a:ext cx="8524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in </a:t>
            </a:r>
            <a:r>
              <a:rPr lang="en-US" altLang="ja-JP" sz="2800" dirty="0">
                <a:solidFill>
                  <a:srgbClr val="FFFF00"/>
                </a:solidFill>
              </a:rPr>
              <a:t>other words, 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r>
              <a:rPr lang="en-US" altLang="ja-JP" sz="2800" dirty="0" smtClean="0"/>
              <a:t>our </a:t>
            </a:r>
            <a:r>
              <a:rPr lang="en-US" altLang="ja-JP" sz="2800" dirty="0"/>
              <a:t>model can be easily </a:t>
            </a:r>
            <a:r>
              <a:rPr lang="en-US" altLang="ja-JP" sz="2800" dirty="0" smtClean="0"/>
              <a:t>excluded </a:t>
            </a:r>
            <a:r>
              <a:rPr lang="en-US" altLang="ja-JP" sz="2800" dirty="0"/>
              <a:t>by observations</a:t>
            </a:r>
            <a:endParaRPr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3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3991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Future prospects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2569" y="1011802"/>
            <a:ext cx="8465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At the moment, our model is playing hide &amp; seek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but…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6241" y="2185700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-Collider phenomenology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3049796"/>
            <a:ext cx="4985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-Aspects for early </a:t>
            </a:r>
            <a:r>
              <a:rPr lang="en-US" altLang="ja-JP" sz="2800" dirty="0" smtClean="0"/>
              <a:t>universe</a:t>
            </a:r>
            <a:endParaRPr lang="en-US" altLang="ja-JP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8" y="3985900"/>
            <a:ext cx="4995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-Astrophysical observation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95900" y="5354052"/>
            <a:ext cx="352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need to be explored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10" name="曲折矢印 9"/>
          <p:cNvSpPr/>
          <p:nvPr/>
        </p:nvSpPr>
        <p:spPr>
          <a:xfrm rot="16200000">
            <a:off x="1308145" y="4565264"/>
            <a:ext cx="576064" cy="648072"/>
          </a:xfrm>
          <a:prstGeom prst="bentArrow">
            <a:avLst>
              <a:gd name="adj1" fmla="val 36544"/>
              <a:gd name="adj2" fmla="val 39430"/>
              <a:gd name="adj3" fmla="val 39430"/>
              <a:gd name="adj4" fmla="val 43750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9596" y="4725144"/>
            <a:ext cx="6370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Any suggestion to study is welcome!</a:t>
            </a:r>
          </a:p>
        </p:txBody>
      </p:sp>
    </p:spTree>
    <p:extLst>
      <p:ext uri="{BB962C8B-B14F-4D97-AF65-F5344CB8AC3E}">
        <p14:creationId xmlns:p14="http://schemas.microsoft.com/office/powerpoint/2010/main" val="5813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2012" y="15209"/>
            <a:ext cx="3494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Open questions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2567" y="1011800"/>
            <a:ext cx="7547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So far so good as one of the models, but…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6241" y="2185700"/>
            <a:ext cx="5804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-How to find our DM as a signal?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8910" y="3265820"/>
            <a:ext cx="793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-How to discriminate our model from others?</a:t>
            </a:r>
          </a:p>
        </p:txBody>
      </p:sp>
    </p:spTree>
    <p:extLst>
      <p:ext uri="{BB962C8B-B14F-4D97-AF65-F5344CB8AC3E}">
        <p14:creationId xmlns:p14="http://schemas.microsoft.com/office/powerpoint/2010/main" val="4939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70823" y="2289230"/>
            <a:ext cx="83952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ja-JP" sz="7200" b="1" cap="none" spc="0" dirty="0" smtClean="0">
                <a:ln w="25400"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  <a:tileRect/>
                  </a:gradFill>
                </a:ln>
                <a:solidFill>
                  <a:srgbClr val="FFFF00"/>
                </a:solidFill>
                <a:effectLst/>
              </a:rPr>
              <a:t>Thank you </a:t>
            </a:r>
          </a:p>
          <a:p>
            <a:pPr algn="ctr"/>
            <a:r>
              <a:rPr lang="en-US" altLang="ja-JP" sz="7200" b="1" cap="none" spc="0" dirty="0" smtClean="0">
                <a:ln w="25400"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  <a:tileRect/>
                  </a:gradFill>
                </a:ln>
                <a:solidFill>
                  <a:srgbClr val="FFFF00"/>
                </a:solidFill>
                <a:effectLst/>
              </a:rPr>
              <a:t>for your attention</a:t>
            </a:r>
            <a:endParaRPr lang="ja-JP" altLang="en-US" sz="7200" b="1" cap="none" spc="0" dirty="0">
              <a:ln w="2540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  <a:tileRect/>
                </a:gradFill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1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7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DM estimation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2569" y="1011800"/>
            <a:ext cx="379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How to hit the funnel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4652" y="1700808"/>
            <a:ext cx="554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-First, we define a parameter c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67" y="1746419"/>
            <a:ext cx="315663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11560" y="2329716"/>
            <a:ext cx="5458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c is chosen either 0.97 or 0.99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8" y="3140968"/>
            <a:ext cx="7475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-Second, we fix </a:t>
            </a:r>
            <a:r>
              <a:rPr lang="en-US" altLang="ja-JP" sz="2800" b="1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800" baseline="-25000" dirty="0" err="1" smtClean="0"/>
              <a:t>NS</a:t>
            </a:r>
            <a:r>
              <a:rPr lang="en-US" altLang="ja-JP" sz="2800" dirty="0" smtClean="0"/>
              <a:t> by using mass formulae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2463466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95537" y="3985902"/>
            <a:ext cx="8751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-Third, we run </a:t>
            </a:r>
            <a:r>
              <a:rPr lang="en-US" altLang="ja-JP" sz="2800" dirty="0" err="1" smtClean="0"/>
              <a:t>SPheno</a:t>
            </a:r>
            <a:r>
              <a:rPr lang="en-US" altLang="ja-JP" sz="2800" dirty="0" smtClean="0"/>
              <a:t> to calculate mass spectrum,</a:t>
            </a:r>
          </a:p>
          <a:p>
            <a:r>
              <a:rPr lang="en-US" altLang="ja-JP" sz="2800" dirty="0" smtClean="0"/>
              <a:t>  estimate </a:t>
            </a:r>
            <a:r>
              <a:rPr lang="en-US" altLang="ja-JP" sz="2800" b="1" dirty="0" err="1" smtClean="0">
                <a:latin typeface="Symbol" panose="05050102010706020507" pitchFamily="18" charset="2"/>
              </a:rPr>
              <a:t>m</a:t>
            </a:r>
            <a:r>
              <a:rPr lang="en-US" altLang="ja-JP" sz="2800" baseline="-25000" dirty="0" err="1" smtClean="0"/>
              <a:t>NS</a:t>
            </a:r>
            <a:r>
              <a:rPr lang="en-US" altLang="ja-JP" sz="2800" dirty="0" smtClean="0"/>
              <a:t> again and take the ratio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7936" y="6002124"/>
            <a:ext cx="8124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requiring not to deviate more than 2.5 × 10</a:t>
            </a:r>
            <a:r>
              <a:rPr lang="en-US" altLang="ja-JP" sz="2800" baseline="30000" dirty="0" smtClean="0"/>
              <a:t>-3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2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DM estimation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2569" y="1011800"/>
            <a:ext cx="379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How to hit the funnel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10" y="849069"/>
            <a:ext cx="6791840" cy="59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94431"/>
            <a:ext cx="2891894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2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Motivation</a:t>
            </a:r>
            <a:endParaRPr kumimoji="1" lang="ja-JP" altLang="en-US" sz="36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691884" y="3019533"/>
            <a:ext cx="7744289" cy="576065"/>
            <a:chOff x="691882" y="3019531"/>
            <a:chExt cx="7744289" cy="576065"/>
          </a:xfrm>
        </p:grpSpPr>
        <p:sp>
          <p:nvSpPr>
            <p:cNvPr id="13" name="正方形/長方形 12"/>
            <p:cNvSpPr/>
            <p:nvPr/>
          </p:nvSpPr>
          <p:spPr>
            <a:xfrm>
              <a:off x="691882" y="3019531"/>
              <a:ext cx="7744289" cy="5760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82" y="3068959"/>
              <a:ext cx="7744289" cy="457200"/>
            </a:xfrm>
            <a:prstGeom prst="rect">
              <a:avLst/>
            </a:prstGeom>
          </p:spPr>
        </p:pic>
      </p:grpSp>
      <p:grpSp>
        <p:nvGrpSpPr>
          <p:cNvPr id="15" name="グループ化 14"/>
          <p:cNvGrpSpPr/>
          <p:nvPr/>
        </p:nvGrpSpPr>
        <p:grpSpPr>
          <a:xfrm>
            <a:off x="830118" y="4352747"/>
            <a:ext cx="3721553" cy="1152128"/>
            <a:chOff x="830116" y="4352747"/>
            <a:chExt cx="3721553" cy="1152128"/>
          </a:xfrm>
        </p:grpSpPr>
        <p:sp>
          <p:nvSpPr>
            <p:cNvPr id="14" name="正方形/長方形 13"/>
            <p:cNvSpPr/>
            <p:nvPr/>
          </p:nvSpPr>
          <p:spPr>
            <a:xfrm>
              <a:off x="831926" y="4352747"/>
              <a:ext cx="3719743" cy="115212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116" y="4423788"/>
              <a:ext cx="3708633" cy="975698"/>
            </a:xfrm>
            <a:prstGeom prst="rect">
              <a:avLst/>
            </a:prstGeom>
          </p:spPr>
        </p:pic>
      </p:grpSp>
      <p:sp>
        <p:nvSpPr>
          <p:cNvPr id="5" name="右矢印 4"/>
          <p:cNvSpPr/>
          <p:nvPr/>
        </p:nvSpPr>
        <p:spPr>
          <a:xfrm>
            <a:off x="4644008" y="4685794"/>
            <a:ext cx="432048" cy="399391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5177481" y="4396449"/>
            <a:ext cx="3386376" cy="929313"/>
            <a:chOff x="5177481" y="4396447"/>
            <a:chExt cx="3386376" cy="929313"/>
          </a:xfrm>
        </p:grpSpPr>
        <p:sp>
          <p:nvSpPr>
            <p:cNvPr id="16" name="正方形/長方形 15"/>
            <p:cNvSpPr/>
            <p:nvPr/>
          </p:nvSpPr>
          <p:spPr>
            <a:xfrm>
              <a:off x="5177481" y="4396447"/>
              <a:ext cx="3386376" cy="9293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941" y="4495303"/>
              <a:ext cx="3331383" cy="725791"/>
            </a:xfrm>
            <a:prstGeom prst="rect">
              <a:avLst/>
            </a:prstGeom>
          </p:spPr>
        </p:pic>
      </p:grpSp>
      <p:sp>
        <p:nvSpPr>
          <p:cNvPr id="19" name="テキスト ボックス 18"/>
          <p:cNvSpPr txBox="1"/>
          <p:nvPr/>
        </p:nvSpPr>
        <p:spPr>
          <a:xfrm>
            <a:off x="232568" y="1011800"/>
            <a:ext cx="6038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There are lots of alternative ideas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4967" y="1537628"/>
            <a:ext cx="569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Inverse seesaw (ISS) mechanism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40955" y="1963902"/>
            <a:ext cx="4328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Mohapatra</a:t>
            </a:r>
            <a:r>
              <a:rPr lang="en-US" altLang="ja-JP" sz="1400" dirty="0" smtClean="0"/>
              <a:t> (1986); </a:t>
            </a:r>
            <a:r>
              <a:rPr lang="en-US" altLang="ja-JP" sz="1400" dirty="0" err="1" smtClean="0"/>
              <a:t>Mohapatra</a:t>
            </a:r>
            <a:r>
              <a:rPr lang="en-US" altLang="ja-JP" sz="1400" dirty="0" smtClean="0"/>
              <a:t> and Valle (1986)]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8912" y="2348880"/>
            <a:ext cx="8518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Amplify the model by using another gauge singlet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8910" y="3717032"/>
            <a:ext cx="3809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Neutrino mass matrix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1312" y="5642084"/>
            <a:ext cx="7144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Small M</a:t>
            </a:r>
            <a:r>
              <a:rPr lang="en-US" altLang="ja-JP" sz="2800" baseline="-25000" dirty="0" smtClean="0"/>
              <a:t>S</a:t>
            </a:r>
            <a:r>
              <a:rPr lang="en-US" altLang="ja-JP" sz="2800" dirty="0" smtClean="0"/>
              <a:t>(Lepton # violation)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leads tiny </a:t>
            </a:r>
            <a:r>
              <a:rPr lang="en-US" altLang="ja-JP" sz="2800" dirty="0" err="1" smtClean="0"/>
              <a:t>m</a:t>
            </a:r>
            <a:r>
              <a:rPr lang="en-US" altLang="ja-JP" sz="2800" b="1" baseline="-25000" dirty="0" err="1" smtClean="0">
                <a:latin typeface="Symbol" panose="05050102010706020507" pitchFamily="18" charset="2"/>
              </a:rPr>
              <a:t>n</a:t>
            </a:r>
            <a:endParaRPr lang="en-US" altLang="ja-JP" sz="2800" b="1" baseline="-25000" dirty="0" smtClean="0">
              <a:latin typeface="Symbol" panose="05050102010706020507" pitchFamily="18" charset="2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3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Motivation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2569" y="1011800"/>
            <a:ext cx="5163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Assumption in most of works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8" y="1772816"/>
            <a:ext cx="4083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technically naturalness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2708105" y="2475722"/>
            <a:ext cx="3721553" cy="1152128"/>
            <a:chOff x="2708105" y="2475722"/>
            <a:chExt cx="3721553" cy="1152128"/>
          </a:xfrm>
        </p:grpSpPr>
        <p:sp>
          <p:nvSpPr>
            <p:cNvPr id="18" name="正方形/長方形 17"/>
            <p:cNvSpPr/>
            <p:nvPr/>
          </p:nvSpPr>
          <p:spPr>
            <a:xfrm>
              <a:off x="2709915" y="2475722"/>
              <a:ext cx="3719743" cy="115212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105" y="2546763"/>
              <a:ext cx="3708633" cy="975698"/>
            </a:xfrm>
            <a:prstGeom prst="rect">
              <a:avLst/>
            </a:prstGeom>
          </p:spPr>
        </p:pic>
      </p:grpSp>
      <p:sp>
        <p:nvSpPr>
          <p:cNvPr id="20" name="円/楕円 19"/>
          <p:cNvSpPr/>
          <p:nvPr/>
        </p:nvSpPr>
        <p:spPr>
          <a:xfrm>
            <a:off x="5734774" y="3034612"/>
            <a:ext cx="648072" cy="64807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1386059" y="3814705"/>
            <a:ext cx="7074373" cy="523220"/>
            <a:chOff x="1386059" y="3814705"/>
            <a:chExt cx="7074373" cy="523220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1386059" y="3814705"/>
              <a:ext cx="7074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when             lepton # sym. is recovered</a:t>
              </a:r>
              <a:endParaRPr lang="en-US" altLang="ja-JP" sz="2800" dirty="0"/>
            </a:p>
          </p:txBody>
        </p:sp>
        <p:pic>
          <p:nvPicPr>
            <p:cNvPr id="24" name="図 2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301" y="3957254"/>
              <a:ext cx="1358487" cy="324000"/>
            </a:xfrm>
            <a:prstGeom prst="rect">
              <a:avLst/>
            </a:prstGeom>
          </p:spPr>
        </p:pic>
      </p:grpSp>
      <p:sp>
        <p:nvSpPr>
          <p:cNvPr id="26" name="曲折矢印 25"/>
          <p:cNvSpPr/>
          <p:nvPr/>
        </p:nvSpPr>
        <p:spPr>
          <a:xfrm flipV="1">
            <a:off x="1271713" y="4688043"/>
            <a:ext cx="576064" cy="576064"/>
          </a:xfrm>
          <a:prstGeom prst="bentArrow">
            <a:avLst>
              <a:gd name="adj1" fmla="val 36544"/>
              <a:gd name="adj2" fmla="val 39430"/>
              <a:gd name="adj3" fmla="val 39430"/>
              <a:gd name="adj4" fmla="val 43750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919787" y="4760051"/>
            <a:ext cx="6543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smallness of M</a:t>
            </a:r>
            <a:r>
              <a:rPr lang="en-US" altLang="ja-JP" sz="2800" baseline="-25000" dirty="0" smtClean="0"/>
              <a:t>S</a:t>
            </a:r>
            <a:r>
              <a:rPr lang="en-US" altLang="ja-JP" sz="2800" dirty="0" smtClean="0"/>
              <a:t> is technically natural</a:t>
            </a:r>
          </a:p>
        </p:txBody>
      </p:sp>
    </p:spTree>
    <p:extLst>
      <p:ext uri="{BB962C8B-B14F-4D97-AF65-F5344CB8AC3E}">
        <p14:creationId xmlns:p14="http://schemas.microsoft.com/office/powerpoint/2010/main" val="5813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2012" y="15209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Motivation</a:t>
            </a:r>
            <a:endParaRPr kumimoji="1" lang="ja-JP" altLang="en-US" sz="36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804087" y="2508422"/>
            <a:ext cx="5511114" cy="790833"/>
            <a:chOff x="1804087" y="2508421"/>
            <a:chExt cx="5511114" cy="790833"/>
          </a:xfrm>
        </p:grpSpPr>
        <p:sp>
          <p:nvSpPr>
            <p:cNvPr id="9" name="正方形/長方形 8"/>
            <p:cNvSpPr/>
            <p:nvPr/>
          </p:nvSpPr>
          <p:spPr>
            <a:xfrm>
              <a:off x="1804087" y="2508421"/>
              <a:ext cx="5511114" cy="7908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071" y="2517834"/>
              <a:ext cx="5491597" cy="756000"/>
            </a:xfrm>
            <a:prstGeom prst="rect">
              <a:avLst/>
            </a:prstGeom>
          </p:spPr>
        </p:pic>
      </p:grpSp>
      <p:sp>
        <p:nvSpPr>
          <p:cNvPr id="11" name="テキスト ボックス 10"/>
          <p:cNvSpPr txBox="1"/>
          <p:nvPr/>
        </p:nvSpPr>
        <p:spPr>
          <a:xfrm>
            <a:off x="232569" y="1011800"/>
            <a:ext cx="5163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Assumption in most of works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8" y="1772816"/>
            <a:ext cx="456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benefit of inverse seesaw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5426060"/>
            <a:ext cx="870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Dynamical origin of lepton number violating scale?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3717032"/>
            <a:ext cx="889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extension at </a:t>
            </a:r>
            <a:r>
              <a:rPr lang="en-US" altLang="ja-JP" sz="2800" dirty="0" err="1" smtClean="0"/>
              <a:t>TeV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scale with O(1)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Yukawa is possible</a:t>
            </a:r>
            <a:endParaRPr lang="en-US" altLang="ja-JP" sz="2800" dirty="0"/>
          </a:p>
        </p:txBody>
      </p:sp>
      <p:sp>
        <p:nvSpPr>
          <p:cNvPr id="15" name="曲折矢印 14"/>
          <p:cNvSpPr/>
          <p:nvPr/>
        </p:nvSpPr>
        <p:spPr>
          <a:xfrm flipV="1">
            <a:off x="683568" y="4365104"/>
            <a:ext cx="576064" cy="576064"/>
          </a:xfrm>
          <a:prstGeom prst="bentArrow">
            <a:avLst>
              <a:gd name="adj1" fmla="val 36544"/>
              <a:gd name="adj2" fmla="val 39430"/>
              <a:gd name="adj3" fmla="val 39430"/>
              <a:gd name="adj4" fmla="val 43750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31642" y="4437112"/>
            <a:ext cx="5524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Rich phenomenology at collider!</a:t>
            </a:r>
            <a:endParaRPr lang="en-US" altLang="ja-JP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7" name="Picture 5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3528392" cy="24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4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2012" y="15209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Contents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2012" y="1916832"/>
            <a:ext cx="914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tx1">
                    <a:lumMod val="50000"/>
                  </a:schemeClr>
                </a:solidFill>
              </a:rPr>
              <a:t>Motivation</a:t>
            </a:r>
            <a:endParaRPr lang="en-US" altLang="ja-JP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260" y="2708920"/>
            <a:ext cx="914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Model</a:t>
            </a:r>
            <a:endParaRPr lang="en-US" altLang="ja-JP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44" y="3501008"/>
            <a:ext cx="914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DM estimation</a:t>
            </a:r>
            <a:endParaRPr lang="en-US" altLang="ja-JP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48" y="4437112"/>
            <a:ext cx="914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DM properties</a:t>
            </a:r>
            <a:endParaRPr lang="en-US" altLang="ja-JP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44" y="5373216"/>
            <a:ext cx="9146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Conclusions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0786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260" y="2962657"/>
            <a:ext cx="9146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 smtClean="0"/>
              <a:t>Model</a:t>
            </a:r>
            <a:endParaRPr lang="en-US" altLang="ja-JP" sz="5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2080" y="3861048"/>
            <a:ext cx="2884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arXiv:1707.04374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214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2012" y="15209"/>
            <a:ext cx="436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Model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(NCTS model)</a:t>
            </a:r>
            <a:endParaRPr kumimoji="1" lang="ja-JP" alt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3" y="1638196"/>
            <a:ext cx="8503540" cy="130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44" y="1109265"/>
            <a:ext cx="1673915" cy="36030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78" y="2852936"/>
            <a:ext cx="1354002" cy="32284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85" y="3817505"/>
            <a:ext cx="7288967" cy="8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右矢印 12"/>
          <p:cNvSpPr/>
          <p:nvPr/>
        </p:nvSpPr>
        <p:spPr>
          <a:xfrm rot="5400000">
            <a:off x="4351242" y="4334543"/>
            <a:ext cx="432048" cy="1213250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2569" y="1011800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Symmetry</a:t>
            </a:r>
            <a:r>
              <a:rPr lang="ja-JP" altLang="en-US" sz="2800" dirty="0" smtClean="0"/>
              <a:t>：</a:t>
            </a:r>
            <a:endParaRPr lang="en-US" altLang="ja-JP" sz="2800" dirty="0" smtClean="0"/>
          </a:p>
        </p:txBody>
      </p:sp>
      <p:sp>
        <p:nvSpPr>
          <p:cNvPr id="15" name="円/楕円 14"/>
          <p:cNvSpPr/>
          <p:nvPr/>
        </p:nvSpPr>
        <p:spPr>
          <a:xfrm>
            <a:off x="3419872" y="970235"/>
            <a:ext cx="648072" cy="64807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90620" y="476672"/>
            <a:ext cx="5525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forbid R-</a:t>
            </a:r>
            <a:r>
              <a:rPr lang="en-US" altLang="ja-JP" sz="2800" dirty="0"/>
              <a:t>p</a:t>
            </a:r>
            <a:r>
              <a:rPr lang="en-US" altLang="ja-JP" sz="2800" dirty="0" smtClean="0"/>
              <a:t>arity violating terms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</a:t>
            </a:r>
            <a:r>
              <a:rPr lang="en-US" altLang="ja-JP" sz="2800" dirty="0" smtClean="0">
                <a:solidFill>
                  <a:srgbClr val="FFFF00"/>
                </a:solidFill>
              </a:rPr>
              <a:t>without</a:t>
            </a:r>
            <a:r>
              <a:rPr lang="en-US" altLang="ja-JP" sz="2800" dirty="0" smtClean="0"/>
              <a:t> imposing R-parity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9748" y="3284984"/>
            <a:ext cx="700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New super potential in addition to MSSM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85640" y="4725144"/>
            <a:ext cx="3924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Lagrangian</a:t>
            </a:r>
            <a:r>
              <a:rPr lang="en-US" altLang="ja-JP" sz="2000" dirty="0" smtClean="0"/>
              <a:t> related to neutrino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645153" y="5511793"/>
            <a:ext cx="7844225" cy="720000"/>
            <a:chOff x="824733" y="5517232"/>
            <a:chExt cx="7844225" cy="720000"/>
          </a:xfrm>
        </p:grpSpPr>
        <p:pic>
          <p:nvPicPr>
            <p:cNvPr id="8" name="Picture 4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677"/>
            <a:stretch/>
          </p:blipFill>
          <p:spPr bwMode="auto">
            <a:xfrm>
              <a:off x="824733" y="5517232"/>
              <a:ext cx="946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60"/>
            <a:stretch/>
          </p:blipFill>
          <p:spPr bwMode="auto">
            <a:xfrm>
              <a:off x="3743908" y="5517232"/>
              <a:ext cx="492505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8" r="48355"/>
            <a:stretch/>
          </p:blipFill>
          <p:spPr bwMode="auto">
            <a:xfrm>
              <a:off x="1770733" y="5517232"/>
              <a:ext cx="1973175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13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358"/>
  <p:tag name="ORIGINALWIDTH" val="596.9254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color{white}&#10;\begin{eqnarray*}&#10;10^{12 \mathchar`- 16} {\rm GeV}&#10;\end{eqnarray*}&#10;&#10;&#10;\end{document}&#10;"/>
  <p:tag name="IGUANATEXSIZE" val="20"/>
  <p:tag name="IGUANATEXCURSOR" val="784"/>
  <p:tag name="TRANSPARENCY" val="True"/>
  <p:tag name="FILENAME" val=""/>
  <p:tag name="INPUTTYPE" val="0"/>
  <p:tag name="LATEXENGINEID" val="0"/>
  <p:tag name="TEMPFOLDER" val="C:\texlive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518.9352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begin{eqnarray*}&#10;\left( \alpha = 1\,,2 \right)&#10;\end{eqnarray*}&#10;&#10;&#10;\end{document}&#10;"/>
  <p:tag name="IGUANATEXSIZE" val="20"/>
  <p:tag name="IGUANATEXCURSOR" val="770"/>
  <p:tag name="TRANSPARENCY" val="False"/>
  <p:tag name="FILENAME" val=""/>
  <p:tag name="INPUTTYPE" val="0"/>
  <p:tag name="LATEXENGINEID" val="0"/>
  <p:tag name="TEMPFOLDER" val="C:\texlive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3.4684"/>
  <p:tag name="ORIGINALWIDTH" val="715.4106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begin{eqnarray*}&#10;\frac{1}{2} \lambda_{\alpha \beta} v_X S_\alpha S_\beta&#10;\end{eqnarray*}&#10;&#10;&#10;\end{document}&#10;"/>
  <p:tag name="IGUANATEXSIZE" val="20"/>
  <p:tag name="IGUANATEXCURSOR" val="822"/>
  <p:tag name="TRANSPARENCY" val="False"/>
  <p:tag name="FILENAME" val=""/>
  <p:tag name="INPUTTYPE" val="1"/>
  <p:tag name="LATEXENGINEID" val="0"/>
  <p:tag name="TEMPFOLDER" val="C:\texlive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.6724"/>
  <p:tag name="ORIGINALWIDTH" val="1619.798"/>
  <p:tag name="OUTPUTDPI" val="1200"/>
  <p:tag name="LATEXADDIN" val="\documentclass{article}&#10;\usepackage{amssymb}&#10;\usepackage{amsmath}&#10;\usepackage{color}&#10;\usepackage{slashed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begin{itemize}&#10;\item[(i)] ISS type I: $\lambda \ll Y_\nu \ll 1$&#10;\item[(ii)] ISS type II: $\lambda \sim Y_\nu \ll 1$&#10;\item[(iii)] ISS type III: $Y_\nu \ll \lambda \ll 1$&#10;\end{itemize}&#10;&#10;&#10;\end{document}&#10;"/>
  <p:tag name="IGUANATEXSIZE" val="20"/>
  <p:tag name="IGUANATEXCURSOR" val="959"/>
  <p:tag name="TRANSPARENCY" val="False"/>
  <p:tag name="FILENAME" val=""/>
  <p:tag name="INPUTTYPE" val="0"/>
  <p:tag name="LATEXENGINEID" val="0"/>
  <p:tag name="TEMPFOLDER" val="C:\texlive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568.429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color{white}&#10;\begin{eqnarray*}&#10;M_S \equiv \lambda v_X&#10;\end{eqnarray*}&#10;&#10;&#10;\end{document}&#10;"/>
  <p:tag name="IGUANATEXSIZE" val="20"/>
  <p:tag name="IGUANATEXCURSOR" val="784"/>
  <p:tag name="TRANSPARENCY" val="True"/>
  <p:tag name="FILENAME" val=""/>
  <p:tag name="INPUTTYPE" val="0"/>
  <p:tag name="LATEXENGINEID" val="0"/>
  <p:tag name="TEMPFOLDER" val="C:\texlive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9865"/>
  <p:tag name="ORIGINALWIDTH" val="501.6873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color{white}&#10;\begin{eqnarray*}&#10;\mathcal{G}_{\rm SM} \times Z_6&#10;\end{eqnarray*}&#10;&#10;&#10;\end{document}&#10;"/>
  <p:tag name="IGUANATEXSIZE" val="20"/>
  <p:tag name="IGUANATEXCURSOR" val="784"/>
  <p:tag name="TRANSPARENCY" val="True"/>
  <p:tag name="FILENAME" val=""/>
  <p:tag name="INPUTTYPE" val="0"/>
  <p:tag name="LATEXENGINEID" val="0"/>
  <p:tag name="TEMPFOLDER" val="C:\texlive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415.4481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color{white}&#10;\begin{eqnarray*}&#10;Z_3 \times Z_2&#10;\end{eqnarray*}&#10;&#10;&#10;\end{document}&#10;"/>
  <p:tag name="IGUANATEXSIZE" val="20"/>
  <p:tag name="IGUANATEXCURSOR" val="784"/>
  <p:tag name="TRANSPARENCY" val="True"/>
  <p:tag name="FILENAME" val=""/>
  <p:tag name="INPUTTYPE" val="0"/>
  <p:tag name="LATEXENGINEID" val="0"/>
  <p:tag name="TEMPFOLDER" val="C:\texlive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33079"/>
  <p:tag name="ORIGINALWIDTH" val="719.7074"/>
  <p:tag name="OUTPUTDPI" val="1200"/>
  <p:tag name="LATEXADDIN" val="\documentclass{article}&#10;\usepackage{amssymb}&#10;\usepackage{amsmath}&#10;\usepackage{color}&#10;\usepackage{slashed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begin{eqnarray*}&#10;\Omega h^2 \approx &#10;0.1 \times &#10;\left( &#10;\frac{3 \cdot 10^{-26} {\rm cm}/{\rm s}}{\langle \sigma v (\chi \chi \to SM) \rangle}&#10;\right)&#10;\approx &#10;\left( &#10;\frac{\alpha^2 / (200 {\rm GeV})^2}{\langle \sigma v (\chi \chi \to SM) \rangle}&#10;\right)&#10;\end{eqnarray*}&#10;&#10;&#10;\end{document}&#10;"/>
  <p:tag name="IGUANATEXSIZE" val="20"/>
  <p:tag name="IGUANATEXCURSOR" val="994"/>
  <p:tag name="TRANSPARENCY" val="False"/>
  <p:tag name="FILENAME" val=""/>
  <p:tag name="INPUTTYPE" val="0"/>
  <p:tag name="LATEXENGINEID" val="0"/>
  <p:tag name="TEMPFOLDER" val="C:\texlive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1441.32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begin{eqnarray*}&#10;{\rm Br} (\mu \to e + \gamma) \simeq \mathcal{O} (10^{-20})&#10;\end{eqnarray*}&#10;&#10;&#10;\end{document}&#10;"/>
  <p:tag name="IGUANATEXSIZE" val="20"/>
  <p:tag name="IGUANATEXCURSOR" val="794"/>
  <p:tag name="TRANSPARENCY" val="True"/>
  <p:tag name="FILENAME" val=""/>
  <p:tag name="INPUTTYPE" val="0"/>
  <p:tag name="LATEXENGINEID" val="0"/>
  <p:tag name="TEMPFOLDER" val="C:\texlive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0.9712"/>
  <p:tag name="ORIGINALWIDTH" val="1528.309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begin{eqnarray*}&#10;m_{\rm eff} \simeq 8\times 10^{-9} {\rm meV} &#10;\left( &#10;\frac{\mu_{NS}}{{\rm TeV}} &#10;\right)&#10;\end{eqnarray*}&#10;&#10;&#10;\end{document}&#10;"/>
  <p:tag name="IGUANATEXSIZE" val="20"/>
  <p:tag name="IGUANATEXCURSOR" val="856"/>
  <p:tag name="TRANSPARENCY" val="True"/>
  <p:tag name="FILENAME" val=""/>
  <p:tag name="INPUTTYPE" val="0"/>
  <p:tag name="LATEXENGINEID" val="0"/>
  <p:tag name="TEMPFOLDER" val="C:\texlive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62268"/>
  <p:tag name="ORIGINALWIDTH" val="719.0529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bf&#10;\begin{eqnarray*}&#10;m_0^2 + \frac{1}{2} M_Z^2 \cos (2 \beta)\,, &#10;\mu_{\rm NS}^2\,, &#10;2 m_0^2 + \mu_{\rm NS}^2&#10;\end{eqnarray*}&#10;&#10;&#10;\end{document}&#10;"/>
  <p:tag name="IGUANATEXSIZE" val="20"/>
  <p:tag name="IGUANATEXCURSOR" val="648"/>
  <p:tag name="TRANSPARENCY" val="False"/>
  <p:tag name="FILENAME" val=""/>
  <p:tag name="INPUTTYPE" val="0"/>
  <p:tag name="LATEXENGINEID" val="0"/>
  <p:tag name="TEMPFOLDER" val="C:\texlive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2.4635"/>
  <p:tag name="ORIGINALWIDTH" val="917.1354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begin{eqnarray*}&#10;\frac{F^2 v_{\rm EW}^2}{M_N} \simeq 0.1~{\rm eV}&#10;\end{eqnarray*}&#10;&#10;&#10;\end{document}&#10;"/>
  <p:tag name="IGUANATEXSIZE" val="20"/>
  <p:tag name="IGUANATEXCURSOR" val="815"/>
  <p:tag name="TRANSPARENCY" val="False"/>
  <p:tag name="FILENAME" val=""/>
  <p:tag name="INPUTTYPE" val="0"/>
  <p:tag name="LATEXENGINEID" val="0"/>
  <p:tag name="TEMPFOLDER" val="C:\texlive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.4807"/>
  <p:tag name="ORIGINALWIDTH" val="1123.36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color{white}&#10;\begin{eqnarray*}&#10;\mathcal{O} &#10;\left( &#10;{\rm loop~factor} \times m_\nu^2&#10;\right)&#10;\end{eqnarray*}&#10;&#10;&#10;\end{document}"/>
  <p:tag name="IGUANATEXSIZE" val="20"/>
  <p:tag name="IGUANATEXCURSOR" val="855"/>
  <p:tag name="TRANSPARENCY" val="True"/>
  <p:tag name="FILENAME" val=""/>
  <p:tag name="INPUTTYPE" val="0"/>
  <p:tag name="LATEXENGINEID" val="0"/>
  <p:tag name="TEMPFOLDER" val="C:\texlive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1.961"/>
  <p:tag name="ORIGINALWIDTH" val="1332.583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begin{eqnarray*}&#10;  - \frac{2 \sqrt{2} \, \kappa_0}{ 1 - 2.3 \, \kappa_0^2 } v_X \lesssim  A_0  &lt; 0&#10;\end{eqnarray*}&#10;&#10;&#10;\end{document}&#10;"/>
  <p:tag name="IGUANATEXSIZE" val="20"/>
  <p:tag name="IGUANATEXCURSOR" val="869"/>
  <p:tag name="TRANSPARENCY" val="False"/>
  <p:tag name="FILENAME" val=""/>
  <p:tag name="INPUTTYPE" val="0"/>
  <p:tag name="LATEXENGINEID" val="0"/>
  <p:tag name="TEMPFOLDER" val="C:\texlive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.0389"/>
  <p:tag name="ORIGINALWIDTH" val="720.0347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begin{eqnarray*}&#10; m_{H_X}^2 &#10; \approx  &#10; 2 \,  \kappa_0^2 v_{X}^2  + \frac{v_X}{\sqrt{2}} \kappa_0 A_0 \left( 1 - 2.3 \, \kappa_0^2 \right) \;, &#10; m_{A_X}^2 &#10; \approx &#10; -\frac{3 \, v_X}{\sqrt{2}} \kappa_0 A_0 \left( 1 - 2.3 \, \kappa_0^2 \right)&#10;\end{eqnarray*}&#10;&#10;&#10;\end{document}&#10;"/>
  <p:tag name="IGUANATEXSIZE" val="20"/>
  <p:tag name="IGUANATEXCURSOR" val="770"/>
  <p:tag name="TRANSPARENCY" val="False"/>
  <p:tag name="FILENAME" val=""/>
  <p:tag name="INPUTTYPE" val="0"/>
  <p:tag name="LATEXENGINEID" val="0"/>
  <p:tag name="TEMPFOLDER" val="C:\texlive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9625"/>
  <p:tag name="ORIGINALWIDTH" val="1376.828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begin{eqnarray*}&#10;m_\nu = &#10;- \frac{y_\nu v_{\rm EW} M_S y_\nu^T v_{\rm EW}}{\mu^2}&#10;\end{eqnarray*}&#10;&#10;&#10;\end{document}&#10;"/>
  <p:tag name="IGUANATEXSIZE" val="20"/>
  <p:tag name="IGUANATEXCURSOR" val="770"/>
  <p:tag name="TRANSPARENCY" val="False"/>
  <p:tag name="FILENAME" val=""/>
  <p:tag name="INPUTTYPE" val="0"/>
  <p:tag name="LATEXENGINEID" val="0"/>
  <p:tag name="TEMPFOLDER" val="C:\texlive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704.537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begin{eqnarray*}&#10;M_\nu = &#10;\begin{pmatrix}&#10;0 &amp;y_\nu v_{\rm EW} &amp;0\\&#10;y_\nu^T v_{\rm EW} &amp;M_N &amp;\mu\\&#10;0 &amp;\mu &amp;M_S&#10;\end{pmatrix}&#10;\end{eqnarray*}&#10;&#10;&#10;\end{document}&#10;"/>
  <p:tag name="IGUANATEXSIZE" val="20"/>
  <p:tag name="IGUANATEXCURSOR" val="770"/>
  <p:tag name="TRANSPARENCY" val="False"/>
  <p:tag name="FILENAME" val=""/>
  <p:tag name="INPUTTYPE" val="0"/>
  <p:tag name="LATEXENGINEID" val="0"/>
  <p:tag name="TEMPFOLDER" val="C:\texlive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54748"/>
  <p:tag name="ORIGINALWIDTH" val="720.6893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begin{eqnarray*}&#10;-\mathcal{L} \supset &#10;y_\nu \bar{L} H \nu_R &#10;+ M_N \overline{\nu_R^C} \nu_R&#10;+ M_S S S &#10;+ \mu \nu_R S +{\rm h.c}&#10;\end{eqnarray*}&#10;&#10;&#10;\end{document}&#10;"/>
  <p:tag name="IGUANATEXSIZE" val="20"/>
  <p:tag name="IGUANATEXCURSOR" val="770"/>
  <p:tag name="TRANSPARENCY" val="False"/>
  <p:tag name="FILENAME" val=""/>
  <p:tag name="INPUTTYPE" val="0"/>
  <p:tag name="LATEXENGINEID" val="0"/>
  <p:tag name="TEMPFOLDER" val="C:\texlive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440.195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color{white}&#10;\begin{eqnarray*}&#10;M_S \to 0&#10;\end{eqnarray*}&#10;&#10;&#10;\end{document}&#10;"/>
  <p:tag name="IGUANATEXSIZE" val="20"/>
  <p:tag name="IGUANATEXCURSOR" val="812"/>
  <p:tag name="TRANSPARENCY" val="True"/>
  <p:tag name="FILENAME" val=""/>
  <p:tag name="INPUTTYPE" val="0"/>
  <p:tag name="LATEXENGINEID" val="0"/>
  <p:tag name="TEMPFOLDER" val="C:\texlive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704.537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begin{eqnarray*}&#10;M_\nu = &#10;\begin{pmatrix}&#10;0 &amp;y_\nu v_{\rm EW} &amp;0\\&#10;y_\nu^T v_{\rm EW} &amp;0 &amp;\mu\\&#10;0 &amp;\mu &amp;M_S&#10;\end{pmatrix}&#10;\end{eqnarray*}&#10;&#10;&#10;\end{document}&#10;"/>
  <p:tag name="IGUANATEXSIZE" val="20"/>
  <p:tag name="IGUANATEXCURSOR" val="859"/>
  <p:tag name="TRANSPARENCY" val="False"/>
  <p:tag name="FILENAME" val=""/>
  <p:tag name="INPUTTYPE" val="0"/>
  <p:tag name="LATEXENGINEID" val="0"/>
  <p:tag name="TEMPFOLDER" val="C:\texlive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16843"/>
  <p:tag name="ORIGINALWIDTH" val="720.3619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begin{eqnarray*}&#10;m_\nu = &#10;\left( &#10;\frac{y_\nu}{1} &#10;\right)^2 &#10;\left( &#10;\frac{v_{\rm EW}}{10^2 {\rm GeV}} &#10;\right)^2 &#10;\left( &#10;\frac{\rm TeV}{\mu} &#10;\right)^2 &#10;\left( &#10;\frac{M_S}{10 {\rm eV}} &#10;\right) &#10;\end{eqnarray*}&#10;&#10;&#10;\end{document}&#10;"/>
  <p:tag name="IGUANATEXSIZE" val="20"/>
  <p:tag name="IGUANATEXCURSOR" val="770"/>
  <p:tag name="TRANSPARENCY" val="False"/>
  <p:tag name="FILENAME" val=""/>
  <p:tag name="INPUTTYPE" val="0"/>
  <p:tag name="LATEXENGINEID" val="0"/>
  <p:tag name="TEMPFOLDER" val="C:\texlive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9865"/>
  <p:tag name="ORIGINALWIDTH" val="501.6873"/>
  <p:tag name="OUTPUTDPI" val="1200"/>
  <p:tag name="LATEXADDIN" val="\documentclass{article}&#10;\usepackage{amssymb}&#10;\usepackage{amsmath}&#10;\usepackage{color}&#10;\newcommand{\order}[1]{\mbox{${\cal O}(#1)$}}&#10;\newcommand{\vev}[1]{{\langle #1 \rangle}}&#10;\newcommand{\abs}[1]{{\left| #1 \right|}}&#10;\newcommand{\disp}[1]{{\displaystyle #1}}&#10;\def\Slash#1{{\ooalign{\hfil$#1$\hfil\crcr\hfil$/$\hfil}}}&#10;\def\SlashIt#1{\ooalign{\hfil$#1$\hfil\crcr\hfil{\it/}\hfil}}&#10;\newcommand{\sL}{\mbox{$\widetilde L$}}&#10;\newcommand{\HI}{\mbox{$H_{\rm inf}$}}&#10;\newcommand{\mnu}{\mbox{$m_{\nu_1}$}}&#10;\newcommand{\eV}{\mbox{~eV}}&#10;\newcommand{\MeV}{\mbox{~MeV}}&#10;\newcommand{\GeV}{\mbox{~GeV}}&#10;\newcommand{\TeV}{\mbox{~TeV}}&#10;\newcommand{\ie}{{\it i.e.}}&#10;\newcommand{\eg}{{\it e.g.}}&#10;\newcommand{\eqn}[1]{&amp;\hspace{-0.6em}#1\hspace{-0.6em}&amp;}&#10;&#10;\pagestyle{empty}&#10;\begin{document}&#10;&#10;\color{white}&#10;\begin{eqnarray*}&#10;\mathcal{G}_{\rm SM} \times Z_6&#10;\end{eqnarray*}&#10;&#10;&#10;\end{document}&#10;"/>
  <p:tag name="IGUANATEXSIZE" val="20"/>
  <p:tag name="IGUANATEXCURSOR" val="784"/>
  <p:tag name="TRANSPARENCY" val="True"/>
  <p:tag name="FILENAME" val=""/>
  <p:tag name="INPUTTYPE" val="0"/>
  <p:tag name="LATEXENGINEID" val="0"/>
  <p:tag name="TEMPFOLDER" val="C:\texlive\temp\"/>
</p:tagLst>
</file>

<file path=ppt/theme/theme1.xml><?xml version="1.0" encoding="utf-8"?>
<a:theme xmlns:a="http://schemas.openxmlformats.org/drawingml/2006/main" name="Autumn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ユーザー定義 1">
      <a:majorFont>
        <a:latin typeface="HGS創英角ﾎﾟｯﾌﾟ体"/>
        <a:ea typeface="HGS創英角ﾎﾟｯﾌﾟ体"/>
        <a:cs typeface=""/>
      </a:majorFont>
      <a:minorFont>
        <a:latin typeface="HGS創英角ﾎﾟｯﾌﾟ体"/>
        <a:ea typeface="HGP創英角ﾎﾟｯﾌﾟ体"/>
        <a:cs typeface="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TM02455610[[fn=秋]]</Template>
  <TotalTime>9980</TotalTime>
  <Words>1048</Words>
  <Application>Microsoft Office PowerPoint</Application>
  <PresentationFormat>画面に合わせる (4:3)</PresentationFormat>
  <Paragraphs>247</Paragraphs>
  <Slides>37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Autumn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Hiroyuki</dc:creator>
  <cp:lastModifiedBy>Hiroyuki</cp:lastModifiedBy>
  <cp:revision>279</cp:revision>
  <dcterms:created xsi:type="dcterms:W3CDTF">2018-07-30T09:54:53Z</dcterms:created>
  <dcterms:modified xsi:type="dcterms:W3CDTF">2018-10-22T05:17:51Z</dcterms:modified>
</cp:coreProperties>
</file>