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58" r:id="rId4"/>
    <p:sldId id="269" r:id="rId5"/>
    <p:sldId id="267" r:id="rId6"/>
    <p:sldId id="268" r:id="rId7"/>
    <p:sldId id="271" r:id="rId8"/>
    <p:sldId id="270" r:id="rId9"/>
    <p:sldId id="272" r:id="rId10"/>
    <p:sldId id="273" r:id="rId11"/>
    <p:sldId id="274" r:id="rId12"/>
    <p:sldId id="287" r:id="rId13"/>
    <p:sldId id="263" r:id="rId14"/>
    <p:sldId id="264" r:id="rId15"/>
    <p:sldId id="266" r:id="rId16"/>
    <p:sldId id="275" r:id="rId17"/>
    <p:sldId id="259" r:id="rId18"/>
    <p:sldId id="288" r:id="rId19"/>
    <p:sldId id="279" r:id="rId20"/>
    <p:sldId id="278" r:id="rId21"/>
    <p:sldId id="280" r:id="rId22"/>
    <p:sldId id="289" r:id="rId23"/>
    <p:sldId id="281" r:id="rId24"/>
    <p:sldId id="282" r:id="rId25"/>
    <p:sldId id="283" r:id="rId26"/>
    <p:sldId id="265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D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158" autoAdjust="0"/>
  </p:normalViewPr>
  <p:slideViewPr>
    <p:cSldViewPr>
      <p:cViewPr varScale="1">
        <p:scale>
          <a:sx n="99" d="100"/>
          <a:sy n="99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F9FF-80C4-4941-87B9-65B822E69696}" type="datetimeFigureOut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EE36A-BC73-4622-A923-24008FD40B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94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/>
              <a:t>Field-programmable gate array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E36A-BC73-4622-A923-24008FD40B2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93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background was the random coincidence of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unrelated, oppositely charged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muons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possible background is the dual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semileptonic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decay of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cc¯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bb¯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correlated m1m2. However, both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 and acceptance for these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pairs are low, leading to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negligible rate in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Drell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-Yan mass regions selected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E36A-BC73-4622-A923-24008FD40B2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3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E36A-BC73-4622-A923-24008FD40B2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1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hits in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hodoscopes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stations 1, 2, and 4 that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the vertical track positions were compared with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contents of a three-dimensional look-up table. This table was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generated by Monte Carlo studies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dimuon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events from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target. When the hits in the scintillators matched one of the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pre-calculated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dimuon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trajectories, the trigger fired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E36A-BC73-4622-A923-24008FD40B2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15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EE36A-BC73-4622-A923-24008FD40B2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77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7FFF2D3-CCE6-4B3F-B305-1954EC051533}" type="slidenum">
              <a:rPr lang="zh-TW" altLang="en-US" smtClean="0"/>
              <a:pPr eaLnBrk="1" hangingPunct="1"/>
              <a:t>28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E46504A-32E1-4F6B-9A0F-2F96F39BBDB0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B17D-E429-4E10-AEC5-B5FCBFD27AD5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4AB1-8604-4188-A72B-6045C6B757A2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49C3-FB72-4C25-8A0B-8888FA1ED193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F088C73-2264-4572-A4A0-7755D9719580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5CEE-70C8-4CAF-B391-20B2F5312BA2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891B-7D1B-420D-8269-6346EF379A0D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AF63-8F4A-4CF3-8263-96334DF4616C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DCCD-8DE8-4BAB-B60C-5238D155A596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5440-2813-4B1B-8055-62CA4541116E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F8-2215-4A61-9088-069F6419AEE0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2673F1-DE27-4C3C-A1B8-A137E79684B5}" type="datetime1">
              <a:rPr lang="zh-TW" altLang="en-US" smtClean="0"/>
              <a:t>2011/5/2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Introduction of trigger system:</a:t>
            </a:r>
            <a:br>
              <a:rPr lang="en-US" altLang="zh-TW" dirty="0" smtClean="0"/>
            </a:br>
            <a:r>
              <a:rPr lang="en-US" altLang="zh-TW" dirty="0" smtClean="0"/>
              <a:t>E906 as an example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Shiuan-Hal,Shiu</a:t>
            </a:r>
            <a:r>
              <a:rPr lang="en-US" altLang="zh-TW" dirty="0" smtClean="0"/>
              <a:t> 05/02/2011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7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rate in some experiment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9850852"/>
              </p:ext>
            </p:extLst>
          </p:nvPr>
        </p:nvGraphicFramePr>
        <p:xfrm>
          <a:off x="683566" y="2060848"/>
          <a:ext cx="80649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/>
                <a:gridCol w="1612980"/>
                <a:gridCol w="1612980"/>
                <a:gridCol w="1612980"/>
                <a:gridCol w="16129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LV1 </a:t>
                      </a:r>
                      <a:r>
                        <a:rPr lang="en-US" altLang="zh-TW" dirty="0" smtClean="0">
                          <a:latin typeface="Comic Sans MS" pitchFamily="66" charset="0"/>
                        </a:rPr>
                        <a:t>input</a:t>
                      </a:r>
                      <a:r>
                        <a:rPr lang="en-US" altLang="zh-TW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altLang="zh-TW" dirty="0" smtClean="0">
                          <a:latin typeface="Comic Sans MS" pitchFamily="66" charset="0"/>
                        </a:rPr>
                        <a:t>rate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LV1 output rate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LV2 output</a:t>
                      </a:r>
                      <a:r>
                        <a:rPr lang="en-US" altLang="zh-TW" baseline="0" dirty="0" smtClean="0">
                          <a:latin typeface="Comic Sans MS" pitchFamily="66" charset="0"/>
                        </a:rPr>
                        <a:t> rate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LV3 output rate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CDF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53MHz*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50KHz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200Hz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80Hz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D0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53MHz*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10KHz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70Hz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CMS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40MHz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100KHz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?KHz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100Hz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Atlas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1GHz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75KHz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3KHz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200Hz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Comic Sans MS" pitchFamily="66" charset="0"/>
                        </a:rPr>
                        <a:t>LHCb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10MHz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40KHz(Lv0+1)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5KHz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100Hz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E906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Comic Sans MS" pitchFamily="66" charset="0"/>
                        </a:rPr>
                        <a:t>53MHz*</a:t>
                      </a:r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Comic Sans MS" pitchFamily="66" charset="0"/>
                        </a:rPr>
                        <a:t>1KHz?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118982" y="6372036"/>
            <a:ext cx="20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* Input crossing rate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52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E906 trigger system-motivation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8816" cy="493776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E906 is a fixed target experiment, using </a:t>
            </a:r>
            <a:r>
              <a:rPr lang="en-US" altLang="zh-TW" dirty="0" err="1" smtClean="0">
                <a:latin typeface="Comic Sans MS" pitchFamily="66" charset="0"/>
              </a:rPr>
              <a:t>Fermilab</a:t>
            </a:r>
            <a:r>
              <a:rPr lang="en-US" altLang="zh-TW" dirty="0" smtClean="0">
                <a:latin typeface="Comic Sans MS" pitchFamily="66" charset="0"/>
              </a:rPr>
              <a:t> Main injector to deliver 120GeV proton to collide </a:t>
            </a:r>
            <a:r>
              <a:rPr lang="en-US" altLang="zh-TW" sz="2800" baseline="30000" dirty="0">
                <a:latin typeface="Comic Sans MS" pitchFamily="66" charset="0"/>
                <a:ea typeface="新細明體" pitchFamily="18" charset="-120"/>
              </a:rPr>
              <a:t>1</a:t>
            </a:r>
            <a:r>
              <a:rPr lang="en-US" altLang="zh-TW" sz="2800" dirty="0">
                <a:latin typeface="Comic Sans MS" pitchFamily="66" charset="0"/>
                <a:ea typeface="新細明體" pitchFamily="18" charset="-120"/>
              </a:rPr>
              <a:t>H, </a:t>
            </a:r>
            <a:r>
              <a:rPr lang="en-US" altLang="zh-TW" sz="2800" baseline="30000" dirty="0">
                <a:latin typeface="Comic Sans MS" pitchFamily="66" charset="0"/>
                <a:ea typeface="新細明體" pitchFamily="18" charset="-120"/>
              </a:rPr>
              <a:t>2</a:t>
            </a:r>
            <a:r>
              <a:rPr lang="en-US" altLang="zh-TW" sz="2800" dirty="0">
                <a:latin typeface="Comic Sans MS" pitchFamily="66" charset="0"/>
                <a:ea typeface="新細明體" pitchFamily="18" charset="-120"/>
              </a:rPr>
              <a:t>H, and nuclear </a:t>
            </a:r>
            <a:r>
              <a:rPr lang="en-US" altLang="zh-TW" sz="2800" dirty="0" smtClean="0">
                <a:latin typeface="Comic Sans MS" pitchFamily="66" charset="0"/>
                <a:ea typeface="新細明體" pitchFamily="18" charset="-120"/>
              </a:rPr>
              <a:t>targets.</a:t>
            </a:r>
            <a:endParaRPr lang="en-US" altLang="zh-TW" sz="2800" dirty="0">
              <a:latin typeface="Comic Sans MS" pitchFamily="66" charset="0"/>
              <a:ea typeface="新細明體" pitchFamily="18" charset="-12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The antiquark in target proton and quark in incident proton will generate a </a:t>
            </a:r>
            <a:r>
              <a:rPr lang="en-US" altLang="zh-TW" dirty="0" err="1" smtClean="0">
                <a:latin typeface="Comic Sans MS" pitchFamily="66" charset="0"/>
              </a:rPr>
              <a:t>muon</a:t>
            </a:r>
            <a:r>
              <a:rPr lang="en-US" altLang="zh-TW" dirty="0" smtClean="0">
                <a:latin typeface="Comic Sans MS" pitchFamily="66" charset="0"/>
              </a:rPr>
              <a:t> pair via </a:t>
            </a:r>
            <a:r>
              <a:rPr lang="en-US" altLang="zh-TW" dirty="0" err="1" smtClean="0">
                <a:solidFill>
                  <a:srgbClr val="FF0000"/>
                </a:solidFill>
                <a:latin typeface="Comic Sans MS" pitchFamily="66" charset="0"/>
              </a:rPr>
              <a:t>Drell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-Yan process</a:t>
            </a:r>
            <a:r>
              <a:rPr lang="en-US" altLang="zh-TW" dirty="0" smtClean="0">
                <a:latin typeface="Comic Sans MS" pitchFamily="66" charset="0"/>
              </a:rPr>
              <a:t> </a:t>
            </a:r>
            <a:endParaRPr lang="zh-TW" altLang="en-US" dirty="0">
              <a:latin typeface="Comic Sans MS" pitchFamily="66" charset="0"/>
            </a:endParaRPr>
          </a:p>
        </p:txBody>
      </p:sp>
      <p:grpSp>
        <p:nvGrpSpPr>
          <p:cNvPr id="5" name="群組 26"/>
          <p:cNvGrpSpPr>
            <a:grpSpLocks/>
          </p:cNvGrpSpPr>
          <p:nvPr/>
        </p:nvGrpSpPr>
        <p:grpSpPr bwMode="auto">
          <a:xfrm>
            <a:off x="4808533" y="1221110"/>
            <a:ext cx="4186832" cy="2354911"/>
            <a:chOff x="4572000" y="3654425"/>
            <a:chExt cx="4575175" cy="2573338"/>
          </a:xfrm>
        </p:grpSpPr>
        <p:pic>
          <p:nvPicPr>
            <p:cNvPr id="6" name="Picture 11" descr="fermilab_03-0390-22D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84"/>
            <a:stretch>
              <a:fillRect/>
            </a:stretch>
          </p:blipFill>
          <p:spPr bwMode="auto">
            <a:xfrm>
              <a:off x="4572000" y="3654425"/>
              <a:ext cx="4575175" cy="257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2"/>
            <p:cNvSpPr txBox="1">
              <a:spLocks noChangeAspect="1" noChangeArrowheads="1"/>
            </p:cNvSpPr>
            <p:nvPr/>
          </p:nvSpPr>
          <p:spPr bwMode="auto">
            <a:xfrm rot="-1526314">
              <a:off x="6926263" y="3892550"/>
              <a:ext cx="14779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1600">
                  <a:solidFill>
                    <a:srgbClr val="FFCCCC"/>
                  </a:solidFill>
                </a:rPr>
                <a:t>Fixed Target Beam lines</a:t>
              </a: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7126288" y="3917950"/>
              <a:ext cx="2005012" cy="1504950"/>
              <a:chOff x="4489" y="2468"/>
              <a:chExt cx="1263" cy="948"/>
            </a:xfrm>
          </p:grpSpPr>
          <p:sp>
            <p:nvSpPr>
              <p:cNvPr id="15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65" y="2823"/>
                <a:ext cx="635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>
                    <a:solidFill>
                      <a:srgbClr val="FF00FF"/>
                    </a:solidFill>
                  </a:rPr>
                  <a:t>Tevatron 800 GeV</a:t>
                </a:r>
              </a:p>
            </p:txBody>
          </p:sp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>
                <a:off x="4489" y="2740"/>
                <a:ext cx="1263" cy="676"/>
              </a:xfrm>
              <a:custGeom>
                <a:avLst/>
                <a:gdLst>
                  <a:gd name="T0" fmla="*/ 186 w 2392"/>
                  <a:gd name="T1" fmla="*/ 1 h 1280"/>
                  <a:gd name="T2" fmla="*/ 150 w 2392"/>
                  <a:gd name="T3" fmla="*/ 1 h 1280"/>
                  <a:gd name="T4" fmla="*/ 110 w 2392"/>
                  <a:gd name="T5" fmla="*/ 1 h 1280"/>
                  <a:gd name="T6" fmla="*/ 68 w 2392"/>
                  <a:gd name="T7" fmla="*/ 2 h 1280"/>
                  <a:gd name="T8" fmla="*/ 37 w 2392"/>
                  <a:gd name="T9" fmla="*/ 7 h 1280"/>
                  <a:gd name="T10" fmla="*/ 18 w 2392"/>
                  <a:gd name="T11" fmla="*/ 14 h 1280"/>
                  <a:gd name="T12" fmla="*/ 3 w 2392"/>
                  <a:gd name="T13" fmla="*/ 27 h 1280"/>
                  <a:gd name="T14" fmla="*/ 2 w 2392"/>
                  <a:gd name="T15" fmla="*/ 45 h 1280"/>
                  <a:gd name="T16" fmla="*/ 12 w 2392"/>
                  <a:gd name="T17" fmla="*/ 54 h 1280"/>
                  <a:gd name="T18" fmla="*/ 34 w 2392"/>
                  <a:gd name="T19" fmla="*/ 68 h 1280"/>
                  <a:gd name="T20" fmla="*/ 56 w 2392"/>
                  <a:gd name="T21" fmla="*/ 77 h 1280"/>
                  <a:gd name="T22" fmla="*/ 88 w 2392"/>
                  <a:gd name="T23" fmla="*/ 86 h 1280"/>
                  <a:gd name="T24" fmla="*/ 131 w 2392"/>
                  <a:gd name="T25" fmla="*/ 95 h 1280"/>
                  <a:gd name="T26" fmla="*/ 168 w 2392"/>
                  <a:gd name="T27" fmla="*/ 99 h 1280"/>
                  <a:gd name="T28" fmla="*/ 186 w 2392"/>
                  <a:gd name="T29" fmla="*/ 99 h 12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92"/>
                  <a:gd name="T46" fmla="*/ 0 h 1280"/>
                  <a:gd name="T47" fmla="*/ 2392 w 2392"/>
                  <a:gd name="T48" fmla="*/ 1280 h 12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92" h="1280">
                    <a:moveTo>
                      <a:pt x="2392" y="3"/>
                    </a:moveTo>
                    <a:cubicBezTo>
                      <a:pt x="2243" y="3"/>
                      <a:pt x="2094" y="3"/>
                      <a:pt x="1931" y="3"/>
                    </a:cubicBezTo>
                    <a:cubicBezTo>
                      <a:pt x="1768" y="3"/>
                      <a:pt x="1589" y="0"/>
                      <a:pt x="1413" y="3"/>
                    </a:cubicBezTo>
                    <a:cubicBezTo>
                      <a:pt x="1237" y="6"/>
                      <a:pt x="1028" y="7"/>
                      <a:pt x="872" y="22"/>
                    </a:cubicBezTo>
                    <a:cubicBezTo>
                      <a:pt x="716" y="37"/>
                      <a:pt x="585" y="64"/>
                      <a:pt x="479" y="92"/>
                    </a:cubicBezTo>
                    <a:cubicBezTo>
                      <a:pt x="373" y="120"/>
                      <a:pt x="309" y="145"/>
                      <a:pt x="235" y="188"/>
                    </a:cubicBezTo>
                    <a:cubicBezTo>
                      <a:pt x="161" y="231"/>
                      <a:pt x="68" y="288"/>
                      <a:pt x="34" y="353"/>
                    </a:cubicBezTo>
                    <a:cubicBezTo>
                      <a:pt x="0" y="418"/>
                      <a:pt x="12" y="522"/>
                      <a:pt x="31" y="579"/>
                    </a:cubicBezTo>
                    <a:cubicBezTo>
                      <a:pt x="50" y="636"/>
                      <a:pt x="79" y="647"/>
                      <a:pt x="146" y="695"/>
                    </a:cubicBezTo>
                    <a:cubicBezTo>
                      <a:pt x="213" y="743"/>
                      <a:pt x="338" y="819"/>
                      <a:pt x="434" y="867"/>
                    </a:cubicBezTo>
                    <a:cubicBezTo>
                      <a:pt x="530" y="915"/>
                      <a:pt x="607" y="945"/>
                      <a:pt x="722" y="983"/>
                    </a:cubicBezTo>
                    <a:cubicBezTo>
                      <a:pt x="837" y="1021"/>
                      <a:pt x="963" y="1059"/>
                      <a:pt x="1125" y="1098"/>
                    </a:cubicBezTo>
                    <a:cubicBezTo>
                      <a:pt x="1287" y="1137"/>
                      <a:pt x="1519" y="1188"/>
                      <a:pt x="1692" y="1217"/>
                    </a:cubicBezTo>
                    <a:cubicBezTo>
                      <a:pt x="1865" y="1246"/>
                      <a:pt x="2045" y="1262"/>
                      <a:pt x="2162" y="1271"/>
                    </a:cubicBezTo>
                    <a:cubicBezTo>
                      <a:pt x="2279" y="1280"/>
                      <a:pt x="2354" y="1271"/>
                      <a:pt x="2392" y="1271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7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532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8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642" y="2468"/>
                <a:ext cx="928" cy="355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9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4642" y="2567"/>
                <a:ext cx="928" cy="25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9" name="Group 19"/>
            <p:cNvGrpSpPr>
              <a:grpSpLocks noChangeAspect="1"/>
            </p:cNvGrpSpPr>
            <p:nvPr/>
          </p:nvGrpSpPr>
          <p:grpSpPr bwMode="auto">
            <a:xfrm>
              <a:off x="4689475" y="4057650"/>
              <a:ext cx="3559175" cy="1782763"/>
              <a:chOff x="292" y="1176"/>
              <a:chExt cx="4244" cy="2127"/>
            </a:xfrm>
          </p:grpSpPr>
          <p:sp>
            <p:nvSpPr>
              <p:cNvPr id="10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326" y="2297"/>
                <a:ext cx="1319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zh-TW" sz="1600">
                    <a:solidFill>
                      <a:srgbClr val="FFFF00"/>
                    </a:solidFill>
                  </a:rPr>
                  <a:t>Main Injector 120 GeV</a:t>
                </a:r>
              </a:p>
            </p:txBody>
          </p:sp>
          <p:grpSp>
            <p:nvGrpSpPr>
              <p:cNvPr id="11" name="Group 21"/>
              <p:cNvGrpSpPr>
                <a:grpSpLocks noChangeAspect="1"/>
              </p:cNvGrpSpPr>
              <p:nvPr/>
            </p:nvGrpSpPr>
            <p:grpSpPr bwMode="auto">
              <a:xfrm>
                <a:off x="292" y="1176"/>
                <a:ext cx="4244" cy="2127"/>
                <a:chOff x="283" y="1185"/>
                <a:chExt cx="4244" cy="2127"/>
              </a:xfrm>
            </p:grpSpPr>
            <p:sp>
              <p:nvSpPr>
                <p:cNvPr id="12" name="Oval 22"/>
                <p:cNvSpPr>
                  <a:spLocks noChangeAspect="1" noChangeArrowheads="1"/>
                </p:cNvSpPr>
                <p:nvPr/>
              </p:nvSpPr>
              <p:spPr bwMode="auto">
                <a:xfrm rot="244712">
                  <a:off x="283" y="2045"/>
                  <a:ext cx="3456" cy="1267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" name="Freeform 23"/>
                <p:cNvSpPr>
                  <a:spLocks noChangeAspect="1"/>
                </p:cNvSpPr>
                <p:nvPr/>
              </p:nvSpPr>
              <p:spPr bwMode="auto">
                <a:xfrm>
                  <a:off x="3187" y="1662"/>
                  <a:ext cx="395" cy="861"/>
                </a:xfrm>
                <a:custGeom>
                  <a:avLst/>
                  <a:gdLst>
                    <a:gd name="T0" fmla="*/ 395 w 395"/>
                    <a:gd name="T1" fmla="*/ 861 h 861"/>
                    <a:gd name="T2" fmla="*/ 249 w 395"/>
                    <a:gd name="T3" fmla="*/ 692 h 861"/>
                    <a:gd name="T4" fmla="*/ 56 w 395"/>
                    <a:gd name="T5" fmla="*/ 474 h 861"/>
                    <a:gd name="T6" fmla="*/ 8 w 395"/>
                    <a:gd name="T7" fmla="*/ 280 h 861"/>
                    <a:gd name="T8" fmla="*/ 104 w 395"/>
                    <a:gd name="T9" fmla="*/ 135 h 861"/>
                    <a:gd name="T10" fmla="*/ 333 w 395"/>
                    <a:gd name="T11" fmla="*/ 0 h 8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5"/>
                    <a:gd name="T19" fmla="*/ 0 h 861"/>
                    <a:gd name="T20" fmla="*/ 395 w 395"/>
                    <a:gd name="T21" fmla="*/ 861 h 8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5" h="861">
                      <a:moveTo>
                        <a:pt x="395" y="861"/>
                      </a:moveTo>
                      <a:cubicBezTo>
                        <a:pt x="350" y="808"/>
                        <a:pt x="305" y="756"/>
                        <a:pt x="249" y="692"/>
                      </a:cubicBezTo>
                      <a:cubicBezTo>
                        <a:pt x="193" y="628"/>
                        <a:pt x="96" y="543"/>
                        <a:pt x="56" y="474"/>
                      </a:cubicBezTo>
                      <a:cubicBezTo>
                        <a:pt x="16" y="405"/>
                        <a:pt x="0" y="336"/>
                        <a:pt x="8" y="280"/>
                      </a:cubicBezTo>
                      <a:cubicBezTo>
                        <a:pt x="16" y="224"/>
                        <a:pt x="50" y="182"/>
                        <a:pt x="104" y="135"/>
                      </a:cubicBezTo>
                      <a:cubicBezTo>
                        <a:pt x="158" y="88"/>
                        <a:pt x="285" y="28"/>
                        <a:pt x="333" y="0"/>
                      </a:cubicBezTo>
                    </a:path>
                  </a:pathLst>
                </a:cu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19" y="1185"/>
                  <a:ext cx="1008" cy="48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  <p:pic>
        <p:nvPicPr>
          <p:cNvPr id="20" name="Picture 3" descr="slide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27376" r="9787"/>
          <a:stretch>
            <a:fillRect/>
          </a:stretch>
        </p:blipFill>
        <p:spPr bwMode="auto">
          <a:xfrm>
            <a:off x="4174430" y="3933056"/>
            <a:ext cx="471805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otivation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6768" cy="493776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The </a:t>
            </a:r>
            <a:r>
              <a:rPr lang="en-US" altLang="zh-TW" dirty="0">
                <a:latin typeface="Comic Sans MS" pitchFamily="66" charset="0"/>
              </a:rPr>
              <a:t>proton beam structure is 5 sec spill of 1*10</a:t>
            </a:r>
            <a:r>
              <a:rPr lang="en-US" altLang="zh-TW" baseline="30000" dirty="0">
                <a:latin typeface="Comic Sans MS" pitchFamily="66" charset="0"/>
              </a:rPr>
              <a:t>13</a:t>
            </a:r>
            <a:r>
              <a:rPr lang="en-US" altLang="zh-TW" dirty="0">
                <a:latin typeface="Comic Sans MS" pitchFamily="66" charset="0"/>
              </a:rPr>
              <a:t> protons each minute, it means when the proton </a:t>
            </a:r>
            <a:r>
              <a:rPr lang="en-US" altLang="zh-TW" dirty="0" smtClean="0">
                <a:latin typeface="Comic Sans MS" pitchFamily="66" charset="0"/>
              </a:rPr>
              <a:t>comes we will have 2*10</a:t>
            </a:r>
            <a:r>
              <a:rPr lang="en-US" altLang="zh-TW" baseline="30000" dirty="0" smtClean="0">
                <a:latin typeface="Comic Sans MS" pitchFamily="66" charset="0"/>
              </a:rPr>
              <a:t>12</a:t>
            </a:r>
            <a:r>
              <a:rPr lang="en-US" altLang="zh-TW" dirty="0" smtClean="0">
                <a:latin typeface="Comic Sans MS" pitchFamily="66" charset="0"/>
              </a:rPr>
              <a:t> </a:t>
            </a:r>
            <a:r>
              <a:rPr lang="en-US" altLang="zh-TW" dirty="0">
                <a:latin typeface="Comic Sans MS" pitchFamily="66" charset="0"/>
              </a:rPr>
              <a:t>protons </a:t>
            </a:r>
            <a:r>
              <a:rPr lang="en-US" altLang="zh-TW" dirty="0" smtClean="0">
                <a:latin typeface="Comic Sans MS" pitchFamily="66" charset="0"/>
              </a:rPr>
              <a:t>in </a:t>
            </a:r>
            <a:r>
              <a:rPr lang="en-US" altLang="zh-TW" dirty="0">
                <a:latin typeface="Comic Sans MS" pitchFamily="66" charset="0"/>
              </a:rPr>
              <a:t>each seconds.</a:t>
            </a:r>
          </a:p>
          <a:p>
            <a:r>
              <a:rPr lang="en-US" altLang="zh-TW" dirty="0">
                <a:latin typeface="Comic Sans MS" pitchFamily="66" charset="0"/>
              </a:rPr>
              <a:t>Right table shows the simulation results of event rate per second from the E906 fast MC</a:t>
            </a:r>
            <a:r>
              <a:rPr lang="en-US" altLang="zh-TW" dirty="0" smtClean="0">
                <a:latin typeface="Comic Sans MS" pitchFamily="66" charset="0"/>
              </a:rPr>
              <a:t>.</a:t>
            </a:r>
          </a:p>
          <a:p>
            <a:r>
              <a:rPr lang="en-US" altLang="zh-TW" dirty="0" smtClean="0">
                <a:latin typeface="Comic Sans MS" pitchFamily="66" charset="0"/>
              </a:rPr>
              <a:t>There are two major backgrounds of E906, One is the di-</a:t>
            </a:r>
            <a:r>
              <a:rPr lang="en-US" altLang="zh-TW" dirty="0" err="1" smtClean="0">
                <a:latin typeface="Comic Sans MS" pitchFamily="66" charset="0"/>
              </a:rPr>
              <a:t>muon</a:t>
            </a:r>
            <a:r>
              <a:rPr lang="en-US" altLang="zh-TW" dirty="0" smtClean="0">
                <a:latin typeface="Comic Sans MS" pitchFamily="66" charset="0"/>
              </a:rPr>
              <a:t> decay from J/</a:t>
            </a:r>
            <a:r>
              <a:rPr lang="el-GR" altLang="zh-TW" dirty="0" smtClean="0">
                <a:latin typeface="Comic Sans MS" pitchFamily="66" charset="0"/>
              </a:rPr>
              <a:t>ψ</a:t>
            </a:r>
            <a:r>
              <a:rPr lang="en-US" altLang="zh-TW" dirty="0" smtClean="0">
                <a:latin typeface="Comic Sans MS" pitchFamily="66" charset="0"/>
              </a:rPr>
              <a:t> the other is the random single </a:t>
            </a:r>
            <a:r>
              <a:rPr lang="en-US" altLang="zh-TW" dirty="0" err="1" smtClean="0">
                <a:latin typeface="Comic Sans MS" pitchFamily="66" charset="0"/>
              </a:rPr>
              <a:t>muon</a:t>
            </a:r>
            <a:r>
              <a:rPr lang="en-US" altLang="zh-TW" dirty="0" smtClean="0">
                <a:latin typeface="Comic Sans MS" pitchFamily="66" charset="0"/>
              </a:rPr>
              <a:t> coincidence which was decay from hadron. In order to separate the </a:t>
            </a:r>
            <a:r>
              <a:rPr lang="en-US" altLang="zh-TW" dirty="0" err="1" smtClean="0">
                <a:latin typeface="Comic Sans MS" pitchFamily="66" charset="0"/>
              </a:rPr>
              <a:t>Drell</a:t>
            </a:r>
            <a:r>
              <a:rPr lang="en-US" altLang="zh-TW" dirty="0" smtClean="0">
                <a:latin typeface="Comic Sans MS" pitchFamily="66" charset="0"/>
              </a:rPr>
              <a:t>-Yan </a:t>
            </a:r>
            <a:r>
              <a:rPr lang="en-US" altLang="zh-TW" dirty="0" err="1" smtClean="0">
                <a:latin typeface="Comic Sans MS" pitchFamily="66" charset="0"/>
              </a:rPr>
              <a:t>dimuon</a:t>
            </a:r>
            <a:r>
              <a:rPr lang="en-US" altLang="zh-TW" dirty="0" smtClean="0">
                <a:latin typeface="Comic Sans MS" pitchFamily="66" charset="0"/>
              </a:rPr>
              <a:t> from this two background, we need to define a trigger specifically for </a:t>
            </a:r>
            <a:r>
              <a:rPr lang="en-US" altLang="zh-TW" dirty="0" err="1" smtClean="0">
                <a:latin typeface="Comic Sans MS" pitchFamily="66" charset="0"/>
              </a:rPr>
              <a:t>Drell</a:t>
            </a:r>
            <a:r>
              <a:rPr lang="en-US" altLang="zh-TW" dirty="0" smtClean="0">
                <a:latin typeface="Comic Sans MS" pitchFamily="66" charset="0"/>
              </a:rPr>
              <a:t>-Yan process.</a:t>
            </a:r>
            <a:endParaRPr lang="en-US" altLang="zh-TW" dirty="0">
              <a:latin typeface="Comic Sans MS" pitchFamily="66" charset="0"/>
            </a:endParaRPr>
          </a:p>
          <a:p>
            <a:endParaRPr lang="zh-TW" altLang="en-US" dirty="0">
              <a:latin typeface="Comic Sans MS" pitchFamily="66" charset="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97771"/>
              </p:ext>
            </p:extLst>
          </p:nvPr>
        </p:nvGraphicFramePr>
        <p:xfrm>
          <a:off x="4427984" y="2564904"/>
          <a:ext cx="4536504" cy="27146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12168"/>
                <a:gridCol w="1512168"/>
                <a:gridCol w="1512168"/>
              </a:tblGrid>
              <a:tr h="60006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Target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Dump</a:t>
                      </a:r>
                      <a:endParaRPr lang="zh-TW" altLang="en-US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Drell</a:t>
                      </a:r>
                      <a:r>
                        <a:rPr lang="en-US" altLang="zh-TW" dirty="0" smtClean="0"/>
                        <a:t>-Yan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99.9</a:t>
                      </a:r>
                      <a:endParaRPr lang="zh-TW" altLang="en-US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</a:rPr>
                        <a:t>J/</a:t>
                      </a:r>
                      <a:r>
                        <a:rPr lang="el-GR" altLang="zh-TW" dirty="0" smtClean="0">
                          <a:latin typeface="+mn-lt"/>
                        </a:rPr>
                        <a:t>ψ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325.2</a:t>
                      </a:r>
                      <a:endParaRPr lang="zh-TW" altLang="en-US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</a:rPr>
                        <a:t>Random single </a:t>
                      </a:r>
                      <a:r>
                        <a:rPr lang="en-US" altLang="zh-TW" dirty="0" err="1" smtClean="0">
                          <a:latin typeface="+mn-lt"/>
                        </a:rPr>
                        <a:t>muon</a:t>
                      </a:r>
                      <a:r>
                        <a:rPr lang="en-US" altLang="zh-TW" dirty="0" smtClean="0">
                          <a:latin typeface="+mn-lt"/>
                        </a:rPr>
                        <a:t> coincidence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?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611560" y="6381328"/>
            <a:ext cx="2289048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FB5A206-3C3D-41C1-A2D6-7F952C923F05}" type="slidenum">
              <a:rPr lang="en-US" altLang="zh-TW" smtClean="0">
                <a:solidFill>
                  <a:srgbClr val="131313"/>
                </a:solidFill>
                <a:ea typeface="新細明體" charset="-120"/>
              </a:rPr>
              <a:pPr/>
              <a:t>13</a:t>
            </a:fld>
            <a:endParaRPr lang="en-US" altLang="zh-TW" dirty="0" smtClean="0">
              <a:solidFill>
                <a:srgbClr val="131313"/>
              </a:solidFill>
              <a:ea typeface="新細明體" charset="-120"/>
            </a:endParaRPr>
          </a:p>
        </p:txBody>
      </p:sp>
      <p:pic>
        <p:nvPicPr>
          <p:cNvPr id="135171" name="Picture 6" descr="vi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5591" b="3812"/>
          <a:stretch>
            <a:fillRect/>
          </a:stretch>
        </p:blipFill>
        <p:spPr bwMode="auto">
          <a:xfrm>
            <a:off x="0" y="216024"/>
            <a:ext cx="91440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5013176"/>
            <a:ext cx="4208463" cy="13668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1800" dirty="0" smtClean="0">
                <a:latin typeface="Comic Sans MS" pitchFamily="66" charset="0"/>
                <a:ea typeface="新細明體" charset="-120"/>
              </a:rPr>
              <a:t>Solid iron magnet</a:t>
            </a:r>
          </a:p>
          <a:p>
            <a:r>
              <a:rPr lang="en-US" altLang="zh-TW" sz="1800" dirty="0" smtClean="0">
                <a:latin typeface="Comic Sans MS" pitchFamily="66" charset="0"/>
                <a:ea typeface="新細明體" charset="-120"/>
              </a:rPr>
              <a:t>Sufficient Field with reasonable coils </a:t>
            </a:r>
          </a:p>
          <a:p>
            <a:r>
              <a:rPr lang="en-US" altLang="zh-TW" sz="1800" dirty="0" smtClean="0">
                <a:latin typeface="Comic Sans MS" pitchFamily="66" charset="0"/>
                <a:ea typeface="新細明體" charset="-120"/>
              </a:rPr>
              <a:t>Beam dumped within magnet</a:t>
            </a:r>
          </a:p>
        </p:txBody>
      </p:sp>
      <p:sp>
        <p:nvSpPr>
          <p:cNvPr id="135174" name="Text Box 7"/>
          <p:cNvSpPr txBox="1">
            <a:spLocks noChangeArrowheads="1"/>
          </p:cNvSpPr>
          <p:nvPr/>
        </p:nvSpPr>
        <p:spPr bwMode="auto">
          <a:xfrm rot="-1260000">
            <a:off x="5057775" y="3014995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zh-TW" sz="1400">
                <a:solidFill>
                  <a:srgbClr val="131313"/>
                </a:solidFill>
              </a:rPr>
              <a:t>25m</a:t>
            </a:r>
          </a:p>
        </p:txBody>
      </p:sp>
      <p:sp>
        <p:nvSpPr>
          <p:cNvPr id="135175" name="Text Box 8"/>
          <p:cNvSpPr txBox="1">
            <a:spLocks noChangeArrowheads="1"/>
          </p:cNvSpPr>
          <p:nvPr/>
        </p:nvSpPr>
        <p:spPr bwMode="auto">
          <a:xfrm rot="-1061506">
            <a:off x="471488" y="1108407"/>
            <a:ext cx="1851025" cy="1098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TW" sz="1600">
                <a:solidFill>
                  <a:srgbClr val="131313"/>
                </a:solidFill>
              </a:rPr>
              <a:t>Solid Iron Focusing Magnet, Hadron absorber and beam dump</a:t>
            </a:r>
          </a:p>
        </p:txBody>
      </p:sp>
      <p:grpSp>
        <p:nvGrpSpPr>
          <p:cNvPr id="135176" name="Group 15"/>
          <p:cNvGrpSpPr>
            <a:grpSpLocks/>
          </p:cNvGrpSpPr>
          <p:nvPr/>
        </p:nvGrpSpPr>
        <p:grpSpPr bwMode="auto">
          <a:xfrm>
            <a:off x="1639888" y="2913395"/>
            <a:ext cx="1387475" cy="381000"/>
            <a:chOff x="858" y="1507"/>
            <a:chExt cx="874" cy="240"/>
          </a:xfrm>
        </p:grpSpPr>
        <p:sp>
          <p:nvSpPr>
            <p:cNvPr id="135191" name="Text Box 9"/>
            <p:cNvSpPr txBox="1">
              <a:spLocks noChangeArrowheads="1"/>
            </p:cNvSpPr>
            <p:nvPr/>
          </p:nvSpPr>
          <p:spPr bwMode="auto">
            <a:xfrm rot="-1260000">
              <a:off x="1094" y="1513"/>
              <a:ext cx="4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zh-TW" sz="1600">
                  <a:solidFill>
                    <a:srgbClr val="FFFFFF"/>
                  </a:solidFill>
                </a:rPr>
                <a:t>4.9m</a:t>
              </a:r>
            </a:p>
          </p:txBody>
        </p:sp>
        <p:sp>
          <p:nvSpPr>
            <p:cNvPr id="135192" name="Line 10"/>
            <p:cNvSpPr>
              <a:spLocks noChangeShapeType="1"/>
            </p:cNvSpPr>
            <p:nvPr/>
          </p:nvSpPr>
          <p:spPr bwMode="auto">
            <a:xfrm rot="20340000" flipV="1">
              <a:off x="1487" y="1507"/>
              <a:ext cx="24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193" name="Line 11"/>
            <p:cNvSpPr>
              <a:spLocks noChangeShapeType="1"/>
            </p:cNvSpPr>
            <p:nvPr/>
          </p:nvSpPr>
          <p:spPr bwMode="auto">
            <a:xfrm rot="20340000" flipV="1">
              <a:off x="858" y="1747"/>
              <a:ext cx="28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5177" name="Text Box 13"/>
          <p:cNvSpPr txBox="1">
            <a:spLocks noChangeArrowheads="1"/>
          </p:cNvSpPr>
          <p:nvPr/>
        </p:nvSpPr>
        <p:spPr bwMode="auto">
          <a:xfrm rot="-1242116">
            <a:off x="4313238" y="2072020"/>
            <a:ext cx="156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zh-TW" sz="1600">
                <a:solidFill>
                  <a:srgbClr val="FFFFFF"/>
                </a:solidFill>
              </a:rPr>
              <a:t>Mom. Meas.</a:t>
            </a:r>
          </a:p>
          <a:p>
            <a:pPr algn="ctr"/>
            <a:r>
              <a:rPr lang="en-US" altLang="zh-TW" sz="1600">
                <a:solidFill>
                  <a:srgbClr val="FFFFFF"/>
                </a:solidFill>
              </a:rPr>
              <a:t>(KTeV Magnet)</a:t>
            </a:r>
          </a:p>
        </p:txBody>
      </p:sp>
      <p:sp>
        <p:nvSpPr>
          <p:cNvPr id="135179" name="Text Box 17"/>
          <p:cNvSpPr txBox="1">
            <a:spLocks noChangeArrowheads="1"/>
          </p:cNvSpPr>
          <p:nvPr/>
        </p:nvSpPr>
        <p:spPr bwMode="auto">
          <a:xfrm rot="-1145646">
            <a:off x="2497138" y="1027445"/>
            <a:ext cx="17399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zh-TW" sz="1600">
                <a:solidFill>
                  <a:srgbClr val="131313"/>
                </a:solidFill>
              </a:rPr>
              <a:t>Station 1:</a:t>
            </a:r>
          </a:p>
          <a:p>
            <a:r>
              <a:rPr lang="en-US" altLang="zh-TW" sz="1600">
                <a:solidFill>
                  <a:srgbClr val="131313"/>
                </a:solidFill>
              </a:rPr>
              <a:t>Hodoscope array</a:t>
            </a:r>
          </a:p>
          <a:p>
            <a:r>
              <a:rPr lang="en-US" altLang="zh-TW" sz="1600">
                <a:solidFill>
                  <a:srgbClr val="131313"/>
                </a:solidFill>
              </a:rPr>
              <a:t>MWPC tracking</a:t>
            </a:r>
          </a:p>
        </p:txBody>
      </p:sp>
      <p:sp>
        <p:nvSpPr>
          <p:cNvPr id="135180" name="Line 18"/>
          <p:cNvSpPr>
            <a:spLocks noChangeShapeType="1"/>
          </p:cNvSpPr>
          <p:nvPr/>
        </p:nvSpPr>
        <p:spPr bwMode="auto">
          <a:xfrm flipH="1">
            <a:off x="3535363" y="1798970"/>
            <a:ext cx="0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1" name="Text Box 19"/>
          <p:cNvSpPr txBox="1">
            <a:spLocks noChangeArrowheads="1"/>
          </p:cNvSpPr>
          <p:nvPr/>
        </p:nvSpPr>
        <p:spPr bwMode="auto">
          <a:xfrm rot="-1041161">
            <a:off x="4249738" y="367045"/>
            <a:ext cx="2227262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zh-TW" sz="1600">
                <a:solidFill>
                  <a:srgbClr val="131313"/>
                </a:solidFill>
              </a:rPr>
              <a:t>Station 2 and 3:</a:t>
            </a:r>
          </a:p>
          <a:p>
            <a:r>
              <a:rPr lang="en-US" altLang="zh-TW" sz="1600">
                <a:solidFill>
                  <a:srgbClr val="131313"/>
                </a:solidFill>
              </a:rPr>
              <a:t>Hodoscope array</a:t>
            </a:r>
          </a:p>
          <a:p>
            <a:r>
              <a:rPr lang="en-US" altLang="zh-TW" sz="1600">
                <a:solidFill>
                  <a:srgbClr val="131313"/>
                </a:solidFill>
              </a:rPr>
              <a:t>Drift Chamber tracking</a:t>
            </a:r>
          </a:p>
        </p:txBody>
      </p:sp>
      <p:sp>
        <p:nvSpPr>
          <p:cNvPr id="135182" name="Line 20"/>
          <p:cNvSpPr>
            <a:spLocks noChangeShapeType="1"/>
          </p:cNvSpPr>
          <p:nvPr/>
        </p:nvSpPr>
        <p:spPr bwMode="auto">
          <a:xfrm>
            <a:off x="5875338" y="1027445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3" name="Line 21"/>
          <p:cNvSpPr>
            <a:spLocks noChangeShapeType="1"/>
          </p:cNvSpPr>
          <p:nvPr/>
        </p:nvSpPr>
        <p:spPr bwMode="auto">
          <a:xfrm>
            <a:off x="5875338" y="1027445"/>
            <a:ext cx="9366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4" name="Text Box 22"/>
          <p:cNvSpPr txBox="1">
            <a:spLocks noChangeArrowheads="1"/>
          </p:cNvSpPr>
          <p:nvPr/>
        </p:nvSpPr>
        <p:spPr bwMode="auto">
          <a:xfrm rot="-1263116">
            <a:off x="7126288" y="2235532"/>
            <a:ext cx="1843087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zh-TW" sz="1600" dirty="0">
                <a:solidFill>
                  <a:srgbClr val="131313"/>
                </a:solidFill>
              </a:rPr>
              <a:t>Station 4:</a:t>
            </a:r>
          </a:p>
          <a:p>
            <a:r>
              <a:rPr lang="en-US" altLang="zh-TW" sz="1600" dirty="0" err="1">
                <a:solidFill>
                  <a:srgbClr val="131313"/>
                </a:solidFill>
              </a:rPr>
              <a:t>Hodoscope</a:t>
            </a:r>
            <a:r>
              <a:rPr lang="en-US" altLang="zh-TW" sz="1600" dirty="0">
                <a:solidFill>
                  <a:srgbClr val="131313"/>
                </a:solidFill>
              </a:rPr>
              <a:t> array</a:t>
            </a:r>
          </a:p>
          <a:p>
            <a:r>
              <a:rPr lang="en-US" altLang="zh-TW" sz="1600" dirty="0">
                <a:solidFill>
                  <a:srgbClr val="131313"/>
                </a:solidFill>
              </a:rPr>
              <a:t>Prop tube tracking</a:t>
            </a:r>
          </a:p>
        </p:txBody>
      </p:sp>
      <p:sp>
        <p:nvSpPr>
          <p:cNvPr id="135185" name="Text Box 24"/>
          <p:cNvSpPr txBox="1">
            <a:spLocks noChangeArrowheads="1"/>
          </p:cNvSpPr>
          <p:nvPr/>
        </p:nvSpPr>
        <p:spPr bwMode="auto">
          <a:xfrm>
            <a:off x="2586038" y="4331032"/>
            <a:ext cx="189865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zh-TW" sz="1600">
                <a:solidFill>
                  <a:srgbClr val="131313"/>
                </a:solidFill>
              </a:rPr>
              <a:t>Liquid H</a:t>
            </a:r>
            <a:r>
              <a:rPr lang="en-US" altLang="zh-TW" sz="1600" baseline="-25000">
                <a:solidFill>
                  <a:srgbClr val="131313"/>
                </a:solidFill>
              </a:rPr>
              <a:t>2</a:t>
            </a:r>
            <a:r>
              <a:rPr lang="en-US" altLang="zh-TW" sz="1600">
                <a:solidFill>
                  <a:srgbClr val="131313"/>
                </a:solidFill>
              </a:rPr>
              <a:t>, d</a:t>
            </a:r>
            <a:r>
              <a:rPr lang="en-US" altLang="zh-TW" sz="1600" baseline="-25000">
                <a:solidFill>
                  <a:srgbClr val="131313"/>
                </a:solidFill>
              </a:rPr>
              <a:t>2</a:t>
            </a:r>
            <a:r>
              <a:rPr lang="en-US" altLang="zh-TW" sz="1600">
                <a:solidFill>
                  <a:srgbClr val="131313"/>
                </a:solidFill>
              </a:rPr>
              <a:t>, and solid targets</a:t>
            </a:r>
          </a:p>
        </p:txBody>
      </p:sp>
      <p:sp>
        <p:nvSpPr>
          <p:cNvPr id="135186" name="Line 26"/>
          <p:cNvSpPr>
            <a:spLocks noChangeShapeType="1"/>
          </p:cNvSpPr>
          <p:nvPr/>
        </p:nvSpPr>
        <p:spPr bwMode="auto">
          <a:xfrm flipH="1" flipV="1">
            <a:off x="806450" y="3676982"/>
            <a:ext cx="1728788" cy="9699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187" name="Line 25"/>
          <p:cNvSpPr>
            <a:spLocks noChangeShapeType="1"/>
          </p:cNvSpPr>
          <p:nvPr/>
        </p:nvSpPr>
        <p:spPr bwMode="auto">
          <a:xfrm flipH="1" flipV="1">
            <a:off x="768350" y="3664282"/>
            <a:ext cx="1728788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10088" y="4347077"/>
            <a:ext cx="4633912" cy="2197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defRPr/>
            </a:pP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Experimental Challenge: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Higher probability of </a:t>
            </a:r>
            <a:r>
              <a:rPr lang="en-US" altLang="zh-TW" kern="0" dirty="0" err="1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muonic</a:t>
            </a: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 decay for the produced hadrons</a:t>
            </a:r>
            <a:r>
              <a:rPr lang="en-US" altLang="zh-TW" kern="0" dirty="0" smtClean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.</a:t>
            </a: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Higher singles rates</a:t>
            </a:r>
            <a:r>
              <a:rPr lang="en-US" altLang="zh-TW" kern="0" dirty="0" smtClean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.</a:t>
            </a:r>
            <a:endParaRPr lang="en-US" altLang="zh-TW" kern="0" dirty="0">
              <a:solidFill>
                <a:srgbClr val="131313"/>
              </a:solidFill>
              <a:latin typeface="Comic Sans MS" pitchFamily="66" charset="0"/>
              <a:ea typeface="新細明體" charset="-120"/>
            </a:endParaRPr>
          </a:p>
          <a:p>
            <a:pPr marL="282575" indent="-282575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Larger multiple scattering for the </a:t>
            </a:r>
            <a:r>
              <a:rPr lang="en-US" altLang="zh-TW" kern="0" dirty="0" err="1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muon</a:t>
            </a:r>
            <a:r>
              <a:rPr lang="en-US" altLang="zh-TW" kern="0" dirty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 traveling through hadron absorber and solid magnet</a:t>
            </a:r>
            <a:r>
              <a:rPr lang="en-US" altLang="zh-TW" kern="0" dirty="0" smtClean="0">
                <a:solidFill>
                  <a:srgbClr val="131313"/>
                </a:solidFill>
                <a:latin typeface="Comic Sans MS" pitchFamily="66" charset="0"/>
                <a:ea typeface="新細明體" charset="-120"/>
              </a:rPr>
              <a:t>.</a:t>
            </a:r>
            <a:endParaRPr lang="en-US" altLang="zh-TW" kern="0" dirty="0">
              <a:solidFill>
                <a:srgbClr val="131313"/>
              </a:solidFill>
              <a:latin typeface="Comic Sans MS" pitchFamily="66" charset="0"/>
              <a:ea typeface="新細明體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 bwMode="auto">
          <a:xfrm flipV="1">
            <a:off x="865188" y="1216357"/>
            <a:ext cx="7705725" cy="23764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 bwMode="auto">
          <a:xfrm flipV="1">
            <a:off x="822325" y="841707"/>
            <a:ext cx="7008813" cy="27606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標題 2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229600" cy="990600"/>
          </a:xfrm>
        </p:spPr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E906 Spectrometer</a:t>
            </a:r>
            <a:endParaRPr lang="zh-TW" alt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8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NM4/</a:t>
            </a:r>
            <a:r>
              <a:rPr lang="en-US" altLang="zh-TW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KTeV</a:t>
            </a: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</a:t>
            </a:r>
            <a:endParaRPr lang="zh-TW" alt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8D07-8685-4341-89E9-70F2F70DBE3C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37220" name="Picture 2" descr="C:\Users\wchang\Downloads\DSC047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425" y="1225550"/>
            <a:ext cx="4176713" cy="5570538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514350" y="1416050"/>
            <a:ext cx="1068388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HODO 1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3238" y="2457450"/>
            <a:ext cx="11079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HODO 2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7525" y="3711575"/>
            <a:ext cx="11079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HODO 3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5300" y="5141913"/>
            <a:ext cx="110799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Comic Sans MS" pitchFamily="66" charset="0"/>
              </a:rPr>
              <a:t>HODO 4</a:t>
            </a:r>
            <a:endParaRPr lang="zh-TW" altLang="en-US" dirty="0">
              <a:latin typeface="Comic Sans MS" pitchFamily="66" charset="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>
            <a:off x="1677988" y="1590675"/>
            <a:ext cx="2030412" cy="74613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 bwMode="auto">
          <a:xfrm>
            <a:off x="1730375" y="2670175"/>
            <a:ext cx="2090738" cy="73025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 bwMode="auto">
          <a:xfrm>
            <a:off x="1682750" y="3911600"/>
            <a:ext cx="2613025" cy="14605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 bwMode="auto">
          <a:xfrm>
            <a:off x="1647825" y="5329238"/>
            <a:ext cx="3136900" cy="16986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57200" y="-500063"/>
            <a:ext cx="8229600" cy="990601"/>
          </a:xfrm>
        </p:spPr>
        <p:txBody>
          <a:bodyPr/>
          <a:lstStyle/>
          <a:p>
            <a:pPr>
              <a:defRPr/>
            </a:pPr>
            <a:r>
              <a:rPr lang="en-US" altLang="zh-TW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E906 detector readout and trigger system </a:t>
            </a:r>
            <a:endParaRPr lang="zh-TW" alt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2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4A874-EACD-4B73-ADD9-D0FF2DB6C764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60375"/>
            <a:ext cx="727392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436096" y="2492896"/>
            <a:ext cx="2707779" cy="273630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7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flow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275856" y="1412776"/>
            <a:ext cx="1975148" cy="693971"/>
          </a:xfrm>
          <a:prstGeom prst="rect">
            <a:avLst/>
          </a:prstGeom>
          <a:solidFill>
            <a:srgbClr val="6DF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  <a:latin typeface="Comic Sans MS" pitchFamily="66" charset="0"/>
              </a:rPr>
              <a:t>53MHz </a:t>
            </a:r>
            <a:endParaRPr lang="zh-TW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211959" y="2132856"/>
            <a:ext cx="0" cy="3389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987824" y="2492896"/>
            <a:ext cx="2508971" cy="6032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  <a:latin typeface="Comic Sans MS" pitchFamily="66" charset="0"/>
              </a:rPr>
              <a:t>LV1</a:t>
            </a:r>
            <a:endParaRPr lang="zh-TW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211960" y="3140968"/>
            <a:ext cx="1" cy="3898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419872" y="6021288"/>
            <a:ext cx="1506120" cy="4853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  <a:latin typeface="Comic Sans MS" pitchFamily="66" charset="0"/>
              </a:rPr>
              <a:t>~1KHz</a:t>
            </a:r>
            <a:endParaRPr lang="zh-TW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2339752" y="278092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23528" y="1916833"/>
            <a:ext cx="1872208" cy="220117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  <a:latin typeface="Comic Sans MS" pitchFamily="66" charset="0"/>
              </a:rPr>
              <a:t>Four stations fast response </a:t>
            </a:r>
            <a:r>
              <a:rPr lang="en-US" altLang="zh-TW" sz="2400" dirty="0" err="1" smtClean="0">
                <a:solidFill>
                  <a:schemeClr val="tx1"/>
                </a:solidFill>
                <a:latin typeface="Comic Sans MS" pitchFamily="66" charset="0"/>
              </a:rPr>
              <a:t>hodoscope</a:t>
            </a:r>
            <a:endParaRPr lang="zh-TW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64088" y="120952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The </a:t>
            </a:r>
            <a:r>
              <a:rPr lang="en-US" altLang="zh-TW" dirty="0">
                <a:latin typeface="Comic Sans MS" pitchFamily="66" charset="0"/>
              </a:rPr>
              <a:t>proton beam structure is 5 sec spill of 1*10</a:t>
            </a:r>
            <a:r>
              <a:rPr lang="en-US" altLang="zh-TW" baseline="30000" dirty="0">
                <a:latin typeface="Comic Sans MS" pitchFamily="66" charset="0"/>
              </a:rPr>
              <a:t>13</a:t>
            </a:r>
            <a:r>
              <a:rPr lang="en-US" altLang="zh-TW" dirty="0">
                <a:latin typeface="Comic Sans MS" pitchFamily="66" charset="0"/>
              </a:rPr>
              <a:t> protons each minute 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80112" y="227687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Hardware trigger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Comic Sans MS" pitchFamily="66" charset="0"/>
              </a:rPr>
              <a:t>Commercial</a:t>
            </a:r>
            <a:r>
              <a:rPr lang="zh-TW" altLang="en-US" dirty="0" smtClean="0">
                <a:latin typeface="Comic Sans MS" pitchFamily="66" charset="0"/>
              </a:rPr>
              <a:t> </a:t>
            </a:r>
            <a:r>
              <a:rPr lang="en-US" altLang="zh-TW" dirty="0" smtClean="0">
                <a:latin typeface="Comic Sans MS" pitchFamily="66" charset="0"/>
              </a:rPr>
              <a:t>FPGA board CAEN V1495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latin typeface="Comic Sans MS" pitchFamily="66" charset="0"/>
              </a:rPr>
              <a:t>Decision synchronous with RF clock</a:t>
            </a:r>
          </a:p>
          <a:p>
            <a:endParaRPr lang="en-US" altLang="zh-TW" dirty="0">
              <a:latin typeface="Comic Sans MS" pitchFamily="66" charset="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5004048" y="6237312"/>
            <a:ext cx="107579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www.mypcgp.com/images/HARDDIS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40660"/>
            <a:ext cx="1539502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內容版面配置區 6" descr="E906VME_v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259034" y="3246465"/>
            <a:ext cx="1956360" cy="2609461"/>
          </a:xfrm>
          <a:prstGeom prst="rect">
            <a:avLst/>
          </a:prstGeom>
        </p:spPr>
      </p:pic>
      <p:cxnSp>
        <p:nvCxnSpPr>
          <p:cNvPr id="24" name="直線單箭頭接點 23"/>
          <p:cNvCxnSpPr/>
          <p:nvPr/>
        </p:nvCxnSpPr>
        <p:spPr>
          <a:xfrm>
            <a:off x="4211958" y="5582275"/>
            <a:ext cx="1" cy="3898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039553" y="5013176"/>
            <a:ext cx="234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TDC /Latch by IPAS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52120" y="429309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All the data from each detectors are caught by this TDC/latch card which was designed by IPAS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4437112"/>
            <a:ext cx="2016224" cy="15350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Comic Sans MS" pitchFamily="66" charset="0"/>
              </a:rPr>
              <a:t>Chamber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7" name="上彎箭號 6"/>
          <p:cNvSpPr/>
          <p:nvPr/>
        </p:nvSpPr>
        <p:spPr>
          <a:xfrm>
            <a:off x="2339752" y="4221088"/>
            <a:ext cx="1512168" cy="504056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1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229600" cy="1143000"/>
          </a:xfrm>
        </p:spPr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electronic overview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539552" y="764705"/>
            <a:ext cx="7203321" cy="4540250"/>
            <a:chOff x="467544" y="764704"/>
            <a:chExt cx="8424862" cy="5310187"/>
          </a:xfrm>
        </p:grpSpPr>
        <p:sp>
          <p:nvSpPr>
            <p:cNvPr id="4" name="Oval 2"/>
            <p:cNvSpPr>
              <a:spLocks/>
            </p:cNvSpPr>
            <p:nvPr/>
          </p:nvSpPr>
          <p:spPr bwMode="auto">
            <a:xfrm>
              <a:off x="529456" y="3536479"/>
              <a:ext cx="196850" cy="196850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859656" y="3465041"/>
              <a:ext cx="1027113" cy="322263"/>
            </a:xfrm>
            <a:prstGeom prst="rightArrow">
              <a:avLst>
                <a:gd name="adj1" fmla="val 32000"/>
                <a:gd name="adj2" fmla="val 122232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solidFill>
                  <a:srgbClr val="FF06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solidFill>
                  <a:srgbClr val="FF06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charset="-120"/>
              </a:endParaRPr>
            </a:p>
          </p:txBody>
        </p:sp>
        <p:sp>
          <p:nvSpPr>
            <p:cNvPr id="6" name="Rectangle 4"/>
            <p:cNvSpPr>
              <a:spLocks/>
            </p:cNvSpPr>
            <p:nvPr/>
          </p:nvSpPr>
          <p:spPr bwMode="auto">
            <a:xfrm>
              <a:off x="2066156" y="2055341"/>
              <a:ext cx="293688" cy="31511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solidFill>
                  <a:srgbClr val="FF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>
                <a:solidFill>
                  <a:srgbClr val="FF06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新細明體" charset="-120"/>
              </a:endParaRP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2512244" y="2045816"/>
              <a:ext cx="295275" cy="315277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8" name="Rectangle 6"/>
            <p:cNvSpPr>
              <a:spLocks/>
            </p:cNvSpPr>
            <p:nvPr/>
          </p:nvSpPr>
          <p:spPr bwMode="auto">
            <a:xfrm>
              <a:off x="2915469" y="2063279"/>
              <a:ext cx="1446212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kumimoji="0" lang="en-US" altLang="zh-TW" sz="1700">
                  <a:solidFill>
                    <a:srgbClr val="0000FF"/>
                  </a:solidFill>
                  <a:latin typeface="Comic Sans MS" pitchFamily="66" charset="0"/>
                </a:rPr>
                <a:t>(“times 4”)</a:t>
              </a:r>
            </a:p>
          </p:txBody>
        </p:sp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467544" y="3841279"/>
              <a:ext cx="312737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kumimoji="0" lang="en-US" altLang="zh-TW" sz="1700">
                  <a:solidFill>
                    <a:srgbClr val="0000FF"/>
                  </a:solidFill>
                  <a:latin typeface="Calibri" pitchFamily="34" charset="0"/>
                </a:rPr>
                <a:t>μ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664644" y="5271616"/>
              <a:ext cx="0" cy="598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216969" y="5298604"/>
              <a:ext cx="9525" cy="554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199506" y="5852641"/>
              <a:ext cx="34194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3" name="Rectangle 11"/>
            <p:cNvSpPr>
              <a:spLocks/>
            </p:cNvSpPr>
            <p:nvPr/>
          </p:nvSpPr>
          <p:spPr bwMode="auto">
            <a:xfrm>
              <a:off x="5723756" y="5619279"/>
              <a:ext cx="1944688" cy="45561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" name="Rectangle 12"/>
            <p:cNvSpPr>
              <a:spLocks/>
            </p:cNvSpPr>
            <p:nvPr/>
          </p:nvSpPr>
          <p:spPr bwMode="auto">
            <a:xfrm>
              <a:off x="2124894" y="2041054"/>
              <a:ext cx="295275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x</a:t>
              </a:r>
            </a:p>
            <a:p>
              <a:endParaRPr kumimoji="0" lang="en-US" altLang="zh-TW" sz="1700">
                <a:solidFill>
                  <a:srgbClr val="FFFF00"/>
                </a:solidFill>
                <a:latin typeface="Comic Sans MS" pitchFamily="66" charset="0"/>
              </a:endParaRP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h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d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s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c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p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e</a:t>
              </a:r>
            </a:p>
            <a:p>
              <a:endParaRPr kumimoji="0" lang="en-US" altLang="zh-TW" sz="17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3"/>
            <p:cNvSpPr>
              <a:spLocks/>
            </p:cNvSpPr>
            <p:nvPr/>
          </p:nvSpPr>
          <p:spPr bwMode="auto">
            <a:xfrm>
              <a:off x="2556694" y="2036291"/>
              <a:ext cx="312737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y</a:t>
              </a:r>
            </a:p>
            <a:p>
              <a:endParaRPr kumimoji="0" lang="en-US" altLang="zh-TW" sz="1700">
                <a:solidFill>
                  <a:srgbClr val="FFFF00"/>
                </a:solidFill>
                <a:latin typeface="Comic Sans MS" pitchFamily="66" charset="0"/>
              </a:endParaRP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h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d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s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c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o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p</a:t>
              </a:r>
            </a:p>
            <a:p>
              <a:r>
                <a:rPr kumimoji="0" lang="en-US" altLang="zh-TW" sz="1700">
                  <a:solidFill>
                    <a:srgbClr val="FFFF00"/>
                  </a:solidFill>
                  <a:latin typeface="Comic Sans MS" pitchFamily="66" charset="0"/>
                </a:rPr>
                <a:t>e</a:t>
              </a:r>
            </a:p>
            <a:p>
              <a:endParaRPr kumimoji="0" lang="en-US" altLang="zh-TW" sz="17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849169" y="5673254"/>
              <a:ext cx="167481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discriminator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6515919" y="1499716"/>
              <a:ext cx="0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18" name="Rectangle 16"/>
            <p:cNvSpPr>
              <a:spLocks/>
            </p:cNvSpPr>
            <p:nvPr/>
          </p:nvSpPr>
          <p:spPr bwMode="auto">
            <a:xfrm>
              <a:off x="5723756" y="1750541"/>
              <a:ext cx="1687513" cy="45561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5849169" y="1804516"/>
              <a:ext cx="1446212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level shifter</a:t>
              </a:r>
            </a:p>
          </p:txBody>
        </p:sp>
        <p:sp>
          <p:nvSpPr>
            <p:cNvPr id="20" name="Rectangle 18"/>
            <p:cNvSpPr>
              <a:spLocks/>
            </p:cNvSpPr>
            <p:nvPr/>
          </p:nvSpPr>
          <p:spPr bwMode="auto">
            <a:xfrm>
              <a:off x="4356919" y="2710979"/>
              <a:ext cx="4392612" cy="230346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1" name="Rectangle 19"/>
            <p:cNvSpPr>
              <a:spLocks/>
            </p:cNvSpPr>
            <p:nvPr/>
          </p:nvSpPr>
          <p:spPr bwMode="auto">
            <a:xfrm>
              <a:off x="4428356" y="4079404"/>
              <a:ext cx="1008063" cy="704850"/>
            </a:xfrm>
            <a:prstGeom prst="rect">
              <a:avLst/>
            </a:prstGeom>
            <a:solidFill>
              <a:srgbClr val="66008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2" name="Rectangle 20"/>
            <p:cNvSpPr>
              <a:spLocks/>
            </p:cNvSpPr>
            <p:nvPr/>
          </p:nvSpPr>
          <p:spPr bwMode="auto">
            <a:xfrm>
              <a:off x="5723756" y="3011016"/>
              <a:ext cx="1625600" cy="704850"/>
            </a:xfrm>
            <a:prstGeom prst="rect">
              <a:avLst/>
            </a:prstGeom>
            <a:solidFill>
              <a:srgbClr val="66008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012681" y="4798541"/>
              <a:ext cx="517525" cy="812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6588944" y="3719041"/>
              <a:ext cx="1584325" cy="347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25" name="Rectangle 23"/>
            <p:cNvSpPr>
              <a:spLocks/>
            </p:cNvSpPr>
            <p:nvPr/>
          </p:nvSpPr>
          <p:spPr bwMode="auto">
            <a:xfrm>
              <a:off x="4499794" y="4079404"/>
              <a:ext cx="9366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1700" dirty="0" smtClean="0">
                  <a:solidFill>
                    <a:srgbClr val="F9FF00"/>
                  </a:solidFill>
                  <a:latin typeface="Comic Sans MS" pitchFamily="66" charset="0"/>
                </a:rPr>
                <a:t>1</a:t>
              </a:r>
              <a:r>
                <a:rPr kumimoji="0" lang="en-US" altLang="zh-TW" sz="1700" baseline="30000" dirty="0" smtClean="0">
                  <a:solidFill>
                    <a:srgbClr val="F9FF00"/>
                  </a:solidFill>
                  <a:latin typeface="Comic Sans MS" pitchFamily="66" charset="0"/>
                </a:rPr>
                <a:t>st</a:t>
              </a:r>
              <a:r>
                <a:rPr kumimoji="0" lang="en-US" altLang="zh-TW" sz="1700" dirty="0" smtClean="0">
                  <a:solidFill>
                    <a:srgbClr val="F9FF00"/>
                  </a:solidFill>
                  <a:latin typeface="Comic Sans MS" pitchFamily="66" charset="0"/>
                </a:rPr>
                <a:t>. </a:t>
              </a:r>
              <a:endParaRPr kumimoji="0" lang="en-US" altLang="zh-TW" sz="1700" dirty="0">
                <a:solidFill>
                  <a:srgbClr val="F9FF00"/>
                </a:solidFill>
                <a:latin typeface="Comic Sans MS" pitchFamily="66" charset="0"/>
              </a:endParaRPr>
            </a:p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v1495</a:t>
              </a:r>
            </a:p>
          </p:txBody>
        </p:sp>
        <p:sp>
          <p:nvSpPr>
            <p:cNvPr id="26" name="Rectangle 24"/>
            <p:cNvSpPr>
              <a:spLocks/>
            </p:cNvSpPr>
            <p:nvPr/>
          </p:nvSpPr>
          <p:spPr bwMode="auto">
            <a:xfrm>
              <a:off x="5814244" y="3188816"/>
              <a:ext cx="1446212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1700" dirty="0" smtClean="0">
                  <a:solidFill>
                    <a:srgbClr val="FFFF00"/>
                  </a:solidFill>
                  <a:latin typeface="Comic Sans MS" pitchFamily="66" charset="0"/>
                </a:rPr>
                <a:t> 2</a:t>
              </a:r>
              <a:r>
                <a:rPr kumimoji="0" lang="en-US" altLang="zh-TW" sz="1700" baseline="30000" dirty="0" smtClean="0">
                  <a:solidFill>
                    <a:srgbClr val="FFFF00"/>
                  </a:solidFill>
                  <a:latin typeface="Comic Sans MS" pitchFamily="66" charset="0"/>
                </a:rPr>
                <a:t>nd</a:t>
              </a:r>
              <a:r>
                <a:rPr kumimoji="0" lang="en-US" altLang="zh-TW" sz="1700" dirty="0" smtClean="0">
                  <a:solidFill>
                    <a:srgbClr val="FFFF00"/>
                  </a:solidFill>
                  <a:latin typeface="Comic Sans MS" pitchFamily="66" charset="0"/>
                </a:rPr>
                <a:t>. </a:t>
              </a:r>
              <a:r>
                <a:rPr kumimoji="0" lang="en-US" altLang="zh-TW" sz="1700" dirty="0">
                  <a:solidFill>
                    <a:srgbClr val="FFFF00"/>
                  </a:solidFill>
                  <a:latin typeface="Comic Sans MS" pitchFamily="66" charset="0"/>
                </a:rPr>
                <a:t>v1495</a:t>
              </a:r>
            </a:p>
          </p:txBody>
        </p:sp>
        <p:sp>
          <p:nvSpPr>
            <p:cNvPr id="27" name="Rectangle 25"/>
            <p:cNvSpPr>
              <a:spLocks/>
            </p:cNvSpPr>
            <p:nvPr/>
          </p:nvSpPr>
          <p:spPr bwMode="auto">
            <a:xfrm>
              <a:off x="5723756" y="764704"/>
              <a:ext cx="1679575" cy="6604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8" name="Rectangle 26"/>
            <p:cNvSpPr>
              <a:spLocks/>
            </p:cNvSpPr>
            <p:nvPr/>
          </p:nvSpPr>
          <p:spPr bwMode="auto">
            <a:xfrm>
              <a:off x="5860281" y="778991"/>
              <a:ext cx="144780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kumimoji="0" lang="en-US" altLang="zh-TW" sz="1700" dirty="0">
                  <a:solidFill>
                    <a:srgbClr val="FFFF00"/>
                  </a:solidFill>
                  <a:latin typeface="Comic Sans MS" pitchFamily="66" charset="0"/>
                </a:rPr>
                <a:t>trigger</a:t>
              </a:r>
            </a:p>
            <a:p>
              <a:pPr algn="ctr"/>
              <a:r>
                <a:rPr kumimoji="0" lang="en-US" altLang="zh-TW" sz="1700" dirty="0">
                  <a:solidFill>
                    <a:srgbClr val="FFFF00"/>
                  </a:solidFill>
                  <a:latin typeface="Comic Sans MS" pitchFamily="66" charset="0"/>
                </a:rPr>
                <a:t>supervisor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6515919" y="2250604"/>
              <a:ext cx="0" cy="741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0" name="Rectangle 28"/>
            <p:cNvSpPr>
              <a:spLocks/>
            </p:cNvSpPr>
            <p:nvPr/>
          </p:nvSpPr>
          <p:spPr bwMode="auto">
            <a:xfrm>
              <a:off x="3204394" y="3574579"/>
              <a:ext cx="144621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kumimoji="0" lang="en-US" altLang="zh-TW" sz="1700">
                  <a:solidFill>
                    <a:srgbClr val="0000FF"/>
                  </a:solidFill>
                  <a:latin typeface="Comic Sans MS" pitchFamily="66" charset="0"/>
                </a:rPr>
                <a:t>TRIGGER</a:t>
              </a:r>
            </a:p>
          </p:txBody>
        </p:sp>
        <p:sp>
          <p:nvSpPr>
            <p:cNvPr id="31" name="AutoShape 29"/>
            <p:cNvSpPr>
              <a:spLocks/>
            </p:cNvSpPr>
            <p:nvPr/>
          </p:nvSpPr>
          <p:spPr bwMode="auto">
            <a:xfrm>
              <a:off x="4212456" y="2491904"/>
              <a:ext cx="4679950" cy="2813050"/>
            </a:xfrm>
            <a:prstGeom prst="roundRect">
              <a:avLst>
                <a:gd name="adj" fmla="val 5722"/>
              </a:avLst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新細明體" charset="-120"/>
              </a:endParaRPr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6588944" y="3719041"/>
              <a:ext cx="519112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6012681" y="3719041"/>
              <a:ext cx="503238" cy="347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4933181" y="3719041"/>
              <a:ext cx="1582738" cy="3476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5" name="Rectangle 19"/>
            <p:cNvSpPr>
              <a:spLocks/>
            </p:cNvSpPr>
            <p:nvPr/>
          </p:nvSpPr>
          <p:spPr bwMode="auto">
            <a:xfrm>
              <a:off x="5507856" y="4079404"/>
              <a:ext cx="1008063" cy="704850"/>
            </a:xfrm>
            <a:prstGeom prst="rect">
              <a:avLst/>
            </a:prstGeom>
            <a:solidFill>
              <a:srgbClr val="66008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6" name="Rectangle 19"/>
            <p:cNvSpPr>
              <a:spLocks/>
            </p:cNvSpPr>
            <p:nvPr/>
          </p:nvSpPr>
          <p:spPr bwMode="auto">
            <a:xfrm>
              <a:off x="6588944" y="4079404"/>
              <a:ext cx="1008062" cy="704850"/>
            </a:xfrm>
            <a:prstGeom prst="rect">
              <a:avLst/>
            </a:prstGeom>
            <a:solidFill>
              <a:srgbClr val="66008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7" name="Rectangle 19"/>
            <p:cNvSpPr>
              <a:spLocks/>
            </p:cNvSpPr>
            <p:nvPr/>
          </p:nvSpPr>
          <p:spPr bwMode="auto">
            <a:xfrm>
              <a:off x="7668444" y="4079404"/>
              <a:ext cx="1008062" cy="704850"/>
            </a:xfrm>
            <a:prstGeom prst="rect">
              <a:avLst/>
            </a:prstGeom>
            <a:solidFill>
              <a:srgbClr val="66008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6515919" y="4798541"/>
              <a:ext cx="576262" cy="814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6515919" y="4798541"/>
              <a:ext cx="1657350" cy="814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4933181" y="4798541"/>
              <a:ext cx="1582738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5507856" y="4079404"/>
              <a:ext cx="9366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1</a:t>
              </a:r>
              <a:r>
                <a:rPr lang="en-US" altLang="zh-TW" sz="1700" baseline="30000" dirty="0">
                  <a:solidFill>
                    <a:srgbClr val="F9FF00"/>
                  </a:solidFill>
                  <a:latin typeface="Comic Sans MS" pitchFamily="66" charset="0"/>
                </a:rPr>
                <a:t>st</a:t>
              </a:r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. </a:t>
              </a:r>
              <a:endParaRPr kumimoji="0" lang="en-US" altLang="zh-TW" sz="1700" dirty="0">
                <a:solidFill>
                  <a:srgbClr val="F9FF00"/>
                </a:solidFill>
                <a:latin typeface="Comic Sans MS" pitchFamily="66" charset="0"/>
              </a:endParaRPr>
            </a:p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v1495</a:t>
              </a:r>
            </a:p>
          </p:txBody>
        </p:sp>
        <p:sp>
          <p:nvSpPr>
            <p:cNvPr id="42" name="Rectangle 23"/>
            <p:cNvSpPr>
              <a:spLocks/>
            </p:cNvSpPr>
            <p:nvPr/>
          </p:nvSpPr>
          <p:spPr bwMode="auto">
            <a:xfrm>
              <a:off x="6588944" y="4079404"/>
              <a:ext cx="93503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1</a:t>
              </a:r>
              <a:r>
                <a:rPr lang="en-US" altLang="zh-TW" sz="1700" baseline="30000" dirty="0">
                  <a:solidFill>
                    <a:srgbClr val="F9FF00"/>
                  </a:solidFill>
                  <a:latin typeface="Comic Sans MS" pitchFamily="66" charset="0"/>
                </a:rPr>
                <a:t>st</a:t>
              </a:r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. </a:t>
              </a:r>
              <a:endParaRPr kumimoji="0" lang="en-US" altLang="zh-TW" sz="1700" dirty="0">
                <a:solidFill>
                  <a:srgbClr val="F9FF00"/>
                </a:solidFill>
                <a:latin typeface="Comic Sans MS" pitchFamily="66" charset="0"/>
              </a:endParaRPr>
            </a:p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v1495</a:t>
              </a:r>
            </a:p>
          </p:txBody>
        </p:sp>
        <p:sp>
          <p:nvSpPr>
            <p:cNvPr id="43" name="Rectangle 23"/>
            <p:cNvSpPr>
              <a:spLocks/>
            </p:cNvSpPr>
            <p:nvPr/>
          </p:nvSpPr>
          <p:spPr bwMode="auto">
            <a:xfrm>
              <a:off x="7668444" y="4079404"/>
              <a:ext cx="93662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1</a:t>
              </a:r>
              <a:r>
                <a:rPr lang="en-US" altLang="zh-TW" sz="1700" baseline="30000" dirty="0">
                  <a:solidFill>
                    <a:srgbClr val="F9FF00"/>
                  </a:solidFill>
                  <a:latin typeface="Comic Sans MS" pitchFamily="66" charset="0"/>
                </a:rPr>
                <a:t>st</a:t>
              </a:r>
              <a:r>
                <a:rPr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. </a:t>
              </a:r>
              <a:endParaRPr kumimoji="0" lang="en-US" altLang="zh-TW" sz="1700" dirty="0">
                <a:solidFill>
                  <a:srgbClr val="F9FF00"/>
                </a:solidFill>
                <a:latin typeface="Comic Sans MS" pitchFamily="66" charset="0"/>
              </a:endParaRPr>
            </a:p>
            <a:p>
              <a:pPr algn="ctr"/>
              <a:r>
                <a:rPr kumimoji="0" lang="en-US" altLang="zh-TW" sz="1700" dirty="0">
                  <a:solidFill>
                    <a:srgbClr val="F9FF00"/>
                  </a:solidFill>
                  <a:latin typeface="Comic Sans MS" pitchFamily="66" charset="0"/>
                </a:rPr>
                <a:t>v1495</a:t>
              </a:r>
            </a:p>
          </p:txBody>
        </p:sp>
      </p:grp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446466" y="5465008"/>
            <a:ext cx="87804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kern="0" dirty="0">
                <a:latin typeface="Comic Sans MS" pitchFamily="66" charset="0"/>
              </a:rPr>
              <a:t>Online trigger system is composed of 5 </a:t>
            </a:r>
            <a:r>
              <a:rPr lang="en-US" altLang="zh-TW" sz="2600" kern="0" dirty="0" smtClean="0">
                <a:latin typeface="Comic Sans MS" pitchFamily="66" charset="0"/>
              </a:rPr>
              <a:t>CAEN </a:t>
            </a:r>
            <a:r>
              <a:rPr lang="en-US" altLang="zh-TW" sz="2600" kern="0" dirty="0">
                <a:latin typeface="Comic Sans MS" pitchFamily="66" charset="0"/>
              </a:rPr>
              <a:t>V1495 FPGA modules</a:t>
            </a:r>
            <a:r>
              <a:rPr lang="en-US" altLang="zh-TW" sz="2600" kern="0" dirty="0" smtClean="0">
                <a:latin typeface="Comic Sans MS" pitchFamily="66" charset="0"/>
              </a:rPr>
              <a:t>.</a:t>
            </a:r>
            <a:endParaRPr lang="en-US" altLang="zh-TW" sz="2600" kern="0" dirty="0">
              <a:latin typeface="Comic Sans MS" pitchFamily="66" charset="0"/>
            </a:endParaRPr>
          </a:p>
        </p:txBody>
      </p:sp>
      <p:sp>
        <p:nvSpPr>
          <p:cNvPr id="47" name="投影片編號版面配置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118850"/>
            <a:ext cx="13430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V1495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18856" cy="4937760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latin typeface="Comic Sans MS" pitchFamily="66" charset="0"/>
              </a:rPr>
              <a:t>V1495 is a VME 6U </a:t>
            </a:r>
            <a:r>
              <a:rPr lang="en-US" altLang="zh-TW" dirty="0" smtClean="0">
                <a:latin typeface="Comic Sans MS" pitchFamily="66" charset="0"/>
              </a:rPr>
              <a:t>board.</a:t>
            </a:r>
          </a:p>
          <a:p>
            <a:r>
              <a:rPr lang="en-US" altLang="zh-TW" dirty="0" smtClean="0">
                <a:latin typeface="Comic Sans MS" pitchFamily="66" charset="0"/>
              </a:rPr>
              <a:t>The I/O channel </a:t>
            </a:r>
            <a:r>
              <a:rPr lang="en-US" altLang="zh-TW" dirty="0">
                <a:latin typeface="Comic Sans MS" pitchFamily="66" charset="0"/>
              </a:rPr>
              <a:t>digital interface is composed by </a:t>
            </a:r>
            <a:r>
              <a:rPr lang="en-US" altLang="zh-TW" dirty="0" smtClean="0">
                <a:latin typeface="Comic Sans MS" pitchFamily="66" charset="0"/>
              </a:rPr>
              <a:t>seven sections.</a:t>
            </a:r>
          </a:p>
          <a:p>
            <a:r>
              <a:rPr lang="en-US" altLang="zh-TW" dirty="0" smtClean="0">
                <a:latin typeface="Comic Sans MS" pitchFamily="66" charset="0"/>
              </a:rPr>
              <a:t>Section A and B are data input port, section C is a LVDS output port. D,E,F sections are user expandable port, in our experiment we define it to two input and one output port.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650081" cy="645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6300192" y="1386980"/>
            <a:ext cx="360040" cy="64807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300192" y="3092066"/>
            <a:ext cx="360040" cy="64807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0800000">
            <a:off x="7308305" y="1386980"/>
            <a:ext cx="360040" cy="64807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0800000">
            <a:off x="7308305" y="3092066"/>
            <a:ext cx="360040" cy="64807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308304" y="4771356"/>
            <a:ext cx="360040" cy="6480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0800000">
            <a:off x="6300193" y="4771355"/>
            <a:ext cx="360040" cy="64807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6300192" y="4051276"/>
            <a:ext cx="360040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148064" y="1386980"/>
            <a:ext cx="936104" cy="23531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64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PORT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84368" y="1458988"/>
            <a:ext cx="936104" cy="23531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64</a:t>
            </a:r>
          </a:p>
          <a:p>
            <a:pPr algn="ctr"/>
            <a:r>
              <a:rPr lang="en-US" altLang="zh-TW" dirty="0">
                <a:solidFill>
                  <a:schemeClr val="tx1"/>
                </a:solidFill>
              </a:rPr>
              <a:t>PORT</a:t>
            </a:r>
            <a:endParaRPr lang="zh-TW" altLang="en-US" dirty="0">
              <a:solidFill>
                <a:schemeClr val="tx1"/>
              </a:solidFill>
            </a:endParaRP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48064" y="3979268"/>
            <a:ext cx="9361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RF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INPUT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48064" y="4699348"/>
            <a:ext cx="936104" cy="93610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DATA</a:t>
            </a:r>
            <a:r>
              <a:rPr lang="zh-TW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OUTPUT</a:t>
            </a:r>
          </a:p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32PORT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84368" y="4699347"/>
            <a:ext cx="936104" cy="936105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DATA</a:t>
            </a:r>
            <a:r>
              <a:rPr lang="zh-TW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OUTPUT32PORT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hardware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1140"/>
            <a:ext cx="5915025" cy="449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左箭號 5"/>
          <p:cNvSpPr/>
          <p:nvPr/>
        </p:nvSpPr>
        <p:spPr>
          <a:xfrm rot="1830957">
            <a:off x="5211829" y="4495983"/>
            <a:ext cx="2278590" cy="1038732"/>
          </a:xfrm>
          <a:prstGeom prst="left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!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8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229600" cy="4937760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Introduction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Why we need trigger?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An example of a trigger system in our daily life</a:t>
            </a:r>
          </a:p>
          <a:p>
            <a:r>
              <a:rPr lang="en-US" altLang="zh-TW" dirty="0" smtClean="0">
                <a:latin typeface="Comic Sans MS" pitchFamily="66" charset="0"/>
              </a:rPr>
              <a:t>Trigger structure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Hardware trigger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Software trigger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Trend of trigger system</a:t>
            </a:r>
          </a:p>
          <a:p>
            <a:r>
              <a:rPr lang="en-US" altLang="zh-TW" dirty="0" smtClean="0">
                <a:latin typeface="Comic Sans MS" pitchFamily="66" charset="0"/>
              </a:rPr>
              <a:t>The E906 Trigger System</a:t>
            </a:r>
          </a:p>
          <a:p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6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trigger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The trigger system searches for hit patterns through 4 station paddles.</a:t>
            </a:r>
          </a:p>
          <a:p>
            <a:r>
              <a:rPr lang="en-US" altLang="zh-TW" dirty="0" smtClean="0">
                <a:latin typeface="Comic Sans MS" pitchFamily="66" charset="0"/>
              </a:rPr>
              <a:t>All possible hit patterns are implemented into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FPGA</a:t>
            </a:r>
            <a:r>
              <a:rPr lang="en-US" altLang="zh-TW" dirty="0" smtClean="0">
                <a:latin typeface="Comic Sans MS" pitchFamily="66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look-up-table</a:t>
            </a:r>
          </a:p>
          <a:p>
            <a:endParaRPr lang="en-US" altLang="zh-TW" dirty="0" smtClean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2285"/>
            <a:ext cx="5256584" cy="252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下箭號 5"/>
          <p:cNvSpPr/>
          <p:nvPr/>
        </p:nvSpPr>
        <p:spPr>
          <a:xfrm>
            <a:off x="4233733" y="4635560"/>
            <a:ext cx="266259" cy="66564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>
            <a:off x="5961925" y="3843472"/>
            <a:ext cx="266259" cy="66564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66999" y="4183978"/>
            <a:ext cx="3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92D050"/>
                </a:solidFill>
              </a:rPr>
              <a:t>B</a:t>
            </a: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95191" y="3434281"/>
            <a:ext cx="3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92D050"/>
                </a:solidFill>
              </a:rPr>
              <a:t>B</a:t>
            </a:r>
            <a:endParaRPr lang="zh-TW" altLang="en-US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134121" y="3508917"/>
                <a:ext cx="412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121" y="3508917"/>
                <a:ext cx="412482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 rot="1268707">
            <a:off x="5900370" y="5815991"/>
            <a:ext cx="61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St.1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 rot="1268707">
            <a:off x="6684474" y="5793717"/>
            <a:ext cx="5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St.2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 rot="1268707">
            <a:off x="7332546" y="5793717"/>
            <a:ext cx="5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St.3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 rot="1268707">
            <a:off x="7908610" y="5793717"/>
            <a:ext cx="5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St.4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0" y="2996952"/>
            <a:ext cx="4293163" cy="280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if(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   (A( 1)='1' AND B( 1)='1' AND D( 1)='1' )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OR (A( 1)='1' AND B( 1)='1' AND D( 2)='1' )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. . .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OR (B(32)='1' AND D(32)='1' AND E(32)='1' )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) then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C(3)&lt;='1';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</a:t>
            </a:r>
            <a:r>
              <a:rPr lang="en-US" altLang="zh-TW" sz="1400" dirty="0" err="1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elseif</a:t>
            </a:r>
            <a:endParaRPr lang="en-US" altLang="zh-TW" sz="1400" dirty="0">
              <a:solidFill>
                <a:srgbClr val="008000"/>
              </a:solidFill>
              <a:latin typeface="Comic Sans MS" pitchFamily="66" charset="0"/>
              <a:ea typeface="新細明體" pitchFamily="18" charset="-120"/>
            </a:endParaRP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C(3)&lt;='0';</a:t>
            </a:r>
          </a:p>
          <a:p>
            <a:pPr>
              <a:lnSpc>
                <a:spcPct val="116000"/>
              </a:lnSpc>
            </a:pPr>
            <a:r>
              <a:rPr lang="en-US" altLang="zh-TW" sz="1400" dirty="0">
                <a:solidFill>
                  <a:srgbClr val="008000"/>
                </a:solidFill>
                <a:latin typeface="Comic Sans MS" pitchFamily="66" charset="0"/>
                <a:ea typeface="新細明體" pitchFamily="18" charset="-120"/>
              </a:rPr>
              <a:t>        end if;</a:t>
            </a:r>
          </a:p>
          <a:p>
            <a:endParaRPr lang="zh-TW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5652120" y="5229200"/>
            <a:ext cx="3960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8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 BLOCK diagram</a:t>
            </a:r>
            <a:r>
              <a:rPr lang="en-US" altLang="zh-TW" dirty="0">
                <a:latin typeface="Arial" pitchFamily="34" charset="0"/>
                <a:cs typeface="Arial" pitchFamily="34" charset="0"/>
              </a:rPr>
              <a:t> 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67617" y="2276475"/>
            <a:ext cx="3455988" cy="25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86755" y="1557338"/>
            <a:ext cx="1008062" cy="358775"/>
          </a:xfrm>
          <a:prstGeom prst="rect">
            <a:avLst/>
          </a:prstGeom>
          <a:solidFill>
            <a:srgbClr val="BA9C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PLL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50296" y="4652962"/>
            <a:ext cx="1525960" cy="576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Delay </a:t>
            </a:r>
            <a:r>
              <a:rPr lang="en-US" altLang="zh-TW" sz="1600" dirty="0" smtClean="0">
                <a:solidFill>
                  <a:schemeClr val="tx1"/>
                </a:solidFill>
              </a:rPr>
              <a:t>control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0272" y="2636987"/>
            <a:ext cx="1800200" cy="1728117"/>
          </a:xfrm>
          <a:prstGeom prst="rect">
            <a:avLst/>
          </a:prstGeom>
          <a:solidFill>
            <a:srgbClr val="BDE0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Look Up Table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(pipeline mode)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線單箭頭接點 9"/>
          <p:cNvCxnSpPr>
            <a:endCxn id="7" idx="1"/>
          </p:cNvCxnSpPr>
          <p:nvPr/>
        </p:nvCxnSpPr>
        <p:spPr>
          <a:xfrm>
            <a:off x="899343" y="1736726"/>
            <a:ext cx="28741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251520" y="1466200"/>
            <a:ext cx="7915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/>
              <a:t>40MHz Local clock</a:t>
            </a:r>
            <a:endParaRPr lang="zh-TW" altLang="en-US" sz="1400" dirty="0"/>
          </a:p>
        </p:txBody>
      </p:sp>
      <p:cxnSp>
        <p:nvCxnSpPr>
          <p:cNvPr id="12" name="直線單箭頭接點 11"/>
          <p:cNvCxnSpPr/>
          <p:nvPr/>
        </p:nvCxnSpPr>
        <p:spPr>
          <a:xfrm rot="5400000">
            <a:off x="1367730" y="2239963"/>
            <a:ext cx="649287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186755" y="2636838"/>
            <a:ext cx="1008062" cy="3603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Sampling  unit 1</a:t>
            </a:r>
            <a:endParaRPr lang="zh-TW" altLang="en-US" sz="1200" dirty="0"/>
          </a:p>
        </p:txBody>
      </p: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1676120" y="2257127"/>
            <a:ext cx="1383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 dirty="0"/>
              <a:t>250MHz/4 Phases</a:t>
            </a:r>
            <a:endParaRPr lang="zh-TW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1186755" y="3068638"/>
            <a:ext cx="1008062" cy="3603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Sampling  unit 2</a:t>
            </a:r>
            <a:endParaRPr lang="zh-TW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1186755" y="3500438"/>
            <a:ext cx="1008062" cy="36036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 smtClean="0"/>
              <a:t>Sampling  </a:t>
            </a:r>
            <a:r>
              <a:rPr lang="en-US" altLang="zh-TW" sz="1200" dirty="0"/>
              <a:t>unit 3</a:t>
            </a:r>
            <a:endParaRPr lang="zh-TW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1186755" y="3933825"/>
            <a:ext cx="1008062" cy="3587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Sampling  unit 4</a:t>
            </a:r>
            <a:endParaRPr lang="zh-TW" altLang="en-US" sz="1200" dirty="0"/>
          </a:p>
        </p:txBody>
      </p:sp>
      <p:sp>
        <p:nvSpPr>
          <p:cNvPr id="18" name="矩形 17"/>
          <p:cNvSpPr/>
          <p:nvPr/>
        </p:nvSpPr>
        <p:spPr>
          <a:xfrm>
            <a:off x="2844105" y="2636838"/>
            <a:ext cx="863600" cy="1655762"/>
          </a:xfrm>
          <a:prstGeom prst="rect">
            <a:avLst/>
          </a:prstGeom>
          <a:solidFill>
            <a:srgbClr val="B6C7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Retiming</a:t>
            </a:r>
          </a:p>
          <a:p>
            <a:pPr algn="ctr">
              <a:defRPr/>
            </a:pPr>
            <a:r>
              <a:rPr lang="en-US" altLang="zh-TW" sz="1400" dirty="0" smtClean="0">
                <a:solidFill>
                  <a:schemeClr val="tx1"/>
                </a:solidFill>
              </a:rPr>
              <a:t>(digitize)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267842" y="2781300"/>
            <a:ext cx="5032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2267842" y="3213100"/>
            <a:ext cx="5032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267842" y="3644900"/>
            <a:ext cx="50323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2267842" y="4076700"/>
            <a:ext cx="50323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139505" y="2636838"/>
            <a:ext cx="1008062" cy="1655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M</a:t>
            </a:r>
            <a:r>
              <a:rPr lang="en-US" altLang="zh-TW" sz="1600" dirty="0" smtClean="0">
                <a:solidFill>
                  <a:schemeClr val="tx1"/>
                </a:solidFill>
              </a:rPr>
              <a:t>emory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3779142" y="3500438"/>
            <a:ext cx="2889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40"/>
          <p:cNvSpPr txBox="1">
            <a:spLocks noChangeArrowheads="1"/>
          </p:cNvSpPr>
          <p:nvPr/>
        </p:nvSpPr>
        <p:spPr bwMode="auto">
          <a:xfrm>
            <a:off x="3059583" y="4365104"/>
            <a:ext cx="91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/>
              <a:t>Lv1 x96</a:t>
            </a:r>
          </a:p>
          <a:p>
            <a:pPr eaLnBrk="1" hangingPunct="1"/>
            <a:r>
              <a:rPr lang="en-US" altLang="zh-TW" sz="1400" dirty="0"/>
              <a:t>Lv2 x128</a:t>
            </a:r>
            <a:endParaRPr lang="zh-TW" altLang="en-US" sz="1400" dirty="0"/>
          </a:p>
        </p:txBody>
      </p:sp>
      <p:cxnSp>
        <p:nvCxnSpPr>
          <p:cNvPr id="26" name="圖案 42"/>
          <p:cNvCxnSpPr>
            <a:endCxn id="23" idx="0"/>
          </p:cNvCxnSpPr>
          <p:nvPr/>
        </p:nvCxnSpPr>
        <p:spPr>
          <a:xfrm>
            <a:off x="2194817" y="1844675"/>
            <a:ext cx="2449513" cy="792163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45"/>
          <p:cNvSpPr>
            <a:spLocks noChangeArrowheads="1"/>
          </p:cNvSpPr>
          <p:nvPr/>
        </p:nvSpPr>
        <p:spPr bwMode="auto">
          <a:xfrm>
            <a:off x="2844105" y="1557338"/>
            <a:ext cx="840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62.5</a:t>
            </a:r>
            <a:r>
              <a:rPr lang="en-US" altLang="zh-TW" sz="1400" dirty="0" smtClean="0"/>
              <a:t>MHz</a:t>
            </a:r>
            <a:endParaRPr lang="zh-TW" altLang="en-US" sz="1400" dirty="0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5220592" y="3498850"/>
            <a:ext cx="28733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50"/>
          <p:cNvSpPr txBox="1">
            <a:spLocks noChangeArrowheads="1"/>
          </p:cNvSpPr>
          <p:nvPr/>
        </p:nvSpPr>
        <p:spPr bwMode="auto">
          <a:xfrm>
            <a:off x="4072830" y="3860800"/>
            <a:ext cx="11240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100" dirty="0"/>
              <a:t>Lv1  512*9*8*3</a:t>
            </a:r>
          </a:p>
          <a:p>
            <a:pPr eaLnBrk="1" hangingPunct="1"/>
            <a:r>
              <a:rPr lang="en-US" altLang="zh-TW" sz="1100" dirty="0"/>
              <a:t>Lv2  512*9*8*4</a:t>
            </a:r>
            <a:endParaRPr lang="zh-TW" altLang="en-US" sz="1100" dirty="0"/>
          </a:p>
        </p:txBody>
      </p:sp>
      <p:sp>
        <p:nvSpPr>
          <p:cNvPr id="30" name="矩形 29"/>
          <p:cNvSpPr/>
          <p:nvPr/>
        </p:nvSpPr>
        <p:spPr>
          <a:xfrm>
            <a:off x="5579367" y="2636838"/>
            <a:ext cx="1008063" cy="16557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 err="1" smtClean="0">
                <a:solidFill>
                  <a:schemeClr val="tx1"/>
                </a:solidFill>
              </a:rPr>
              <a:t>Subtractor</a:t>
            </a:r>
            <a:endParaRPr lang="en-US" altLang="zh-TW" sz="1400" dirty="0">
              <a:solidFill>
                <a:schemeClr val="tx1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rot="5400000" flipH="1" flipV="1">
            <a:off x="5939730" y="4508500"/>
            <a:ext cx="287338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660455" y="3498850"/>
            <a:ext cx="28733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70"/>
          <p:cNvSpPr txBox="1">
            <a:spLocks noChangeArrowheads="1"/>
          </p:cNvSpPr>
          <p:nvPr/>
        </p:nvSpPr>
        <p:spPr bwMode="auto">
          <a:xfrm>
            <a:off x="467617" y="5445001"/>
            <a:ext cx="66246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>
                <a:latin typeface="Comic Sans MS" pitchFamily="66" charset="0"/>
              </a:rPr>
              <a:t>The block diagram here only shows the main function for </a:t>
            </a:r>
            <a:r>
              <a:rPr lang="en-US" altLang="zh-TW" sz="2600" dirty="0" smtClean="0">
                <a:latin typeface="Comic Sans MS" pitchFamily="66" charset="0"/>
              </a:rPr>
              <a:t>trigger construction.</a:t>
            </a:r>
            <a:endParaRPr lang="zh-TW" altLang="en-US" sz="2600" dirty="0">
              <a:latin typeface="Comic Sans MS" pitchFamily="66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79592" y="5877073"/>
            <a:ext cx="1152525" cy="57626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Data output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rot="5400000">
            <a:off x="7776468" y="4616450"/>
            <a:ext cx="360362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1043880" y="2565400"/>
            <a:ext cx="1295400" cy="2087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251717" y="2565400"/>
            <a:ext cx="827088" cy="18002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Data input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38" name="文字方塊 75"/>
          <p:cNvSpPr txBox="1">
            <a:spLocks noChangeArrowheads="1"/>
          </p:cNvSpPr>
          <p:nvPr/>
        </p:nvSpPr>
        <p:spPr bwMode="auto">
          <a:xfrm>
            <a:off x="1115317" y="4376738"/>
            <a:ext cx="1054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/>
              <a:t>One channel</a:t>
            </a:r>
            <a:endParaRPr lang="zh-TW" altLang="en-US" sz="1200"/>
          </a:p>
        </p:txBody>
      </p:sp>
      <p:cxnSp>
        <p:nvCxnSpPr>
          <p:cNvPr id="39" name="直線單箭頭接點 38"/>
          <p:cNvCxnSpPr>
            <a:endCxn id="18" idx="0"/>
          </p:cNvCxnSpPr>
          <p:nvPr/>
        </p:nvCxnSpPr>
        <p:spPr>
          <a:xfrm>
            <a:off x="3275608" y="1844824"/>
            <a:ext cx="297" cy="7920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圖案 42"/>
          <p:cNvCxnSpPr/>
          <p:nvPr/>
        </p:nvCxnSpPr>
        <p:spPr>
          <a:xfrm>
            <a:off x="3634406" y="1844824"/>
            <a:ext cx="2449513" cy="792163"/>
          </a:xfrm>
          <a:prstGeom prst="bentConnector2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-36512" y="1124744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53MHz RF clock</a:t>
            </a:r>
            <a:endParaRPr lang="zh-TW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>
            <a:off x="1476276" y="1268760"/>
            <a:ext cx="287412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907704" y="1124744"/>
            <a:ext cx="131326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RF input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51" name="直線接點 50"/>
          <p:cNvCxnSpPr>
            <a:stCxn id="49" idx="3"/>
          </p:cNvCxnSpPr>
          <p:nvPr/>
        </p:nvCxnSpPr>
        <p:spPr>
          <a:xfrm flipV="1">
            <a:off x="3220971" y="1278632"/>
            <a:ext cx="5743517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8964488" y="1278634"/>
            <a:ext cx="0" cy="566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>
            <a:off x="8667455" y="1844824"/>
            <a:ext cx="29703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7380312" y="1597416"/>
            <a:ext cx="1152525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R</a:t>
            </a:r>
            <a:r>
              <a:rPr lang="en-US" altLang="zh-TW" sz="1600" dirty="0" smtClean="0">
                <a:solidFill>
                  <a:schemeClr val="tx1"/>
                </a:solidFill>
              </a:rPr>
              <a:t>etiming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63" name="直線單箭頭接點 62"/>
          <p:cNvCxnSpPr/>
          <p:nvPr/>
        </p:nvCxnSpPr>
        <p:spPr>
          <a:xfrm rot="5400000">
            <a:off x="7757746" y="2410222"/>
            <a:ext cx="360362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182029" y="1281534"/>
            <a:ext cx="71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cs typeface="Arial" pitchFamily="34" charset="0"/>
              </a:rPr>
              <a:t>53MHz</a:t>
            </a:r>
            <a:endParaRPr lang="zh-TW" altLang="en-US" sz="1400" dirty="0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6092728" y="1844824"/>
            <a:ext cx="12240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7379591" y="4859791"/>
            <a:ext cx="1152525" cy="576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>
                <a:solidFill>
                  <a:schemeClr val="tx1"/>
                </a:solidFill>
              </a:rPr>
              <a:t>R</a:t>
            </a:r>
            <a:r>
              <a:rPr lang="en-US" altLang="zh-TW" sz="1600" dirty="0" smtClean="0">
                <a:solidFill>
                  <a:schemeClr val="tx1"/>
                </a:solidFill>
              </a:rPr>
              <a:t>etiming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53" name="直線單箭頭接點 52"/>
          <p:cNvCxnSpPr/>
          <p:nvPr/>
        </p:nvCxnSpPr>
        <p:spPr>
          <a:xfrm rot="5400000">
            <a:off x="7798440" y="5696052"/>
            <a:ext cx="360362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V="1">
            <a:off x="8964489" y="1814264"/>
            <a:ext cx="0" cy="33429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H="1">
            <a:off x="8667454" y="5157192"/>
            <a:ext cx="29703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7091983" y="1844824"/>
            <a:ext cx="297" cy="7920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program v1495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96078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5"/>
            <a:ext cx="4392488" cy="3508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152895" y="1268760"/>
            <a:ext cx="3955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Two FPGA was built in v1495.</a:t>
            </a:r>
          </a:p>
          <a:p>
            <a:r>
              <a:rPr lang="en-US" altLang="zh-TW" dirty="0">
                <a:latin typeface="Comic Sans MS" pitchFamily="66" charset="0"/>
              </a:rPr>
              <a:t>FPGA “</a:t>
            </a:r>
            <a:r>
              <a:rPr lang="en-US" altLang="zh-TW" dirty="0">
                <a:solidFill>
                  <a:srgbClr val="FF0000"/>
                </a:solidFill>
                <a:latin typeface="Comic Sans MS" pitchFamily="66" charset="0"/>
              </a:rPr>
              <a:t>Bridge</a:t>
            </a:r>
            <a:r>
              <a:rPr lang="en-US" altLang="zh-TW" dirty="0">
                <a:latin typeface="Comic Sans MS" pitchFamily="66" charset="0"/>
              </a:rPr>
              <a:t>”, which is used for the VME interface and for the connection between </a:t>
            </a:r>
            <a:r>
              <a:rPr lang="en-US" altLang="zh-TW" dirty="0" smtClean="0">
                <a:latin typeface="Comic Sans MS" pitchFamily="66" charset="0"/>
              </a:rPr>
              <a:t>the VME </a:t>
            </a:r>
            <a:r>
              <a:rPr lang="en-US" altLang="zh-TW" dirty="0">
                <a:latin typeface="Comic Sans MS" pitchFamily="66" charset="0"/>
              </a:rPr>
              <a:t>interface and the 2nd FPGA </a:t>
            </a:r>
            <a:r>
              <a:rPr lang="en-US" altLang="zh-TW" dirty="0" smtClean="0">
                <a:latin typeface="Comic Sans MS" pitchFamily="66" charset="0"/>
              </a:rPr>
              <a:t>( </a:t>
            </a:r>
            <a:r>
              <a:rPr lang="en-US" altLang="zh-TW" dirty="0">
                <a:latin typeface="Comic Sans MS" pitchFamily="66" charset="0"/>
              </a:rPr>
              <a:t>“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USER PROGRAMMABLE FPGA</a:t>
            </a:r>
            <a:r>
              <a:rPr lang="en-US" altLang="zh-TW" dirty="0" smtClean="0">
                <a:latin typeface="Comic Sans MS" pitchFamily="66" charset="0"/>
              </a:rPr>
              <a:t>”)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1520" y="4437112"/>
            <a:ext cx="3955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User can use </a:t>
            </a:r>
            <a:r>
              <a:rPr lang="en-US" altLang="zh-TW" dirty="0" err="1" smtClean="0">
                <a:solidFill>
                  <a:srgbClr val="FF0000"/>
                </a:solidFill>
                <a:latin typeface="Comic Sans MS" pitchFamily="66" charset="0"/>
              </a:rPr>
              <a:t>Quartus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 2</a:t>
            </a:r>
            <a:r>
              <a:rPr lang="en-US" altLang="zh-TW" dirty="0" smtClean="0">
                <a:latin typeface="Comic Sans MS" pitchFamily="66" charset="0"/>
              </a:rPr>
              <a:t> to write the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VHDL</a:t>
            </a:r>
            <a:r>
              <a:rPr lang="en-US" altLang="zh-TW" dirty="0" smtClean="0">
                <a:latin typeface="Comic Sans MS" pitchFamily="66" charset="0"/>
              </a:rPr>
              <a:t> code to design the FPGA and generate a user firmware for the “USER PROGRAMMABLE FPGA”. We can upload the FPGA firmware via </a:t>
            </a:r>
            <a:r>
              <a:rPr lang="en-US" altLang="zh-TW" dirty="0" err="1" smtClean="0">
                <a:latin typeface="Comic Sans MS" pitchFamily="66" charset="0"/>
              </a:rPr>
              <a:t>vme</a:t>
            </a:r>
            <a:r>
              <a:rPr lang="en-US" altLang="zh-TW" dirty="0" smtClean="0">
                <a:latin typeface="Comic Sans MS" pitchFamily="66" charset="0"/>
              </a:rPr>
              <a:t> backplane bus without any toolkits.</a:t>
            </a:r>
            <a:endParaRPr lang="zh-TW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 of E906 trigger system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The trigger system have a dead time free, 1ns signal resolution.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We can adjust all channel’s delay from 0ns to 2048ns in 1ns step. </a:t>
            </a:r>
          </a:p>
          <a:p>
            <a:endParaRPr lang="en-US" altLang="zh-TW" dirty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We use a </a:t>
            </a:r>
            <a:r>
              <a:rPr lang="en-US" altLang="zh-TW" dirty="0" err="1" smtClean="0">
                <a:latin typeface="Comic Sans MS" pitchFamily="66" charset="0"/>
              </a:rPr>
              <a:t>subtractor</a:t>
            </a:r>
            <a:r>
              <a:rPr lang="en-US" altLang="zh-TW" dirty="0" smtClean="0">
                <a:latin typeface="Comic Sans MS" pitchFamily="66" charset="0"/>
              </a:rPr>
              <a:t>, providing a 16ns jittering acceptable region.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The LV1 input signal rate is 53MHz and reduce to several KHz.</a:t>
            </a:r>
          </a:p>
          <a:p>
            <a:endParaRPr lang="zh-TW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ttp://victoriapets.ca/files/images/thankyouca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98145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Backup slides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3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42938" y="6357938"/>
            <a:ext cx="2289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7A0307-7E19-426D-A382-B2601C7C764A}" type="slidenum">
              <a:rPr kumimoji="0" lang="en-US" altLang="zh-TW" smtClean="0">
                <a:solidFill>
                  <a:schemeClr val="tx2"/>
                </a:solidFill>
                <a:ea typeface="MS PGothic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en-US" altLang="zh-TW" smtClean="0">
              <a:solidFill>
                <a:schemeClr val="tx2"/>
              </a:solidFill>
              <a:ea typeface="MS PGothic" pitchFamily="34" charset="-128"/>
            </a:endParaRPr>
          </a:p>
        </p:txBody>
      </p:sp>
      <p:pic>
        <p:nvPicPr>
          <p:cNvPr id="34819" name="Picture 4" descr="yt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3" b="6953"/>
          <a:stretch>
            <a:fillRect/>
          </a:stretch>
        </p:blipFill>
        <p:spPr bwMode="auto">
          <a:xfrm>
            <a:off x="685800" y="866775"/>
            <a:ext cx="6315075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151188" y="5737225"/>
            <a:ext cx="2109787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/>
              <a:t>256 Hodoscopes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 flipV="1">
            <a:off x="3143250" y="4572000"/>
            <a:ext cx="1428750" cy="1171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4572000" y="4572000"/>
            <a:ext cx="428625" cy="1155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 flipV="1">
            <a:off x="4572000" y="4500563"/>
            <a:ext cx="1214438" cy="1181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652463" y="5221288"/>
            <a:ext cx="1911350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/>
              <a:t>MWPC </a:t>
            </a:r>
          </a:p>
          <a:p>
            <a:pPr algn="ctr" eaLnBrk="1" hangingPunct="1"/>
            <a:r>
              <a:rPr lang="en-US" altLang="zh-TW" sz="2000"/>
              <a:t>5500 Channels</a:t>
            </a: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 flipV="1">
            <a:off x="2214563" y="3990975"/>
            <a:ext cx="271462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7073900" y="1274763"/>
            <a:ext cx="1927225" cy="1339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/>
              <a:t>Station 2 &amp; 3</a:t>
            </a:r>
          </a:p>
          <a:p>
            <a:pPr algn="ctr" eaLnBrk="1" hangingPunct="1"/>
            <a:r>
              <a:rPr lang="en-US" altLang="zh-TW" sz="2000"/>
              <a:t>Drift Chambers</a:t>
            </a:r>
          </a:p>
          <a:p>
            <a:pPr algn="ctr" eaLnBrk="1" hangingPunct="1"/>
            <a:r>
              <a:rPr lang="en-US" altLang="zh-TW" sz="2000"/>
              <a:t>1700 Channels</a:t>
            </a:r>
          </a:p>
          <a:p>
            <a:pPr algn="ctr" eaLnBrk="1" hangingPunct="1"/>
            <a:r>
              <a:rPr lang="en-US" altLang="zh-TW" sz="2000"/>
              <a:t>Multi-hit TDC’s</a:t>
            </a:r>
          </a:p>
        </p:txBody>
      </p:sp>
      <p:sp>
        <p:nvSpPr>
          <p:cNvPr id="34827" name="Line 16"/>
          <p:cNvSpPr>
            <a:spLocks noChangeShapeType="1"/>
          </p:cNvSpPr>
          <p:nvPr/>
        </p:nvSpPr>
        <p:spPr bwMode="auto">
          <a:xfrm flipH="1">
            <a:off x="4929188" y="1571625"/>
            <a:ext cx="2143125" cy="71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H="1">
            <a:off x="5643563" y="1571625"/>
            <a:ext cx="142875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6600825" y="5929313"/>
            <a:ext cx="2543175" cy="708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/>
              <a:t>Station 4 Prop</a:t>
            </a:r>
          </a:p>
          <a:p>
            <a:pPr algn="ctr" eaLnBrk="1" hangingPunct="1"/>
            <a:r>
              <a:rPr lang="en-US" altLang="zh-TW" sz="2000"/>
              <a:t>Tubes 400 Channels</a:t>
            </a:r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 flipH="1" flipV="1">
            <a:off x="6786563" y="3357563"/>
            <a:ext cx="1000125" cy="257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Rectangle 10"/>
          <p:cNvSpPr txBox="1">
            <a:spLocks noChangeArrowheads="1"/>
          </p:cNvSpPr>
          <p:nvPr/>
        </p:nvSpPr>
        <p:spPr bwMode="auto">
          <a:xfrm>
            <a:off x="428625" y="80963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kumimoji="0"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新細明體" pitchFamily="18" charset="-120"/>
                <a:cs typeface="+mj-cs"/>
              </a:rPr>
              <a:t>E906 Spectrometer:  Bend Plane View</a:t>
            </a:r>
          </a:p>
        </p:txBody>
      </p:sp>
      <p:sp>
        <p:nvSpPr>
          <p:cNvPr id="18" name="矩形 17"/>
          <p:cNvSpPr/>
          <p:nvPr/>
        </p:nvSpPr>
        <p:spPr>
          <a:xfrm>
            <a:off x="3357563" y="1571625"/>
            <a:ext cx="357187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33" name="文字方塊 18"/>
          <p:cNvSpPr txBox="1">
            <a:spLocks noChangeArrowheads="1"/>
          </p:cNvSpPr>
          <p:nvPr/>
        </p:nvSpPr>
        <p:spPr bwMode="auto">
          <a:xfrm>
            <a:off x="3357563" y="1643063"/>
            <a:ext cx="428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200"/>
              <a:t>M2</a:t>
            </a:r>
            <a:endParaRPr lang="zh-TW" altLang="en-US" sz="1200"/>
          </a:p>
        </p:txBody>
      </p:sp>
      <p:sp>
        <p:nvSpPr>
          <p:cNvPr id="24" name="矩形 23"/>
          <p:cNvSpPr/>
          <p:nvPr/>
        </p:nvSpPr>
        <p:spPr>
          <a:xfrm>
            <a:off x="1214438" y="4929188"/>
            <a:ext cx="7143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35" name="文字方塊 25"/>
          <p:cNvSpPr txBox="1">
            <a:spLocks noChangeArrowheads="1"/>
          </p:cNvSpPr>
          <p:nvPr/>
        </p:nvSpPr>
        <p:spPr bwMode="auto">
          <a:xfrm>
            <a:off x="571500" y="3000375"/>
            <a:ext cx="825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Target</a:t>
            </a:r>
            <a:endParaRPr lang="zh-TW" altLang="en-US"/>
          </a:p>
        </p:txBody>
      </p:sp>
      <p:sp>
        <p:nvSpPr>
          <p:cNvPr id="34836" name="文字方塊 27"/>
          <p:cNvSpPr txBox="1">
            <a:spLocks noChangeArrowheads="1"/>
          </p:cNvSpPr>
          <p:nvPr/>
        </p:nvSpPr>
        <p:spPr bwMode="auto">
          <a:xfrm>
            <a:off x="1781175" y="2214563"/>
            <a:ext cx="5048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M1</a:t>
            </a:r>
            <a:endParaRPr lang="zh-TW" altLang="en-US"/>
          </a:p>
        </p:txBody>
      </p:sp>
      <p:sp>
        <p:nvSpPr>
          <p:cNvPr id="34837" name="文字方塊 28"/>
          <p:cNvSpPr txBox="1">
            <a:spLocks noChangeArrowheads="1"/>
          </p:cNvSpPr>
          <p:nvPr/>
        </p:nvSpPr>
        <p:spPr bwMode="auto">
          <a:xfrm>
            <a:off x="3714750" y="1500188"/>
            <a:ext cx="1357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  M2</a:t>
            </a:r>
            <a:endParaRPr lang="zh-TW" altLang="en-US"/>
          </a:p>
        </p:txBody>
      </p:sp>
      <p:sp>
        <p:nvSpPr>
          <p:cNvPr id="34838" name="文字方塊 29"/>
          <p:cNvSpPr txBox="1">
            <a:spLocks noChangeArrowheads="1"/>
          </p:cNvSpPr>
          <p:nvPr/>
        </p:nvSpPr>
        <p:spPr bwMode="auto">
          <a:xfrm>
            <a:off x="2643188" y="2000250"/>
            <a:ext cx="7858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Sta.1</a:t>
            </a:r>
            <a:endParaRPr lang="zh-TW" altLang="en-US"/>
          </a:p>
        </p:txBody>
      </p:sp>
      <p:sp>
        <p:nvSpPr>
          <p:cNvPr id="34839" name="文字方塊 30"/>
          <p:cNvSpPr txBox="1">
            <a:spLocks noChangeArrowheads="1"/>
          </p:cNvSpPr>
          <p:nvPr/>
        </p:nvSpPr>
        <p:spPr bwMode="auto">
          <a:xfrm rot="-5400000">
            <a:off x="4208462" y="3494088"/>
            <a:ext cx="7858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Sta.2</a:t>
            </a:r>
            <a:endParaRPr lang="zh-TW" altLang="en-US"/>
          </a:p>
        </p:txBody>
      </p:sp>
      <p:sp>
        <p:nvSpPr>
          <p:cNvPr id="34840" name="文字方塊 31"/>
          <p:cNvSpPr txBox="1">
            <a:spLocks noChangeArrowheads="1"/>
          </p:cNvSpPr>
          <p:nvPr/>
        </p:nvSpPr>
        <p:spPr bwMode="auto">
          <a:xfrm rot="-5400000">
            <a:off x="5006976" y="3422650"/>
            <a:ext cx="785812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Sta.3</a:t>
            </a:r>
            <a:endParaRPr lang="zh-TW" altLang="en-US"/>
          </a:p>
        </p:txBody>
      </p:sp>
      <p:sp>
        <p:nvSpPr>
          <p:cNvPr id="34841" name="文字方塊 32"/>
          <p:cNvSpPr txBox="1">
            <a:spLocks noChangeArrowheads="1"/>
          </p:cNvSpPr>
          <p:nvPr/>
        </p:nvSpPr>
        <p:spPr bwMode="auto">
          <a:xfrm rot="-5400000">
            <a:off x="4678363" y="4208463"/>
            <a:ext cx="26431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Sta.4 Muon ID wall</a:t>
            </a:r>
            <a:endParaRPr lang="zh-TW" altLang="en-US"/>
          </a:p>
        </p:txBody>
      </p:sp>
      <p:sp>
        <p:nvSpPr>
          <p:cNvPr id="34842" name="Line 10"/>
          <p:cNvSpPr>
            <a:spLocks noChangeShapeType="1"/>
          </p:cNvSpPr>
          <p:nvPr/>
        </p:nvSpPr>
        <p:spPr bwMode="auto">
          <a:xfrm flipV="1">
            <a:off x="4556125" y="4786313"/>
            <a:ext cx="1801813" cy="923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3" name="Line 11"/>
          <p:cNvSpPr>
            <a:spLocks noChangeShapeType="1"/>
          </p:cNvSpPr>
          <p:nvPr/>
        </p:nvSpPr>
        <p:spPr bwMode="auto">
          <a:xfrm flipV="1">
            <a:off x="4572000" y="5500688"/>
            <a:ext cx="1928813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7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34280"/>
            <a:ext cx="77724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element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3" y="1556792"/>
            <a:ext cx="761481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9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pipeline step</a:t>
            </a:r>
            <a:endParaRPr lang="zh-TW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813" y="1277938"/>
            <a:ext cx="633412" cy="1006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Stage1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LUT</a:t>
            </a:r>
            <a:endParaRPr kumimoji="0" lang="zh-TW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3952875" y="1277938"/>
            <a:ext cx="647700" cy="1006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Stage3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LUT</a:t>
            </a:r>
            <a:endParaRPr kumimoji="0"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2714625" y="1277938"/>
            <a:ext cx="647700" cy="1006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Stage2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LUT</a:t>
            </a:r>
            <a:endParaRPr kumimoji="0" lang="zh-TW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5265738" y="1277938"/>
            <a:ext cx="609600" cy="1006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Stage4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LUT</a:t>
            </a:r>
            <a:endParaRPr kumimoji="0" lang="zh-TW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6443663" y="1277938"/>
            <a:ext cx="649287" cy="10064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Stage5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/>
              <a:t>LUT</a:t>
            </a:r>
            <a:endParaRPr kumimoji="0" lang="zh-TW" altLang="en-US" sz="1400" dirty="0"/>
          </a:p>
        </p:txBody>
      </p:sp>
      <p:sp>
        <p:nvSpPr>
          <p:cNvPr id="9" name="等腰三角形 8"/>
          <p:cNvSpPr/>
          <p:nvPr/>
        </p:nvSpPr>
        <p:spPr>
          <a:xfrm>
            <a:off x="1716088" y="2068513"/>
            <a:ext cx="215900" cy="2159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等腰三角形 9"/>
          <p:cNvSpPr/>
          <p:nvPr/>
        </p:nvSpPr>
        <p:spPr>
          <a:xfrm>
            <a:off x="2916238" y="2068513"/>
            <a:ext cx="215900" cy="2159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5465763" y="2068513"/>
            <a:ext cx="215900" cy="2159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等腰三角形 11"/>
          <p:cNvSpPr/>
          <p:nvPr/>
        </p:nvSpPr>
        <p:spPr>
          <a:xfrm>
            <a:off x="4154488" y="2068513"/>
            <a:ext cx="215900" cy="2159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等腰三角形 12"/>
          <p:cNvSpPr/>
          <p:nvPr/>
        </p:nvSpPr>
        <p:spPr>
          <a:xfrm>
            <a:off x="6707188" y="2068513"/>
            <a:ext cx="215900" cy="2159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7" name="直線接點 16"/>
          <p:cNvCxnSpPr>
            <a:endCxn id="32" idx="0"/>
          </p:cNvCxnSpPr>
          <p:nvPr/>
        </p:nvCxnSpPr>
        <p:spPr>
          <a:xfrm>
            <a:off x="2989263" y="2284413"/>
            <a:ext cx="1258887" cy="35242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4047332" y="2464594"/>
            <a:ext cx="360362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endCxn id="32" idx="0"/>
          </p:cNvCxnSpPr>
          <p:nvPr/>
        </p:nvCxnSpPr>
        <p:spPr>
          <a:xfrm rot="10800000" flipV="1">
            <a:off x="4248150" y="2284413"/>
            <a:ext cx="1217613" cy="35242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endCxn id="32" idx="0"/>
          </p:cNvCxnSpPr>
          <p:nvPr/>
        </p:nvCxnSpPr>
        <p:spPr>
          <a:xfrm rot="10800000" flipV="1">
            <a:off x="4248150" y="2284413"/>
            <a:ext cx="2530475" cy="35242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2268538" y="156527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506788" y="1565275"/>
            <a:ext cx="2889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745038" y="1565275"/>
            <a:ext cx="2889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6011863" y="1565275"/>
            <a:ext cx="2889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044575" y="1566863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文字方塊 29"/>
          <p:cNvSpPr txBox="1">
            <a:spLocks noChangeArrowheads="1"/>
          </p:cNvSpPr>
          <p:nvPr/>
        </p:nvSpPr>
        <p:spPr bwMode="auto">
          <a:xfrm>
            <a:off x="250825" y="1196975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Data input</a:t>
            </a:r>
            <a:endParaRPr lang="zh-TW" altLang="en-US"/>
          </a:p>
        </p:txBody>
      </p:sp>
      <p:cxnSp>
        <p:nvCxnSpPr>
          <p:cNvPr id="31" name="直線接點 30"/>
          <p:cNvCxnSpPr>
            <a:endCxn id="32" idx="0"/>
          </p:cNvCxnSpPr>
          <p:nvPr/>
        </p:nvCxnSpPr>
        <p:spPr>
          <a:xfrm>
            <a:off x="1835150" y="2276475"/>
            <a:ext cx="2413000" cy="360363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635375" y="2636838"/>
            <a:ext cx="1223963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CLOCK</a:t>
            </a:r>
            <a:endParaRPr lang="zh-TW" altLang="en-US" dirty="0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7308850" y="1566863"/>
            <a:ext cx="2873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文字方塊 37"/>
          <p:cNvSpPr txBox="1">
            <a:spLocks noChangeArrowheads="1"/>
          </p:cNvSpPr>
          <p:nvPr/>
        </p:nvSpPr>
        <p:spPr bwMode="auto">
          <a:xfrm>
            <a:off x="7213600" y="119697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Data output</a:t>
            </a:r>
            <a:endParaRPr lang="zh-TW" altLang="en-US"/>
          </a:p>
        </p:txBody>
      </p:sp>
      <p:sp>
        <p:nvSpPr>
          <p:cNvPr id="9243" name="矩形 38"/>
          <p:cNvSpPr>
            <a:spLocks noChangeArrowheads="1"/>
          </p:cNvSpPr>
          <p:nvPr/>
        </p:nvSpPr>
        <p:spPr bwMode="auto">
          <a:xfrm>
            <a:off x="250825" y="3644900"/>
            <a:ext cx="3563938" cy="1938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TW" sz="1200"/>
              <a:t> if(A(  0)='1' AND B(  0)='1' AND D(  0)='1' )then</a:t>
            </a:r>
          </a:p>
          <a:p>
            <a:r>
              <a:rPr lang="en-US" altLang="zh-TW" sz="1200"/>
              <a:t>        F_temp_lv1_0(  0)&lt;='1';</a:t>
            </a:r>
          </a:p>
          <a:p>
            <a:r>
              <a:rPr lang="en-US" altLang="zh-TW" sz="1200"/>
              <a:t>    else</a:t>
            </a:r>
          </a:p>
          <a:p>
            <a:r>
              <a:rPr lang="en-US" altLang="zh-TW" sz="1200"/>
              <a:t>        F_temp_lv1_0(  0)&lt;='0';</a:t>
            </a:r>
          </a:p>
          <a:p>
            <a:r>
              <a:rPr lang="en-US" altLang="zh-TW" sz="1200"/>
              <a:t>    end if;</a:t>
            </a:r>
          </a:p>
          <a:p>
            <a:r>
              <a:rPr lang="en-US" altLang="zh-TW" sz="1200"/>
              <a:t>    if(A(  0)='1' AND B(  0)='1' AND D(  8)='1' )then</a:t>
            </a:r>
          </a:p>
          <a:p>
            <a:r>
              <a:rPr lang="en-US" altLang="zh-TW" sz="1200"/>
              <a:t>        F_temp_lv1_0(  1)&lt;='1';</a:t>
            </a:r>
          </a:p>
          <a:p>
            <a:r>
              <a:rPr lang="en-US" altLang="zh-TW" sz="1200"/>
              <a:t>    else</a:t>
            </a:r>
          </a:p>
          <a:p>
            <a:r>
              <a:rPr lang="en-US" altLang="zh-TW" sz="1200"/>
              <a:t>        F_temp_lv1_0(  1)&lt;='0';</a:t>
            </a:r>
          </a:p>
          <a:p>
            <a:r>
              <a:rPr lang="en-US" altLang="zh-TW" sz="1200"/>
              <a:t>    end if;</a:t>
            </a:r>
            <a:endParaRPr lang="zh-TW" altLang="en-US" sz="1200"/>
          </a:p>
        </p:txBody>
      </p:sp>
      <p:sp>
        <p:nvSpPr>
          <p:cNvPr id="9244" name="矩形 39"/>
          <p:cNvSpPr>
            <a:spLocks noChangeArrowheads="1"/>
          </p:cNvSpPr>
          <p:nvPr/>
        </p:nvSpPr>
        <p:spPr bwMode="auto">
          <a:xfrm>
            <a:off x="4932363" y="3497263"/>
            <a:ext cx="396081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TW" sz="1200"/>
              <a:t>if(F_temp_lv1_0(  0)='1' OR F_temp_lv1_0(  1)='1' OR F_temp_lv1_0(  2)='1' OR F_temp_lv1_0(  3)='1')then</a:t>
            </a:r>
          </a:p>
          <a:p>
            <a:r>
              <a:rPr lang="en-US" altLang="zh-TW" sz="1200"/>
              <a:t>        F_temp_lv2_0(  0)&lt;='1';</a:t>
            </a:r>
          </a:p>
          <a:p>
            <a:r>
              <a:rPr lang="en-US" altLang="zh-TW" sz="1200"/>
              <a:t>    else</a:t>
            </a:r>
          </a:p>
          <a:p>
            <a:r>
              <a:rPr lang="en-US" altLang="zh-TW" sz="1200"/>
              <a:t>        F_temp_lv2_0(  0)&lt;='0';</a:t>
            </a:r>
          </a:p>
          <a:p>
            <a:r>
              <a:rPr lang="en-US" altLang="zh-TW" sz="1200"/>
              <a:t>    end if;</a:t>
            </a:r>
          </a:p>
          <a:p>
            <a:r>
              <a:rPr lang="en-US" altLang="zh-TW" sz="1200"/>
              <a:t>if(F_temp_lv1_0(  4)='1' OR F_temp_lv1_0(  5)='1' OR F_temp_lv1_0(  6)='1' OR F_temp_lv1_0(  7)='1')then</a:t>
            </a:r>
          </a:p>
          <a:p>
            <a:r>
              <a:rPr lang="en-US" altLang="zh-TW" sz="1200"/>
              <a:t>        F_temp_lv2_0(  1)&lt;='1';</a:t>
            </a:r>
          </a:p>
          <a:p>
            <a:r>
              <a:rPr lang="en-US" altLang="zh-TW" sz="1200"/>
              <a:t>    else</a:t>
            </a:r>
          </a:p>
          <a:p>
            <a:r>
              <a:rPr lang="en-US" altLang="zh-TW" sz="1200"/>
              <a:t>        F_temp_lv2_0(  1)&lt;='0';</a:t>
            </a:r>
          </a:p>
          <a:p>
            <a:r>
              <a:rPr lang="en-US" altLang="zh-TW" sz="1200"/>
              <a:t>    end if;</a:t>
            </a:r>
            <a:endParaRPr lang="zh-TW" altLang="en-US" sz="1200"/>
          </a:p>
        </p:txBody>
      </p:sp>
      <p:sp>
        <p:nvSpPr>
          <p:cNvPr id="9245" name="文字方塊 40"/>
          <p:cNvSpPr txBox="1">
            <a:spLocks noChangeArrowheads="1"/>
          </p:cNvSpPr>
          <p:nvPr/>
        </p:nvSpPr>
        <p:spPr bwMode="auto">
          <a:xfrm>
            <a:off x="2987675" y="521970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Stage1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246" name="文字方塊 41"/>
          <p:cNvSpPr txBox="1">
            <a:spLocks noChangeArrowheads="1"/>
          </p:cNvSpPr>
          <p:nvPr/>
        </p:nvSpPr>
        <p:spPr bwMode="auto">
          <a:xfrm>
            <a:off x="8048625" y="5432425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Stage2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6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772400" cy="1143000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TW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 example</a:t>
            </a:r>
            <a:endParaRPr lang="zh-TW" altLang="en-US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3192660" cy="4823048"/>
          </a:xfrm>
        </p:spPr>
        <p:txBody>
          <a:bodyPr/>
          <a:lstStyle/>
          <a:p>
            <a:r>
              <a:rPr lang="en-US" altLang="zh-TW" dirty="0" smtClean="0">
                <a:latin typeface="Comic Sans MS" pitchFamily="66" charset="0"/>
              </a:rPr>
              <a:t>St2 No.7</a:t>
            </a:r>
          </a:p>
          <a:p>
            <a:r>
              <a:rPr lang="en-US" altLang="zh-TW" dirty="0" smtClean="0">
                <a:latin typeface="Comic Sans MS" pitchFamily="66" charset="0"/>
              </a:rPr>
              <a:t>St3 No.8</a:t>
            </a:r>
          </a:p>
          <a:p>
            <a:r>
              <a:rPr lang="en-US" altLang="zh-TW" dirty="0" smtClean="0">
                <a:latin typeface="Comic Sans MS" pitchFamily="66" charset="0"/>
              </a:rPr>
              <a:t>St4 N0.8</a:t>
            </a:r>
          </a:p>
          <a:p>
            <a:r>
              <a:rPr lang="en-US" altLang="zh-TW" dirty="0" smtClean="0">
                <a:latin typeface="Comic Sans MS" pitchFamily="66" charset="0"/>
              </a:rPr>
              <a:t>Mean </a:t>
            </a:r>
            <a:r>
              <a:rPr lang="en-US" altLang="zh-TW" sz="2800" dirty="0" smtClean="0">
                <a:latin typeface="Comic Sans MS" pitchFamily="66" charset="0"/>
              </a:rPr>
              <a:t>p</a:t>
            </a:r>
            <a:r>
              <a:rPr lang="en-US" altLang="zh-TW" sz="2800" baseline="-25000" dirty="0" smtClean="0">
                <a:latin typeface="Comic Sans MS" pitchFamily="66" charset="0"/>
              </a:rPr>
              <a:t>Tx = -3.329</a:t>
            </a:r>
            <a:r>
              <a:rPr lang="en-US" altLang="zh-TW" dirty="0" smtClean="0">
                <a:latin typeface="Comic Sans MS" pitchFamily="66" charset="0"/>
              </a:rPr>
              <a:t> </a:t>
            </a:r>
            <a:endParaRPr lang="zh-TW" altLang="en-US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96" y="892019"/>
            <a:ext cx="54483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5338936" cy="49377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In the modern high energy experiments, a particle accelerator produces a large number of events for physicists to study.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Most of the events are not of interest.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A trigger system is to separate the interesting data(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signal</a:t>
            </a:r>
            <a:r>
              <a:rPr lang="en-US" altLang="zh-TW" dirty="0" smtClean="0">
                <a:latin typeface="Comic Sans MS" pitchFamily="66" charset="0"/>
              </a:rPr>
              <a:t>), and uninteresting data(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background</a:t>
            </a:r>
            <a:r>
              <a:rPr lang="en-US" altLang="zh-TW" dirty="0" smtClean="0">
                <a:latin typeface="Comic Sans MS" pitchFamily="66" charset="0"/>
              </a:rPr>
              <a:t>).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Trigger system can provide the timing information for the detector to look back the data at the corresponding moment.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54" y="2420889"/>
            <a:ext cx="3432033" cy="25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585546" y="2348880"/>
            <a:ext cx="3594966" cy="2657907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4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trigger?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A high energy physics experiment can generate hundreds of petabyte of data in several months. 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But the primary data of interest may be of the size of only several megabyte.</a:t>
            </a:r>
          </a:p>
          <a:p>
            <a:pPr marL="0" indent="0">
              <a:buNone/>
            </a:pPr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To analyze all the data may take too much CPU power.</a:t>
            </a:r>
          </a:p>
          <a:p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The </a:t>
            </a:r>
            <a:r>
              <a:rPr lang="en-US" altLang="zh-TW" dirty="0">
                <a:latin typeface="Comic Sans MS" pitchFamily="66" charset="0"/>
              </a:rPr>
              <a:t>storage I/O dead time is much longer than all other detector components.</a:t>
            </a:r>
          </a:p>
          <a:p>
            <a:pPr marL="0" indent="0">
              <a:buNone/>
            </a:pPr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We can not handle all raw data without selection!!!</a:t>
            </a:r>
          </a:p>
        </p:txBody>
      </p:sp>
    </p:spTree>
    <p:extLst>
      <p:ext uri="{BB962C8B-B14F-4D97-AF65-F5344CB8AC3E}">
        <p14:creationId xmlns:p14="http://schemas.microsoft.com/office/powerpoint/2010/main" val="23406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well-known trigger system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25562-5B23-4792-BAAC-F7D440665813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67471" y="1196753"/>
            <a:ext cx="1315788" cy="438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  <a:latin typeface="Comic Sans MS" pitchFamily="66" charset="0"/>
              </a:rPr>
              <a:t>Trigger</a:t>
            </a:r>
            <a:endParaRPr lang="zh-TW" alt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://pic4.nipic.com/20090923/1982774_14543145394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84" y="1762694"/>
            <a:ext cx="4460993" cy="44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683259" y="4023789"/>
            <a:ext cx="1985085" cy="804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Comic Sans MS" pitchFamily="66" charset="0"/>
              </a:rPr>
              <a:t>Detector and DAQ system</a:t>
            </a:r>
            <a:endParaRPr lang="zh-TW" alt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07704" y="1268759"/>
            <a:ext cx="1724099" cy="650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Comic Sans MS" pitchFamily="66" charset="0"/>
              </a:rPr>
              <a:t>Trigger system</a:t>
            </a:r>
            <a:endParaRPr lang="zh-TW" alt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5" name="直線單箭頭接點 4"/>
          <p:cNvCxnSpPr>
            <a:stCxn id="9" idx="2"/>
          </p:cNvCxnSpPr>
          <p:nvPr/>
        </p:nvCxnSpPr>
        <p:spPr>
          <a:xfrm flipH="1">
            <a:off x="4499993" y="1635601"/>
            <a:ext cx="525372" cy="10382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21" idx="0"/>
          </p:cNvCxnSpPr>
          <p:nvPr/>
        </p:nvCxnSpPr>
        <p:spPr>
          <a:xfrm flipH="1" flipV="1">
            <a:off x="5757214" y="3561339"/>
            <a:ext cx="918588" cy="4624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2820064" y="1919157"/>
            <a:ext cx="644569" cy="45562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619672" y="4436888"/>
            <a:ext cx="1767492" cy="378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Comic Sans MS" pitchFamily="66" charset="0"/>
              </a:rPr>
              <a:t>Holder system</a:t>
            </a:r>
            <a:endParaRPr lang="zh-TW" alt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2577184" y="4023789"/>
            <a:ext cx="887450" cy="41309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581528" y="4827817"/>
            <a:ext cx="887450" cy="43446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3387164" y="4632208"/>
            <a:ext cx="443725" cy="3423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85" y="1844824"/>
            <a:ext cx="4120015" cy="37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structure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4978896" cy="49377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The general trigger structure consists of several steps.</a:t>
            </a:r>
          </a:p>
          <a:p>
            <a:r>
              <a:rPr lang="en-US" altLang="zh-TW" dirty="0" smtClean="0">
                <a:latin typeface="Comic Sans MS" pitchFamily="66" charset="0"/>
              </a:rPr>
              <a:t>First step:  LV-1 trigger 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Hardware trigger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Most coarse and using a small subset of the whole data set of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all</a:t>
            </a:r>
            <a:r>
              <a:rPr lang="en-US" altLang="zh-TW" dirty="0" smtClean="0">
                <a:latin typeface="Comic Sans MS" pitchFamily="66" charset="0"/>
              </a:rPr>
              <a:t> the events.</a:t>
            </a:r>
            <a:endParaRPr lang="en-US" altLang="zh-TW" dirty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Second step: LV-2 trigger 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a mix of hardware and software trigger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Finer than LV-1 and using a little larger data subset .</a:t>
            </a:r>
          </a:p>
          <a:p>
            <a:r>
              <a:rPr lang="en-US" altLang="zh-TW" dirty="0" smtClean="0">
                <a:latin typeface="Comic Sans MS" pitchFamily="66" charset="0"/>
              </a:rPr>
              <a:t>Final step: LV-3 trigger 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Software trigger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Finest and using the complete data set of the events which pass through the lower level stages.</a:t>
            </a:r>
            <a:endParaRPr lang="zh-TW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triggering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23304" cy="4937760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Comic Sans MS" pitchFamily="66" charset="0"/>
              </a:rPr>
              <a:t>Hardware triggering is the first level of event selection.</a:t>
            </a:r>
          </a:p>
          <a:p>
            <a:r>
              <a:rPr lang="en-US" altLang="zh-TW" sz="2400" dirty="0" smtClean="0">
                <a:latin typeface="Comic Sans MS" pitchFamily="66" charset="0"/>
              </a:rPr>
              <a:t>The hardware trigger must process all the events produced in the detector, it means the hardware trigger should be </a:t>
            </a:r>
            <a:r>
              <a:rPr lang="en-US" altLang="zh-TW" sz="2400" dirty="0" smtClean="0">
                <a:solidFill>
                  <a:srgbClr val="FF0000"/>
                </a:solidFill>
                <a:latin typeface="Comic Sans MS" pitchFamily="66" charset="0"/>
              </a:rPr>
              <a:t>fast enough to keep up with the event rate and discriminating enough</a:t>
            </a:r>
            <a:r>
              <a:rPr lang="en-US" altLang="zh-TW" sz="2400" dirty="0" smtClean="0">
                <a:latin typeface="Comic Sans MS" pitchFamily="66" charset="0"/>
              </a:rPr>
              <a:t> so that small amount of events are allowed to pass.</a:t>
            </a:r>
          </a:p>
          <a:p>
            <a:r>
              <a:rPr lang="en-US" altLang="zh-TW" sz="2400" dirty="0" smtClean="0">
                <a:latin typeface="Comic Sans MS" pitchFamily="66" charset="0"/>
              </a:rPr>
              <a:t>Some rapid response detectors are usually used for hardware trigger Ex: Scintillator detector.</a:t>
            </a:r>
          </a:p>
          <a:p>
            <a:r>
              <a:rPr lang="en-US" altLang="zh-TW" sz="2400" dirty="0">
                <a:latin typeface="Comic Sans MS" pitchFamily="66" charset="0"/>
              </a:rPr>
              <a:t>E</a:t>
            </a:r>
            <a:r>
              <a:rPr lang="en-US" altLang="zh-TW" sz="2400" dirty="0" smtClean="0">
                <a:latin typeface="Comic Sans MS" pitchFamily="66" charset="0"/>
              </a:rPr>
              <a:t>asy coincidence logic to determine the particle is used in </a:t>
            </a:r>
            <a:r>
              <a:rPr lang="en-US" altLang="zh-TW" sz="2400" dirty="0">
                <a:latin typeface="Comic Sans MS" pitchFamily="66" charset="0"/>
              </a:rPr>
              <a:t>hardware triggering</a:t>
            </a:r>
            <a:r>
              <a:rPr lang="en-US" altLang="zh-TW" sz="2400" dirty="0" smtClean="0">
                <a:latin typeface="Comic Sans MS" pitchFamily="66" charset="0"/>
              </a:rPr>
              <a:t>. </a:t>
            </a:r>
            <a:endParaRPr lang="zh-TW" altLang="en-US" sz="2400" dirty="0">
              <a:latin typeface="Comic Sans MS" pitchFamily="66" charset="0"/>
            </a:endParaRPr>
          </a:p>
        </p:txBody>
      </p:sp>
      <p:pic>
        <p:nvPicPr>
          <p:cNvPr id="4098" name="Picture 2" descr="http://hardhack.org.au/files/Scintillators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067752" cy="16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660232" y="4797152"/>
            <a:ext cx="2067752" cy="162835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triggering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067128" cy="493776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Before events move on to software trigger, sometimes there is a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hardware-software trigger</a:t>
            </a:r>
            <a:r>
              <a:rPr lang="en-US" altLang="zh-TW" dirty="0" smtClean="0">
                <a:latin typeface="Comic Sans MS" pitchFamily="66" charset="0"/>
              </a:rPr>
              <a:t>, in which information from the slower detector is combined with computer processing.</a:t>
            </a:r>
          </a:p>
          <a:p>
            <a:r>
              <a:rPr lang="en-US" altLang="zh-TW" dirty="0" smtClean="0">
                <a:latin typeface="Comic Sans MS" pitchFamily="66" charset="0"/>
              </a:rPr>
              <a:t>After events have been selected with a hardware trigger or hardware-software trigger then software trigger take place to select the events.</a:t>
            </a:r>
          </a:p>
          <a:p>
            <a:r>
              <a:rPr lang="en-US" altLang="zh-TW" dirty="0" smtClean="0">
                <a:latin typeface="Comic Sans MS" pitchFamily="66" charset="0"/>
              </a:rPr>
              <a:t>Software trigger was designed to use commercial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computer processors</a:t>
            </a:r>
            <a:r>
              <a:rPr lang="en-US" altLang="zh-TW" dirty="0" smtClean="0">
                <a:latin typeface="Comic Sans MS" pitchFamily="66" charset="0"/>
              </a:rPr>
              <a:t> to compute additional event parameters or does partial event reconstruction to decide whether to keep it.</a:t>
            </a:r>
          </a:p>
          <a:p>
            <a:r>
              <a:rPr lang="en-US" altLang="zh-TW" dirty="0" smtClean="0">
                <a:latin typeface="Comic Sans MS" pitchFamily="66" charset="0"/>
              </a:rPr>
              <a:t>Software trigger is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slowest</a:t>
            </a:r>
            <a:r>
              <a:rPr lang="en-US" altLang="zh-TW" dirty="0" smtClean="0">
                <a:latin typeface="Comic Sans MS" pitchFamily="66" charset="0"/>
              </a:rPr>
              <a:t> but most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comprehensive</a:t>
            </a:r>
            <a:r>
              <a:rPr lang="en-US" altLang="zh-TW" dirty="0" smtClean="0">
                <a:latin typeface="Comic Sans MS" pitchFamily="66" charset="0"/>
              </a:rPr>
              <a:t> triggering layer.</a:t>
            </a:r>
          </a:p>
          <a:p>
            <a:endParaRPr lang="en-US" altLang="zh-TW" dirty="0">
              <a:latin typeface="Comic Sans MS" pitchFamily="66" charset="0"/>
            </a:endParaRPr>
          </a:p>
        </p:txBody>
      </p:sp>
      <p:pic>
        <p:nvPicPr>
          <p:cNvPr id="5122" name="Picture 2" descr="http://computersolutions-sd.com/db1/00060/computersolutions-sd.com/_uimages/LittleComput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01" y="4149080"/>
            <a:ext cx="2054099" cy="21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system trend</a:t>
            </a:r>
            <a:endParaRPr lang="zh-TW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Comic Sans MS" pitchFamily="66" charset="0"/>
              </a:rPr>
              <a:t>LV-1 trigger: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Common usage of programmable units(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FPGA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2"/>
            <a:r>
              <a:rPr lang="en-US" altLang="zh-TW" dirty="0" smtClean="0">
                <a:latin typeface="Comic Sans MS" pitchFamily="66" charset="0"/>
              </a:rPr>
              <a:t>We can implement </a:t>
            </a:r>
            <a:r>
              <a:rPr lang="en-US" altLang="zh-TW" dirty="0" smtClean="0">
                <a:solidFill>
                  <a:srgbClr val="FF0000"/>
                </a:solidFill>
                <a:latin typeface="Comic Sans MS" pitchFamily="66" charset="0"/>
              </a:rPr>
              <a:t>look-up-table</a:t>
            </a:r>
            <a:r>
              <a:rPr lang="en-US" altLang="zh-TW" dirty="0" smtClean="0">
                <a:latin typeface="Comic Sans MS" pitchFamily="66" charset="0"/>
              </a:rPr>
              <a:t> that was available only in the computer before.</a:t>
            </a:r>
          </a:p>
          <a:p>
            <a:pPr lvl="2"/>
            <a:r>
              <a:rPr lang="en-US" altLang="zh-TW" dirty="0" smtClean="0">
                <a:latin typeface="Comic Sans MS" pitchFamily="66" charset="0"/>
              </a:rPr>
              <a:t>Compactness.</a:t>
            </a:r>
          </a:p>
          <a:p>
            <a:pPr lvl="2"/>
            <a:r>
              <a:rPr lang="en-US" altLang="zh-TW" dirty="0" smtClean="0">
                <a:latin typeface="Comic Sans MS" pitchFamily="66" charset="0"/>
              </a:rPr>
              <a:t>The gap of LV-1 and LV-2 is disappearing.</a:t>
            </a:r>
          </a:p>
          <a:p>
            <a:pPr lvl="2"/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LV-2 trigger: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Merged with LV-1.</a:t>
            </a:r>
          </a:p>
          <a:p>
            <a:pPr lvl="1"/>
            <a:endParaRPr lang="en-US" altLang="zh-TW" dirty="0" smtClean="0">
              <a:latin typeface="Comic Sans MS" pitchFamily="66" charset="0"/>
            </a:endParaRPr>
          </a:p>
          <a:p>
            <a:r>
              <a:rPr lang="en-US" altLang="zh-TW" dirty="0" smtClean="0">
                <a:latin typeface="Comic Sans MS" pitchFamily="66" charset="0"/>
              </a:rPr>
              <a:t>LV-3 trigger: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Working at higher and higher rates.</a:t>
            </a:r>
          </a:p>
          <a:p>
            <a:pPr lvl="1"/>
            <a:r>
              <a:rPr lang="en-US" altLang="zh-TW" dirty="0" smtClean="0">
                <a:latin typeface="Comic Sans MS" pitchFamily="66" charset="0"/>
              </a:rPr>
              <a:t>Data transferring speed become faster and faster. </a:t>
            </a:r>
            <a:endParaRPr lang="zh-TW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2607</TotalTime>
  <Words>1798</Words>
  <Application>Microsoft Office PowerPoint</Application>
  <PresentationFormat>如螢幕大小 (4:3)</PresentationFormat>
  <Paragraphs>391</Paragraphs>
  <Slides>29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原創</vt:lpstr>
      <vt:lpstr>Introduction of trigger system: E906 as an example</vt:lpstr>
      <vt:lpstr>Contents</vt:lpstr>
      <vt:lpstr>Introduction</vt:lpstr>
      <vt:lpstr>Why trigger?</vt:lpstr>
      <vt:lpstr>A well-known trigger system</vt:lpstr>
      <vt:lpstr>Trigger structure</vt:lpstr>
      <vt:lpstr>Hardware triggering</vt:lpstr>
      <vt:lpstr>Software triggering</vt:lpstr>
      <vt:lpstr>Trigger system trend</vt:lpstr>
      <vt:lpstr>Trigger rate in some experiment</vt:lpstr>
      <vt:lpstr>E906 trigger system-motivation</vt:lpstr>
      <vt:lpstr>Motivation</vt:lpstr>
      <vt:lpstr>E906 Spectrometer</vt:lpstr>
      <vt:lpstr>NM4/KTeV Hall</vt:lpstr>
      <vt:lpstr>E906 detector readout and trigger system </vt:lpstr>
      <vt:lpstr>Data flow</vt:lpstr>
      <vt:lpstr>Trigger electronic overview</vt:lpstr>
      <vt:lpstr>V1495</vt:lpstr>
      <vt:lpstr>Trigger hardware</vt:lpstr>
      <vt:lpstr>The main trigger</vt:lpstr>
      <vt:lpstr>FPGA BLOCK diagram </vt:lpstr>
      <vt:lpstr>How to program v1495</vt:lpstr>
      <vt:lpstr>Highlights of E906 trigger system</vt:lpstr>
      <vt:lpstr>THANK YOU</vt:lpstr>
      <vt:lpstr>Backup slides</vt:lpstr>
      <vt:lpstr>PowerPoint 簡報</vt:lpstr>
      <vt:lpstr>Logic element</vt:lpstr>
      <vt:lpstr>What is pipeline step</vt:lpstr>
      <vt:lpstr>pTx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trigger system take E906 as an example</dc:title>
  <dc:creator>shshiu</dc:creator>
  <cp:lastModifiedBy>shshiu</cp:lastModifiedBy>
  <cp:revision>78</cp:revision>
  <dcterms:created xsi:type="dcterms:W3CDTF">2011-04-26T12:03:39Z</dcterms:created>
  <dcterms:modified xsi:type="dcterms:W3CDTF">2011-05-02T03:49:38Z</dcterms:modified>
</cp:coreProperties>
</file>