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59" r:id="rId2"/>
    <p:sldId id="273" r:id="rId3"/>
    <p:sldId id="274" r:id="rId4"/>
    <p:sldId id="275" r:id="rId5"/>
    <p:sldId id="276" r:id="rId6"/>
    <p:sldId id="277" r:id="rId7"/>
    <p:sldId id="285" r:id="rId8"/>
    <p:sldId id="286" r:id="rId9"/>
    <p:sldId id="299" r:id="rId10"/>
    <p:sldId id="278" r:id="rId11"/>
    <p:sldId id="298" r:id="rId12"/>
    <p:sldId id="292" r:id="rId13"/>
    <p:sldId id="295" r:id="rId14"/>
    <p:sldId id="294" r:id="rId15"/>
    <p:sldId id="303" r:id="rId16"/>
    <p:sldId id="288" r:id="rId17"/>
    <p:sldId id="297" r:id="rId18"/>
    <p:sldId id="300" r:id="rId19"/>
    <p:sldId id="302" r:id="rId20"/>
    <p:sldId id="301" r:id="rId21"/>
    <p:sldId id="305" r:id="rId22"/>
    <p:sldId id="310" r:id="rId23"/>
    <p:sldId id="307" r:id="rId24"/>
    <p:sldId id="308" r:id="rId25"/>
    <p:sldId id="304" r:id="rId26"/>
    <p:sldId id="282" r:id="rId27"/>
    <p:sldId id="306" r:id="rId28"/>
    <p:sldId id="309" r:id="rId29"/>
    <p:sldId id="296" r:id="rId30"/>
  </p:sldIdLst>
  <p:sldSz cx="9144000" cy="5715000" type="screen16x10"/>
  <p:notesSz cx="6858000" cy="9144000"/>
  <p:defaultText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CC"/>
    <a:srgbClr val="00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35" autoAdjust="0"/>
    <p:restoredTop sz="96087" autoAdjust="0"/>
  </p:normalViewPr>
  <p:slideViewPr>
    <p:cSldViewPr>
      <p:cViewPr varScale="1">
        <p:scale>
          <a:sx n="114" d="100"/>
          <a:sy n="114" d="100"/>
        </p:scale>
        <p:origin x="-114" y="-126"/>
      </p:cViewPr>
      <p:guideLst>
        <p:guide orient="horz" pos="1800"/>
        <p:guide orient="horz" pos="480"/>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lvl1pPr>
          </a:lstStyle>
          <a:p>
            <a:endParaRPr lang="zh-TW"/>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TW" sz="1200"/>
            </a:lvl1pPr>
          </a:lstStyle>
          <a:p>
            <a:fld id="{724506C0-3FFE-45A5-803D-9F4FC5464A70}" type="datetimeFigureOut">
              <a:t>12/17/2009</a:t>
            </a:fld>
            <a:endParaRPr lang="zh-TW"/>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TW"/>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TW" sz="1200"/>
            </a:lvl1pPr>
          </a:lstStyle>
          <a:p>
            <a:endParaRPr lang="zh-T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TW" sz="1200"/>
            </a:lvl1pPr>
          </a:lstStyle>
          <a:p>
            <a:fld id="{F8646707-6BBD-41A9-B4DF-0C76A73A2D2A}" type="slidenum">
              <a:t>‹#›</a:t>
            </a:fld>
            <a:endParaRPr lang="zh-TW"/>
          </a:p>
        </p:txBody>
      </p:sp>
    </p:spTree>
    <p:extLst>
      <p:ext uri="{BB962C8B-B14F-4D97-AF65-F5344CB8AC3E}">
        <p14:creationId xmlns:p14="http://schemas.microsoft.com/office/powerpoint/2010/main" val="3218328140"/>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1"/>
        </a:solidFill>
        <a:latin typeface="+mn-lt"/>
        <a:ea typeface="+mn-ea"/>
        <a:cs typeface="+mn-cs"/>
      </a:defRPr>
    </a:lvl1pPr>
    <a:lvl2pPr marL="457200" algn="l" defTabSz="914400" rtl="0" eaLnBrk="1" latinLnBrk="0" hangingPunct="1">
      <a:defRPr lang="zh-TW" sz="1200" kern="1200">
        <a:solidFill>
          <a:schemeClr val="tx1"/>
        </a:solidFill>
        <a:latin typeface="+mn-lt"/>
        <a:ea typeface="+mn-ea"/>
        <a:cs typeface="+mn-cs"/>
      </a:defRPr>
    </a:lvl2pPr>
    <a:lvl3pPr marL="914400" algn="l" defTabSz="914400" rtl="0" eaLnBrk="1" latinLnBrk="0" hangingPunct="1">
      <a:defRPr lang="zh-TW" sz="1200" kern="1200">
        <a:solidFill>
          <a:schemeClr val="tx1"/>
        </a:solidFill>
        <a:latin typeface="+mn-lt"/>
        <a:ea typeface="+mn-ea"/>
        <a:cs typeface="+mn-cs"/>
      </a:defRPr>
    </a:lvl3pPr>
    <a:lvl4pPr marL="1371600" algn="l" defTabSz="914400" rtl="0" eaLnBrk="1" latinLnBrk="0" hangingPunct="1">
      <a:defRPr lang="zh-TW" sz="1200" kern="1200">
        <a:solidFill>
          <a:schemeClr val="tx1"/>
        </a:solidFill>
        <a:latin typeface="+mn-lt"/>
        <a:ea typeface="+mn-ea"/>
        <a:cs typeface="+mn-cs"/>
      </a:defRPr>
    </a:lvl4pPr>
    <a:lvl5pPr marL="1828800" algn="l" defTabSz="914400" rtl="0" eaLnBrk="1" latinLnBrk="0" hangingPunct="1">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zh-TW" dirty="0" smtClean="0"/>
          </a:p>
        </p:txBody>
      </p:sp>
      <p:sp>
        <p:nvSpPr>
          <p:cNvPr id="4" name="Slide Number Placeholder 3"/>
          <p:cNvSpPr>
            <a:spLocks noGrp="1"/>
          </p:cNvSpPr>
          <p:nvPr>
            <p:ph type="sldNum" sz="quarter" idx="10"/>
          </p:nvPr>
        </p:nvSpPr>
        <p:spPr/>
        <p:txBody>
          <a:bodyPr/>
          <a:lstStyle/>
          <a:p>
            <a:fld id="{5E0C3846-8D4C-4326-8BC7-9B455A036298}" type="slidenum">
              <a:rPr lang="zh-TW" smtClean="0"/>
              <a:pPr/>
              <a:t>1</a:t>
            </a:fld>
            <a:endParaRPr 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11003"/>
            <a:ext cx="9144000" cy="5103998"/>
          </a:xfrm>
          <a:prstGeom prst="rect">
            <a:avLst/>
          </a:prstGeom>
        </p:spPr>
      </p:pic>
      <p:sp>
        <p:nvSpPr>
          <p:cNvPr id="2" name="Title 1"/>
          <p:cNvSpPr>
            <a:spLocks noGrp="1"/>
          </p:cNvSpPr>
          <p:nvPr>
            <p:ph type="ctrTitle"/>
          </p:nvPr>
        </p:nvSpPr>
        <p:spPr>
          <a:xfrm>
            <a:off x="381000" y="317504"/>
            <a:ext cx="7772400" cy="634999"/>
          </a:xfrm>
        </p:spPr>
        <p:txBody>
          <a:bodyPr anchor="t"/>
          <a:lstStyle>
            <a:lvl1pPr algn="l" eaLnBrk="1" latinLnBrk="0" hangingPunct="1">
              <a:defRPr kumimoji="0" lang="zh-TW">
                <a:latin typeface="Georgia" pitchFamily="18" charset="0"/>
              </a:defRPr>
            </a:lvl1pPr>
          </a:lstStyle>
          <a:p>
            <a:pPr eaLnBrk="1" latinLnBrk="0" hangingPunct="1"/>
            <a:r>
              <a:rPr lang="zh-TW" altLang="en-US" smtClean="0"/>
              <a:t>按一下以編輯母片標題樣式</a:t>
            </a:r>
            <a:endParaRPr/>
          </a:p>
        </p:txBody>
      </p:sp>
      <p:sp>
        <p:nvSpPr>
          <p:cNvPr id="3" name="Subtitle 2"/>
          <p:cNvSpPr>
            <a:spLocks noGrp="1"/>
          </p:cNvSpPr>
          <p:nvPr>
            <p:ph type="subTitle" idx="1" hasCustomPrompt="1"/>
          </p:nvPr>
        </p:nvSpPr>
        <p:spPr>
          <a:xfrm>
            <a:off x="439948" y="1016000"/>
            <a:ext cx="5275052" cy="1079500"/>
          </a:xfrm>
        </p:spPr>
        <p:txBody>
          <a:bodyPr>
            <a:normAutofit/>
          </a:bodyPr>
          <a:lstStyle>
            <a:lvl1pPr marL="0" indent="0" algn="l" eaLnBrk="1" latinLnBrk="0" hangingPunct="1">
              <a:buNone/>
              <a:defRPr kumimoji="0" lang="zh-TW" sz="1600" baseline="0">
                <a:solidFill>
                  <a:schemeClr val="tx1"/>
                </a:solidFill>
                <a:latin typeface="Georgia" pitchFamily="18" charset="0"/>
              </a:defRPr>
            </a:lvl1pPr>
            <a:lvl2pPr marL="457200" indent="0" algn="ctr" eaLnBrk="1" latinLnBrk="0" hangingPunct="1">
              <a:buNone/>
              <a:defRPr kumimoji="0" lang="zh-TW">
                <a:solidFill>
                  <a:schemeClr val="tx1">
                    <a:tint val="75000"/>
                  </a:schemeClr>
                </a:solidFill>
              </a:defRPr>
            </a:lvl2pPr>
            <a:lvl3pPr marL="914400" indent="0" algn="ctr" eaLnBrk="1" latinLnBrk="0" hangingPunct="1">
              <a:buNone/>
              <a:defRPr kumimoji="0" lang="zh-TW">
                <a:solidFill>
                  <a:schemeClr val="tx1">
                    <a:tint val="75000"/>
                  </a:schemeClr>
                </a:solidFill>
              </a:defRPr>
            </a:lvl3pPr>
            <a:lvl4pPr marL="1371600" indent="0" algn="ctr" eaLnBrk="1" latinLnBrk="0" hangingPunct="1">
              <a:buNone/>
              <a:defRPr kumimoji="0" lang="zh-TW">
                <a:solidFill>
                  <a:schemeClr val="tx1">
                    <a:tint val="75000"/>
                  </a:schemeClr>
                </a:solidFill>
              </a:defRPr>
            </a:lvl4pPr>
            <a:lvl5pPr marL="1828800" indent="0" algn="ctr" eaLnBrk="1" latinLnBrk="0" hangingPunct="1">
              <a:buNone/>
              <a:defRPr kumimoji="0" lang="zh-TW">
                <a:solidFill>
                  <a:schemeClr val="tx1">
                    <a:tint val="75000"/>
                  </a:schemeClr>
                </a:solidFill>
              </a:defRPr>
            </a:lvl5pPr>
            <a:lvl6pPr marL="2286000" indent="0" algn="ctr" eaLnBrk="1" latinLnBrk="0" hangingPunct="1">
              <a:buNone/>
              <a:defRPr kumimoji="0" lang="zh-TW">
                <a:solidFill>
                  <a:schemeClr val="tx1">
                    <a:tint val="75000"/>
                  </a:schemeClr>
                </a:solidFill>
              </a:defRPr>
            </a:lvl6pPr>
            <a:lvl7pPr marL="2743200" indent="0" algn="ctr" eaLnBrk="1" latinLnBrk="0" hangingPunct="1">
              <a:buNone/>
              <a:defRPr kumimoji="0" lang="zh-TW">
                <a:solidFill>
                  <a:schemeClr val="tx1">
                    <a:tint val="75000"/>
                  </a:schemeClr>
                </a:solidFill>
              </a:defRPr>
            </a:lvl7pPr>
            <a:lvl8pPr marL="3200400" indent="0" algn="ctr" eaLnBrk="1" latinLnBrk="0" hangingPunct="1">
              <a:buNone/>
              <a:defRPr kumimoji="0" lang="zh-TW">
                <a:solidFill>
                  <a:schemeClr val="tx1">
                    <a:tint val="75000"/>
                  </a:schemeClr>
                </a:solidFill>
              </a:defRPr>
            </a:lvl8pPr>
            <a:lvl9pPr marL="3657600" indent="0" algn="ctr" eaLnBrk="1" latinLnBrk="0" hangingPunct="1">
              <a:buNone/>
              <a:defRPr kumimoji="0" lang="zh-TW">
                <a:solidFill>
                  <a:schemeClr val="tx1">
                    <a:tint val="75000"/>
                  </a:schemeClr>
                </a:solidFill>
              </a:defRPr>
            </a:lvl9pPr>
          </a:lstStyle>
          <a:p>
            <a:r>
              <a:rPr kumimoji="0" lang="zh-TW"/>
              <a:t>按一下以編輯</a:t>
            </a:r>
          </a:p>
        </p:txBody>
      </p:sp>
      <p:sp>
        <p:nvSpPr>
          <p:cNvPr id="4" name="Date Placeholder 3"/>
          <p:cNvSpPr>
            <a:spLocks noGrp="1"/>
          </p:cNvSpPr>
          <p:nvPr>
            <p:ph type="dt" sz="half" idx="10"/>
          </p:nvPr>
        </p:nvSpPr>
        <p:spPr/>
        <p:txBody>
          <a:bodyPr/>
          <a:lstStyle/>
          <a:p>
            <a:r>
              <a:rPr lang="en-US" altLang="zh-TW" dirty="0" smtClean="0"/>
              <a:t>03/07/2011</a:t>
            </a:r>
            <a:endParaRPr lang="en-US" dirty="0"/>
          </a:p>
        </p:txBody>
      </p:sp>
      <p:sp>
        <p:nvSpPr>
          <p:cNvPr id="5" name="Footer Placeholder 4"/>
          <p:cNvSpPr>
            <a:spLocks noGrp="1"/>
          </p:cNvSpPr>
          <p:nvPr>
            <p:ph type="ftr" sz="quarter" idx="11"/>
          </p:nvPr>
        </p:nvSpPr>
        <p:spPr/>
        <p:txBody>
          <a:bodyPr/>
          <a:lstStyle/>
          <a:p>
            <a:endParaRPr kumimoji="0" lang="zh-TW"/>
          </a:p>
        </p:txBody>
      </p:sp>
      <p:sp>
        <p:nvSpPr>
          <p:cNvPr id="6" name="Slide Number Placeholder 5"/>
          <p:cNvSpPr>
            <a:spLocks noGrp="1"/>
          </p:cNvSpPr>
          <p:nvPr>
            <p:ph type="sldNum" sz="quarter" idx="12"/>
          </p:nvPr>
        </p:nvSpPr>
        <p:spPr/>
        <p:txBody>
          <a:bodyPr/>
          <a:lstStyle/>
          <a:p>
            <a:fld id="{515FC477-0A05-4F3E-8EE9-E015C9089D56}" type="slidenum">
              <a:t>‹#›</a:t>
            </a:fld>
            <a:endParaRPr kumimoji="0" lang="zh-TW"/>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chor="t">
            <a:normAutofit/>
          </a:bodyPr>
          <a:lstStyle>
            <a:lvl1pPr algn="l" eaLnBrk="1" latinLnBrk="0" hangingPunct="1">
              <a:defRPr kumimoji="0" lang="zh-TW" sz="2800">
                <a:latin typeface="Georgia" pitchFamily="18" charset="0"/>
              </a:defRPr>
            </a:lvl1pPr>
          </a:lstStyle>
          <a:p>
            <a:pPr eaLnBrk="1" latinLnBrk="0" hangingPunct="1"/>
            <a:r>
              <a:rPr lang="zh-TW" altLang="en-US" smtClean="0"/>
              <a:t>按一下以編輯母片標題樣式</a:t>
            </a:r>
            <a:endParaRPr/>
          </a:p>
        </p:txBody>
      </p:sp>
      <p:sp>
        <p:nvSpPr>
          <p:cNvPr id="3" name="Content Placeholder 2"/>
          <p:cNvSpPr>
            <a:spLocks noGrp="1"/>
          </p:cNvSpPr>
          <p:nvPr>
            <p:ph idx="1"/>
          </p:nvPr>
        </p:nvSpPr>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zh-TW" sz="2000">
                <a:latin typeface="Georgia" pitchFamily="18" charset="0"/>
              </a:defRPr>
            </a:lvl1pPr>
            <a:lvl2pPr marL="571500" indent="-228600" eaLnBrk="1" latinLnBrk="0" hangingPunct="1">
              <a:lnSpc>
                <a:spcPct val="150000"/>
              </a:lnSpc>
              <a:spcBef>
                <a:spcPts val="0"/>
              </a:spcBef>
              <a:buSzPct val="60000"/>
              <a:buFont typeface="Courier New" pitchFamily="49" charset="0"/>
              <a:buChar char="o"/>
              <a:defRPr kumimoji="0" lang="zh-TW" sz="1800">
                <a:latin typeface="Georgia" pitchFamily="18" charset="0"/>
              </a:defRPr>
            </a:lvl2pPr>
            <a:lvl3pPr eaLnBrk="1" latinLnBrk="0" hangingPunct="1">
              <a:defRPr kumimoji="0" lang="zh-TW" sz="2000">
                <a:latin typeface="Georgia" pitchFamily="18" charset="0"/>
              </a:defRPr>
            </a:lvl3pPr>
            <a:lvl4pPr eaLnBrk="1" latinLnBrk="0" hangingPunct="1">
              <a:defRPr kumimoji="0" lang="zh-TW" sz="2000">
                <a:latin typeface="Georgia" pitchFamily="18" charset="0"/>
              </a:defRPr>
            </a:lvl4pPr>
            <a:lvl5pPr eaLnBrk="1" latinLnBrk="0" hangingPunct="1">
              <a:defRPr kumimoji="0" lang="zh-TW" sz="2000">
                <a:latin typeface="Georgia" pitchFamily="18" charset="0"/>
              </a:defRPr>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a:p>
        </p:txBody>
      </p:sp>
      <p:sp>
        <p:nvSpPr>
          <p:cNvPr id="4" name="Date Placeholder 3"/>
          <p:cNvSpPr>
            <a:spLocks noGrp="1"/>
          </p:cNvSpPr>
          <p:nvPr>
            <p:ph type="dt" sz="half" idx="10"/>
          </p:nvPr>
        </p:nvSpPr>
        <p:spPr/>
        <p:txBody>
          <a:bodyPr/>
          <a:lstStyle/>
          <a:p>
            <a:fld id="{F922158D-428B-4987-8B28-745A2AFA1252}" type="datetimeFigureOut">
              <a:t>12/17/2009</a:t>
            </a:fld>
            <a:endParaRPr kumimoji="0" lang="zh-TW"/>
          </a:p>
        </p:txBody>
      </p:sp>
      <p:sp>
        <p:nvSpPr>
          <p:cNvPr id="5" name="Footer Placeholder 4"/>
          <p:cNvSpPr>
            <a:spLocks noGrp="1"/>
          </p:cNvSpPr>
          <p:nvPr>
            <p:ph type="ftr" sz="quarter" idx="11"/>
          </p:nvPr>
        </p:nvSpPr>
        <p:spPr/>
        <p:txBody>
          <a:bodyPr/>
          <a:lstStyle/>
          <a:p>
            <a:endParaRPr kumimoji="0" lang="zh-TW"/>
          </a:p>
        </p:txBody>
      </p:sp>
      <p:sp>
        <p:nvSpPr>
          <p:cNvPr id="6" name="Slide Number Placeholder 5"/>
          <p:cNvSpPr>
            <a:spLocks noGrp="1"/>
          </p:cNvSpPr>
          <p:nvPr>
            <p:ph type="sldNum" sz="quarter" idx="12"/>
          </p:nvPr>
        </p:nvSpPr>
        <p:spPr/>
        <p:txBody>
          <a:bodyPr/>
          <a:lstStyle/>
          <a:p>
            <a:fld id="{515FC477-0A05-4F3E-8EE9-E015C9089D56}" type="slidenum">
              <a:t>‹#›</a:t>
            </a:fld>
            <a:endParaRPr kumimoji="0" lang="zh-TW"/>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762000"/>
          </a:xfrm>
          <a:prstGeom prst="rect">
            <a:avLst/>
          </a:prstGeom>
        </p:spPr>
        <p:txBody>
          <a:bodyPr vert="horz" lIns="91440" tIns="45720" rIns="91440" bIns="45720" rtlCol="0" anchor="ctr">
            <a:normAutofit/>
          </a:bodyPr>
          <a:lstStyle/>
          <a:p>
            <a:pPr eaLnBrk="1" latinLnBrk="0" hangingPunct="1"/>
            <a:r>
              <a:rPr kumimoji="0" lang="zh-TW" altLang="en-US" smtClean="0"/>
              <a:t>按一下以編輯母片標題樣式</a:t>
            </a:r>
            <a:endParaRPr kumimoji="0" lang="en-US" smtClean="0"/>
          </a:p>
        </p:txBody>
      </p:sp>
      <p:sp>
        <p:nvSpPr>
          <p:cNvPr id="3" name="Text Placeholder 2"/>
          <p:cNvSpPr>
            <a:spLocks noGrp="1"/>
          </p:cNvSpPr>
          <p:nvPr>
            <p:ph type="body" idx="1"/>
          </p:nvPr>
        </p:nvSpPr>
        <p:spPr>
          <a:xfrm>
            <a:off x="457200" y="1524000"/>
            <a:ext cx="8229600" cy="3581136"/>
          </a:xfrm>
          <a:prstGeom prst="rect">
            <a:avLst/>
          </a:prstGeom>
        </p:spPr>
        <p:txBody>
          <a:bodyPr vert="horz" lIns="91440" tIns="45720" rIns="91440" bIns="45720" rtlCol="0">
            <a:normAutofit/>
          </a:bodyPr>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4" name="Date Placeholder 3"/>
          <p:cNvSpPr>
            <a:spLocks noGrp="1"/>
          </p:cNvSpPr>
          <p:nvPr>
            <p:ph type="dt" sz="half" idx="2"/>
          </p:nvPr>
        </p:nvSpPr>
        <p:spPr>
          <a:xfrm>
            <a:off x="457200" y="5296962"/>
            <a:ext cx="2133600" cy="304271"/>
          </a:xfrm>
          <a:prstGeom prst="rect">
            <a:avLst/>
          </a:prstGeom>
        </p:spPr>
        <p:txBody>
          <a:bodyPr vert="horz" lIns="91440" tIns="45720" rIns="91440" bIns="45720" rtlCol="0" anchor="ctr"/>
          <a:lstStyle>
            <a:lvl1pPr algn="l" eaLnBrk="1" latinLnBrk="0" hangingPunct="1">
              <a:defRPr kumimoji="0" lang="zh-TW" sz="1200">
                <a:solidFill>
                  <a:schemeClr val="tx1">
                    <a:tint val="75000"/>
                  </a:schemeClr>
                </a:solidFill>
              </a:defRPr>
            </a:lvl1pPr>
          </a:lstStyle>
          <a:p>
            <a:r>
              <a:rPr lang="en-US" dirty="0" smtClean="0"/>
              <a:t>03/07/2011</a:t>
            </a:r>
            <a:endParaRPr lang="en-US" dirty="0"/>
          </a:p>
        </p:txBody>
      </p:sp>
      <p:sp>
        <p:nvSpPr>
          <p:cNvPr id="5" name="Footer Placeholder 4"/>
          <p:cNvSpPr>
            <a:spLocks noGrp="1"/>
          </p:cNvSpPr>
          <p:nvPr>
            <p:ph type="ftr" sz="quarter" idx="3"/>
          </p:nvPr>
        </p:nvSpPr>
        <p:spPr>
          <a:xfrm>
            <a:off x="3124200" y="5296962"/>
            <a:ext cx="2895600" cy="304271"/>
          </a:xfrm>
          <a:prstGeom prst="rect">
            <a:avLst/>
          </a:prstGeom>
        </p:spPr>
        <p:txBody>
          <a:bodyPr vert="horz" lIns="91440" tIns="45720" rIns="91440" bIns="45720" rtlCol="0" anchor="ctr"/>
          <a:lstStyle>
            <a:lvl1pPr algn="ctr" eaLnBrk="1" latinLnBrk="0" hangingPunct="1">
              <a:defRPr kumimoji="0" lang="zh-TW" sz="1200">
                <a:solidFill>
                  <a:schemeClr val="tx1">
                    <a:tint val="75000"/>
                  </a:schemeClr>
                </a:solidFill>
              </a:defRPr>
            </a:lvl1pPr>
          </a:lstStyle>
          <a:p>
            <a:endParaRPr kumimoji="0" lang="zh-TW"/>
          </a:p>
        </p:txBody>
      </p:sp>
      <p:sp>
        <p:nvSpPr>
          <p:cNvPr id="6" name="Slide Number Placeholder 5"/>
          <p:cNvSpPr>
            <a:spLocks noGrp="1"/>
          </p:cNvSpPr>
          <p:nvPr>
            <p:ph type="sldNum" sz="quarter" idx="4"/>
          </p:nvPr>
        </p:nvSpPr>
        <p:spPr>
          <a:xfrm>
            <a:off x="6553200" y="5296962"/>
            <a:ext cx="2133600" cy="304271"/>
          </a:xfrm>
          <a:prstGeom prst="rect">
            <a:avLst/>
          </a:prstGeom>
        </p:spPr>
        <p:txBody>
          <a:bodyPr vert="horz" lIns="91440" tIns="45720" rIns="91440" bIns="45720" rtlCol="0" anchor="ctr"/>
          <a:lstStyle>
            <a:lvl1pPr algn="r" eaLnBrk="1" latinLnBrk="0" hangingPunct="1">
              <a:defRPr kumimoji="0" lang="zh-TW" sz="1200">
                <a:solidFill>
                  <a:schemeClr val="tx1">
                    <a:tint val="75000"/>
                  </a:schemeClr>
                </a:solidFill>
              </a:defRPr>
            </a:lvl1pPr>
          </a:lstStyle>
          <a:p>
            <a:fld id="{515FC477-0A05-4F3E-8EE9-E015C9089D56}" type="slidenum">
              <a:t>‹#›</a:t>
            </a:fld>
            <a:endParaRPr kumimoji="0" lang="zh-TW"/>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l="-144"/>
          <a:stretch/>
        </p:blipFill>
        <p:spPr>
          <a:xfrm>
            <a:off x="-13251" y="2"/>
            <a:ext cx="9157252" cy="5503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kumimoji="0" lang="zh-TW"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zh-TW"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zh-TW"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zh-TW"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zh-TW"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9pPr>
    </p:bodyStyle>
    <p:otherStyle>
      <a:defPPr>
        <a:defRPr kumimoji="0" lang="zh-TW"/>
      </a:defPPr>
      <a:lvl1pPr marL="0" algn="l" defTabSz="914400" rtl="0" eaLnBrk="1" latinLnBrk="0" hangingPunct="1">
        <a:defRPr kumimoji="0" lang="zh-TW" sz="1800" kern="1200">
          <a:solidFill>
            <a:schemeClr val="tx1"/>
          </a:solidFill>
          <a:latin typeface="+mn-lt"/>
          <a:ea typeface="+mn-ea"/>
          <a:cs typeface="+mn-cs"/>
        </a:defRPr>
      </a:lvl1pPr>
      <a:lvl2pPr marL="457200" algn="l" defTabSz="914400" rtl="0" eaLnBrk="1" latinLnBrk="0" hangingPunct="1">
        <a:defRPr kumimoji="0" lang="zh-TW" sz="1800" kern="1200">
          <a:solidFill>
            <a:schemeClr val="tx1"/>
          </a:solidFill>
          <a:latin typeface="+mn-lt"/>
          <a:ea typeface="+mn-ea"/>
          <a:cs typeface="+mn-cs"/>
        </a:defRPr>
      </a:lvl2pPr>
      <a:lvl3pPr marL="914400" algn="l" defTabSz="914400" rtl="0" eaLnBrk="1" latinLnBrk="0" hangingPunct="1">
        <a:defRPr kumimoji="0" lang="zh-TW" sz="1800" kern="1200">
          <a:solidFill>
            <a:schemeClr val="tx1"/>
          </a:solidFill>
          <a:latin typeface="+mn-lt"/>
          <a:ea typeface="+mn-ea"/>
          <a:cs typeface="+mn-cs"/>
        </a:defRPr>
      </a:lvl3pPr>
      <a:lvl4pPr marL="1371600" algn="l" defTabSz="914400" rtl="0" eaLnBrk="1" latinLnBrk="0" hangingPunct="1">
        <a:defRPr kumimoji="0" lang="zh-TW" sz="1800" kern="1200">
          <a:solidFill>
            <a:schemeClr val="tx1"/>
          </a:solidFill>
          <a:latin typeface="+mn-lt"/>
          <a:ea typeface="+mn-ea"/>
          <a:cs typeface="+mn-cs"/>
        </a:defRPr>
      </a:lvl4pPr>
      <a:lvl5pPr marL="1828800" algn="l" defTabSz="914400" rtl="0" eaLnBrk="1" latinLnBrk="0" hangingPunct="1">
        <a:defRPr kumimoji="0" lang="zh-TW" sz="1800" kern="1200">
          <a:solidFill>
            <a:schemeClr val="tx1"/>
          </a:solidFill>
          <a:latin typeface="+mn-lt"/>
          <a:ea typeface="+mn-ea"/>
          <a:cs typeface="+mn-cs"/>
        </a:defRPr>
      </a:lvl5pPr>
      <a:lvl6pPr marL="2286000" algn="l" defTabSz="914400" rtl="0" eaLnBrk="1" latinLnBrk="0" hangingPunct="1">
        <a:defRPr kumimoji="0" lang="zh-TW" sz="1800" kern="1200">
          <a:solidFill>
            <a:schemeClr val="tx1"/>
          </a:solidFill>
          <a:latin typeface="+mn-lt"/>
          <a:ea typeface="+mn-ea"/>
          <a:cs typeface="+mn-cs"/>
        </a:defRPr>
      </a:lvl6pPr>
      <a:lvl7pPr marL="2743200" algn="l" defTabSz="914400" rtl="0" eaLnBrk="1" latinLnBrk="0" hangingPunct="1">
        <a:defRPr kumimoji="0" lang="zh-TW" sz="1800" kern="1200">
          <a:solidFill>
            <a:schemeClr val="tx1"/>
          </a:solidFill>
          <a:latin typeface="+mn-lt"/>
          <a:ea typeface="+mn-ea"/>
          <a:cs typeface="+mn-cs"/>
        </a:defRPr>
      </a:lvl7pPr>
      <a:lvl8pPr marL="3200400" algn="l" defTabSz="914400" rtl="0" eaLnBrk="1" latinLnBrk="0" hangingPunct="1">
        <a:defRPr kumimoji="0" lang="zh-TW" sz="1800" kern="1200">
          <a:solidFill>
            <a:schemeClr val="tx1"/>
          </a:solidFill>
          <a:latin typeface="+mn-lt"/>
          <a:ea typeface="+mn-ea"/>
          <a:cs typeface="+mn-cs"/>
        </a:defRPr>
      </a:lvl8pPr>
      <a:lvl9pPr marL="3657600" algn="l" defTabSz="914400" rtl="0" eaLnBrk="1" latinLnBrk="0" hangingPunct="1">
        <a:defRPr kumimoji="0"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BMP"/><Relationship Id="rId4" Type="http://schemas.openxmlformats.org/officeDocument/2006/relationships/image" Target="../media/image32.BMP"/></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81000" y="317503"/>
            <a:ext cx="8007424" cy="1759913"/>
          </a:xfrm>
        </p:spPr>
        <p:txBody>
          <a:bodyPr>
            <a:noAutofit/>
          </a:bodyPr>
          <a:lstStyle/>
          <a:p>
            <a:r>
              <a:rPr lang="en-US" altLang="zh-TW" sz="1600" dirty="0" smtClean="0">
                <a:solidFill>
                  <a:schemeClr val="accent5">
                    <a:lumMod val="20000"/>
                    <a:lumOff val="80000"/>
                  </a:schemeClr>
                </a:solidFill>
                <a:effectLst>
                  <a:outerShdw blurRad="38100" dist="38100" dir="2700000" algn="tl">
                    <a:srgbClr val="000000">
                      <a:alpha val="43137"/>
                    </a:srgbClr>
                  </a:outerShdw>
                </a:effectLst>
              </a:rPr>
              <a:t>Weekly Journal Club for Medium Energy Physics</a:t>
            </a:r>
            <a:br>
              <a:rPr lang="en-US" altLang="zh-TW" sz="1600" dirty="0" smtClean="0">
                <a:solidFill>
                  <a:schemeClr val="accent5">
                    <a:lumMod val="20000"/>
                    <a:lumOff val="80000"/>
                  </a:schemeClr>
                </a:solidFill>
                <a:effectLst>
                  <a:outerShdw blurRad="38100" dist="38100" dir="2700000" algn="tl">
                    <a:srgbClr val="000000">
                      <a:alpha val="43137"/>
                    </a:srgbClr>
                  </a:outerShdw>
                </a:effectLst>
              </a:rPr>
            </a:br>
            <a:r>
              <a:rPr lang="en-US" altLang="zh-TW" sz="1600" dirty="0" smtClean="0">
                <a:solidFill>
                  <a:schemeClr val="accent5">
                    <a:lumMod val="20000"/>
                    <a:lumOff val="80000"/>
                  </a:schemeClr>
                </a:solidFill>
                <a:effectLst>
                  <a:outerShdw blurRad="38100" dist="38100" dir="2700000" algn="tl">
                    <a:srgbClr val="000000">
                      <a:alpha val="43137"/>
                    </a:srgbClr>
                  </a:outerShdw>
                </a:effectLst>
              </a:rPr>
              <a:t>Institute of Physics, Academia </a:t>
            </a:r>
            <a:r>
              <a:rPr lang="en-US" altLang="zh-TW" sz="1600" dirty="0" err="1" smtClean="0">
                <a:solidFill>
                  <a:schemeClr val="accent5">
                    <a:lumMod val="20000"/>
                    <a:lumOff val="80000"/>
                  </a:schemeClr>
                </a:solidFill>
                <a:effectLst>
                  <a:outerShdw blurRad="38100" dist="38100" dir="2700000" algn="tl">
                    <a:srgbClr val="000000">
                      <a:alpha val="43137"/>
                    </a:srgbClr>
                  </a:outerShdw>
                </a:effectLst>
              </a:rPr>
              <a:t>Sinica</a:t>
            </a:r>
            <a:r>
              <a:rPr lang="en-US" altLang="zh-TW" sz="3200" dirty="0" smtClean="0"/>
              <a:t/>
            </a:r>
            <a:br>
              <a:rPr lang="en-US" altLang="zh-TW" sz="3200" dirty="0" smtClean="0"/>
            </a:br>
            <a:r>
              <a:rPr lang="en-US" altLang="zh-TW" sz="4000" b="1" dirty="0" smtClean="0">
                <a:effectLst>
                  <a:outerShdw blurRad="38100" dist="38100" dir="2700000" algn="tl">
                    <a:srgbClr val="000000">
                      <a:alpha val="43137"/>
                    </a:srgbClr>
                  </a:outerShdw>
                </a:effectLst>
              </a:rPr>
              <a:t>Time-Of-Flight</a:t>
            </a:r>
            <a:br>
              <a:rPr lang="en-US" altLang="zh-TW" sz="4000" b="1" dirty="0" smtClean="0">
                <a:effectLst>
                  <a:outerShdw blurRad="38100" dist="38100" dir="2700000" algn="tl">
                    <a:srgbClr val="000000">
                      <a:alpha val="43137"/>
                    </a:srgbClr>
                  </a:outerShdw>
                </a:effectLst>
              </a:rPr>
            </a:br>
            <a:r>
              <a:rPr lang="en-US" altLang="zh-TW" sz="4000" b="1" dirty="0" smtClean="0">
                <a:effectLst>
                  <a:outerShdw blurRad="38100" dist="38100" dir="2700000" algn="tl">
                    <a:srgbClr val="000000">
                      <a:alpha val="43137"/>
                    </a:srgbClr>
                  </a:outerShdw>
                </a:effectLst>
              </a:rPr>
              <a:t>Resistive Plate Chamber</a:t>
            </a:r>
            <a:endParaRPr lang="zh-TW" sz="4000" b="1" dirty="0">
              <a:effectLst>
                <a:outerShdw blurRad="38100" dist="38100" dir="2700000" algn="tl">
                  <a:srgbClr val="000000">
                    <a:alpha val="43137"/>
                  </a:srgbClr>
                </a:outerShdw>
              </a:effectLst>
            </a:endParaRPr>
          </a:p>
        </p:txBody>
      </p:sp>
      <p:sp>
        <p:nvSpPr>
          <p:cNvPr id="3" name="Subtitle 2"/>
          <p:cNvSpPr>
            <a:spLocks noGrp="1"/>
          </p:cNvSpPr>
          <p:nvPr>
            <p:ph type="subTitle" idx="1"/>
            <p:custDataLst>
              <p:tags r:id="rId3"/>
            </p:custDataLst>
          </p:nvPr>
        </p:nvSpPr>
        <p:spPr>
          <a:xfrm>
            <a:off x="7424724" y="4963649"/>
            <a:ext cx="1251732" cy="558147"/>
          </a:xfrm>
        </p:spPr>
        <p:txBody>
          <a:bodyPr>
            <a:normAutofit fontScale="92500" lnSpcReduction="10000"/>
          </a:bodyPr>
          <a:lstStyle/>
          <a:p>
            <a:r>
              <a:rPr lang="en-US" altLang="zh-TW" dirty="0" err="1" smtClean="0">
                <a:effectLst>
                  <a:outerShdw blurRad="38100" dist="38100" dir="2700000" algn="tl">
                    <a:srgbClr val="000000">
                      <a:alpha val="43137"/>
                    </a:srgbClr>
                  </a:outerShdw>
                </a:effectLst>
              </a:rPr>
              <a:t>Jia</a:t>
            </a:r>
            <a:r>
              <a:rPr lang="en-US" altLang="zh-TW" dirty="0" smtClean="0">
                <a:effectLst>
                  <a:outerShdw blurRad="38100" dist="38100" dir="2700000" algn="tl">
                    <a:srgbClr val="000000">
                      <a:alpha val="43137"/>
                    </a:srgbClr>
                  </a:outerShdw>
                </a:effectLst>
              </a:rPr>
              <a:t>-Ye Chen</a:t>
            </a:r>
            <a:endParaRPr lang="zh-TW" dirty="0">
              <a:effectLst>
                <a:outerShdw blurRad="38100" dist="38100" dir="2700000" algn="tl">
                  <a:srgbClr val="000000">
                    <a:alpha val="43137"/>
                  </a:srgbClr>
                </a:outerShdw>
              </a:effectLst>
            </a:endParaRPr>
          </a:p>
          <a:p>
            <a:r>
              <a:rPr lang="en-US" altLang="zh-TW" dirty="0" smtClean="0">
                <a:effectLst>
                  <a:outerShdw blurRad="38100" dist="38100" dir="2700000" algn="tl">
                    <a:srgbClr val="000000">
                      <a:alpha val="43137"/>
                    </a:srgbClr>
                  </a:outerShdw>
                </a:effectLst>
              </a:rPr>
              <a:t>2011/03/07</a:t>
            </a:r>
            <a:endParaRPr lang="zh-TW" dirty="0">
              <a:effectLst>
                <a:outerShdw blurRad="38100" dist="38100" dir="2700000" algn="tl">
                  <a:srgbClr val="000000">
                    <a:alpha val="43137"/>
                  </a:srgbClr>
                </a:outerShdw>
              </a:effectLst>
            </a:endParaRPr>
          </a:p>
        </p:txBody>
      </p:sp>
      <p:sp>
        <p:nvSpPr>
          <p:cNvPr id="4" name="文字方塊 3"/>
          <p:cNvSpPr txBox="1"/>
          <p:nvPr/>
        </p:nvSpPr>
        <p:spPr>
          <a:xfrm>
            <a:off x="323528" y="4081636"/>
            <a:ext cx="6264696" cy="1477328"/>
          </a:xfrm>
          <a:prstGeom prst="rect">
            <a:avLst/>
          </a:prstGeom>
          <a:noFill/>
        </p:spPr>
        <p:txBody>
          <a:bodyPr wrap="square" rtlCol="0">
            <a:spAutoFit/>
          </a:bodyPr>
          <a:lstStyle/>
          <a:p>
            <a:r>
              <a:rPr lang="en-US" altLang="zh-TW" b="1" dirty="0" smtClean="0">
                <a:solidFill>
                  <a:srgbClr val="002060"/>
                </a:solidFill>
              </a:rPr>
              <a:t>Collaborators</a:t>
            </a:r>
            <a:r>
              <a:rPr lang="en-US" altLang="zh-TW" dirty="0" smtClean="0">
                <a:solidFill>
                  <a:srgbClr val="002060"/>
                </a:solidFill>
              </a:rPr>
              <a:t> </a:t>
            </a:r>
            <a:r>
              <a:rPr lang="en-US" altLang="zh-TW" sz="700" dirty="0" smtClean="0"/>
              <a:t>( </a:t>
            </a:r>
            <a:r>
              <a:rPr lang="en-US" altLang="zh-TW" sz="700" dirty="0"/>
              <a:t>* : Faculty  )</a:t>
            </a:r>
            <a:endParaRPr lang="zh-TW" altLang="en-US" sz="1000" dirty="0"/>
          </a:p>
          <a:p>
            <a:r>
              <a:rPr lang="en-US" altLang="zh-TW" sz="1200" dirty="0" smtClean="0">
                <a:solidFill>
                  <a:srgbClr val="002060"/>
                </a:solidFill>
              </a:rPr>
              <a:t>Hiroaki </a:t>
            </a:r>
            <a:r>
              <a:rPr lang="en-US" altLang="zh-TW" sz="1200" dirty="0" smtClean="0">
                <a:solidFill>
                  <a:srgbClr val="002060"/>
                </a:solidFill>
              </a:rPr>
              <a:t>Ohnishi </a:t>
            </a:r>
            <a:r>
              <a:rPr lang="en-US" altLang="zh-TW" sz="1200" dirty="0" smtClean="0">
                <a:solidFill>
                  <a:srgbClr val="002060"/>
                </a:solidFill>
              </a:rPr>
              <a:t>* (</a:t>
            </a:r>
            <a:r>
              <a:rPr lang="en-US" altLang="zh-TW" sz="1200" dirty="0" smtClean="0">
                <a:solidFill>
                  <a:srgbClr val="002060"/>
                </a:solidFill>
              </a:rPr>
              <a:t>RIKEN)</a:t>
            </a:r>
          </a:p>
          <a:p>
            <a:r>
              <a:rPr lang="en-US" altLang="zh-TW" sz="1200" dirty="0" smtClean="0">
                <a:solidFill>
                  <a:srgbClr val="002060"/>
                </a:solidFill>
              </a:rPr>
              <a:t>Masayuki </a:t>
            </a:r>
            <a:r>
              <a:rPr lang="en-US" altLang="zh-TW" sz="1200" dirty="0" err="1" smtClean="0">
                <a:solidFill>
                  <a:srgbClr val="002060"/>
                </a:solidFill>
              </a:rPr>
              <a:t>Niiyama</a:t>
            </a:r>
            <a:r>
              <a:rPr lang="en-US" altLang="zh-TW" sz="1200" dirty="0" smtClean="0">
                <a:solidFill>
                  <a:srgbClr val="002060"/>
                </a:solidFill>
              </a:rPr>
              <a:t> * </a:t>
            </a:r>
            <a:r>
              <a:rPr lang="en-US" altLang="zh-TW" sz="1200" dirty="0" smtClean="0">
                <a:solidFill>
                  <a:srgbClr val="002060"/>
                </a:solidFill>
              </a:rPr>
              <a:t>(Kyoto University)</a:t>
            </a:r>
          </a:p>
          <a:p>
            <a:r>
              <a:rPr lang="en-US" altLang="zh-TW" sz="1200" dirty="0" err="1" smtClean="0">
                <a:solidFill>
                  <a:srgbClr val="002060"/>
                </a:solidFill>
              </a:rPr>
              <a:t>Natsuki</a:t>
            </a:r>
            <a:r>
              <a:rPr lang="en-US" altLang="zh-TW" sz="1200" dirty="0" smtClean="0">
                <a:solidFill>
                  <a:srgbClr val="002060"/>
                </a:solidFill>
              </a:rPr>
              <a:t> </a:t>
            </a:r>
            <a:r>
              <a:rPr lang="en-US" altLang="zh-TW" sz="1200" dirty="0" err="1" smtClean="0">
                <a:solidFill>
                  <a:srgbClr val="002060"/>
                </a:solidFill>
              </a:rPr>
              <a:t>Tomida</a:t>
            </a:r>
            <a:r>
              <a:rPr lang="en-US" altLang="zh-TW" sz="1200" dirty="0" smtClean="0">
                <a:solidFill>
                  <a:srgbClr val="002060"/>
                </a:solidFill>
              </a:rPr>
              <a:t> (Kyoto University)</a:t>
            </a:r>
          </a:p>
          <a:p>
            <a:r>
              <a:rPr lang="en-US" altLang="zh-TW" sz="1200" dirty="0" smtClean="0">
                <a:solidFill>
                  <a:srgbClr val="002060"/>
                </a:solidFill>
              </a:rPr>
              <a:t>Wen-Chen Chang * </a:t>
            </a:r>
            <a:r>
              <a:rPr lang="en-US" altLang="zh-TW" sz="1200" dirty="0" smtClean="0">
                <a:solidFill>
                  <a:srgbClr val="002060"/>
                </a:solidFill>
              </a:rPr>
              <a:t>(Institute of Physics, Academia </a:t>
            </a:r>
            <a:r>
              <a:rPr lang="en-US" altLang="zh-TW" sz="1200" dirty="0" err="1" smtClean="0">
                <a:solidFill>
                  <a:srgbClr val="002060"/>
                </a:solidFill>
              </a:rPr>
              <a:t>Sinica</a:t>
            </a:r>
            <a:r>
              <a:rPr lang="en-US" altLang="zh-TW" sz="1200" dirty="0" smtClean="0">
                <a:solidFill>
                  <a:srgbClr val="002060"/>
                </a:solidFill>
              </a:rPr>
              <a:t>)</a:t>
            </a:r>
          </a:p>
          <a:p>
            <a:r>
              <a:rPr lang="en-US" altLang="zh-TW" sz="1200" dirty="0" smtClean="0">
                <a:solidFill>
                  <a:srgbClr val="002060"/>
                </a:solidFill>
              </a:rPr>
              <a:t>Chia-Yu Hsieh (National Central University)</a:t>
            </a:r>
          </a:p>
          <a:p>
            <a:r>
              <a:rPr lang="en-US" altLang="zh-TW" sz="1200" dirty="0" err="1" smtClean="0">
                <a:solidFill>
                  <a:srgbClr val="002060"/>
                </a:solidFill>
              </a:rPr>
              <a:t>Jia</a:t>
            </a:r>
            <a:r>
              <a:rPr lang="en-US" altLang="zh-TW" sz="1200" dirty="0" smtClean="0">
                <a:solidFill>
                  <a:srgbClr val="002060"/>
                </a:solidFill>
              </a:rPr>
              <a:t>-Ye Chen (Institute of Physics, Academia </a:t>
            </a:r>
            <a:r>
              <a:rPr lang="en-US" altLang="zh-TW" sz="1200" dirty="0" err="1" smtClean="0">
                <a:solidFill>
                  <a:srgbClr val="002060"/>
                </a:solidFill>
              </a:rPr>
              <a:t>Sinica</a:t>
            </a:r>
            <a:r>
              <a:rPr lang="en-US" altLang="zh-TW" sz="1200" dirty="0" smtClean="0">
                <a:solidFill>
                  <a:srgbClr val="002060"/>
                </a:solidFill>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Comparison of RPC Operation Modes</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Streamer mode</a:t>
            </a:r>
          </a:p>
          <a:p>
            <a:pPr lvl="1"/>
            <a:r>
              <a:rPr lang="en-US" altLang="zh-TW" dirty="0" smtClean="0"/>
              <a:t>Providing </a:t>
            </a:r>
            <a:r>
              <a:rPr lang="en-US" altLang="zh-TW" dirty="0" smtClean="0">
                <a:solidFill>
                  <a:srgbClr val="0070C0"/>
                </a:solidFill>
              </a:rPr>
              <a:t>large signals</a:t>
            </a:r>
            <a:r>
              <a:rPr lang="en-US" altLang="zh-TW" dirty="0" smtClean="0"/>
              <a:t>, which simplifies read-out electronics and gap uniformity requirement, but having the aging issue and low detected rate.</a:t>
            </a:r>
          </a:p>
          <a:p>
            <a:r>
              <a:rPr lang="en-US" altLang="zh-TW" dirty="0" smtClean="0"/>
              <a:t>Avalanche mode</a:t>
            </a:r>
          </a:p>
          <a:p>
            <a:pPr lvl="1"/>
            <a:r>
              <a:rPr lang="en-US" altLang="zh-TW" dirty="0" smtClean="0"/>
              <a:t>The signal generated in avalanche mode is not large enough and the </a:t>
            </a:r>
            <a:r>
              <a:rPr lang="en-US" altLang="zh-TW" dirty="0" smtClean="0">
                <a:solidFill>
                  <a:srgbClr val="0070C0"/>
                </a:solidFill>
              </a:rPr>
              <a:t>amplifier</a:t>
            </a:r>
            <a:r>
              <a:rPr lang="en-US" altLang="zh-TW" dirty="0" smtClean="0"/>
              <a:t> device is usually required.</a:t>
            </a:r>
          </a:p>
          <a:p>
            <a:pPr lvl="1"/>
            <a:r>
              <a:rPr lang="en-US" altLang="zh-TW" dirty="0" smtClean="0"/>
              <a:t>High-rate application and the detector aging problem were facilitated by the development of highly quenching </a:t>
            </a:r>
            <a:r>
              <a:rPr lang="en-US" altLang="zh-TW" dirty="0" smtClean="0">
                <a:solidFill>
                  <a:srgbClr val="0070C0"/>
                </a:solidFill>
              </a:rPr>
              <a:t>C</a:t>
            </a:r>
            <a:r>
              <a:rPr lang="en-US" altLang="zh-TW" baseline="-25000" dirty="0" smtClean="0">
                <a:solidFill>
                  <a:srgbClr val="0070C0"/>
                </a:solidFill>
              </a:rPr>
              <a:t>2</a:t>
            </a:r>
            <a:r>
              <a:rPr lang="en-US" altLang="zh-TW" dirty="0" smtClean="0">
                <a:solidFill>
                  <a:srgbClr val="0070C0"/>
                </a:solidFill>
              </a:rPr>
              <a:t>F</a:t>
            </a:r>
            <a:r>
              <a:rPr lang="en-US" altLang="zh-TW" baseline="-25000" dirty="0" smtClean="0">
                <a:solidFill>
                  <a:srgbClr val="0070C0"/>
                </a:solidFill>
              </a:rPr>
              <a:t>4</a:t>
            </a:r>
            <a:r>
              <a:rPr lang="en-US" altLang="zh-TW" dirty="0" smtClean="0">
                <a:solidFill>
                  <a:srgbClr val="0070C0"/>
                </a:solidFill>
              </a:rPr>
              <a:t>H</a:t>
            </a:r>
            <a:r>
              <a:rPr lang="en-US" altLang="zh-TW" baseline="-25000" dirty="0" smtClean="0">
                <a:solidFill>
                  <a:srgbClr val="0070C0"/>
                </a:solidFill>
              </a:rPr>
              <a:t>2</a:t>
            </a:r>
            <a:r>
              <a:rPr lang="en-US" altLang="zh-TW" dirty="0" smtClean="0">
                <a:solidFill>
                  <a:srgbClr val="0070C0"/>
                </a:solidFill>
              </a:rPr>
              <a:t>-based</a:t>
            </a:r>
            <a:r>
              <a:rPr lang="en-US" altLang="zh-TW" dirty="0" smtClean="0"/>
              <a:t> gas mixtures with the addition of small contents of </a:t>
            </a:r>
            <a:r>
              <a:rPr lang="en-US" altLang="zh-TW" dirty="0" smtClean="0">
                <a:solidFill>
                  <a:srgbClr val="0070C0"/>
                </a:solidFill>
              </a:rPr>
              <a:t>SF</a:t>
            </a:r>
            <a:r>
              <a:rPr lang="en-US" altLang="zh-TW" baseline="-25000" dirty="0" smtClean="0">
                <a:solidFill>
                  <a:srgbClr val="0070C0"/>
                </a:solidFill>
              </a:rPr>
              <a:t>6</a:t>
            </a:r>
            <a:r>
              <a:rPr lang="en-US" altLang="zh-TW" dirty="0" smtClean="0"/>
              <a:t>.</a:t>
            </a:r>
          </a:p>
          <a:p>
            <a:pPr lvl="1"/>
            <a:endParaRPr lang="zh-TW" altLang="en-US" dirty="0"/>
          </a:p>
        </p:txBody>
      </p:sp>
    </p:spTree>
    <p:extLst>
      <p:ext uri="{BB962C8B-B14F-4D97-AF65-F5344CB8AC3E}">
        <p14:creationId xmlns:p14="http://schemas.microsoft.com/office/powerpoint/2010/main" val="289943958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Single-gap RPC Configuration</a:t>
            </a:r>
            <a:endParaRPr lang="zh-TW" altLang="en-US" dirty="0"/>
          </a:p>
        </p:txBody>
      </p:sp>
      <p:pic>
        <p:nvPicPr>
          <p:cNvPr id="4"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48064" y="2785492"/>
            <a:ext cx="3570298" cy="2725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71800" y="1369572"/>
            <a:ext cx="5974080" cy="1273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圖片 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75064" y="1373340"/>
            <a:ext cx="2232248" cy="1463587"/>
          </a:xfrm>
          <a:prstGeom prst="rect">
            <a:avLst/>
          </a:prstGeom>
          <a:ln>
            <a:noFill/>
          </a:ln>
          <a:effectLst>
            <a:outerShdw blurRad="190500" algn="tl" rotWithShape="0">
              <a:srgbClr val="000000">
                <a:alpha val="70000"/>
              </a:srgbClr>
            </a:outerShdw>
          </a:effectLst>
        </p:spPr>
      </p:pic>
      <p:pic>
        <p:nvPicPr>
          <p:cNvPr id="7" name="圖片 6"/>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75064" y="3028812"/>
            <a:ext cx="4032448" cy="23496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652678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3100" dirty="0" smtClean="0"/>
              <a:t>Single-gap RPC Test</a:t>
            </a:r>
            <a:r>
              <a:rPr lang="en-US" altLang="zh-TW" dirty="0" smtClean="0"/>
              <a:t/>
            </a:r>
            <a:br>
              <a:rPr lang="en-US" altLang="zh-TW" dirty="0" smtClean="0"/>
            </a:br>
            <a:r>
              <a:rPr lang="en-US" altLang="zh-TW" sz="2000" dirty="0" smtClean="0">
                <a:solidFill>
                  <a:schemeClr val="accent5">
                    <a:lumMod val="20000"/>
                    <a:lumOff val="80000"/>
                  </a:schemeClr>
                </a:solidFill>
                <a:effectLst>
                  <a:outerShdw blurRad="38100" dist="38100" dir="2700000" algn="tl">
                    <a:srgbClr val="000000">
                      <a:alpha val="43137"/>
                    </a:srgbClr>
                  </a:outerShdw>
                </a:effectLst>
              </a:rPr>
              <a:t>2010/11/09 @ RIKEN, Japan</a:t>
            </a:r>
            <a:endParaRPr lang="zh-TW" altLang="en-US" sz="2000" dirty="0">
              <a:solidFill>
                <a:schemeClr val="accent5">
                  <a:lumMod val="20000"/>
                  <a:lumOff val="80000"/>
                </a:schemeClr>
              </a:solidFill>
              <a:effectLst>
                <a:outerShdw blurRad="38100" dist="38100" dir="2700000" algn="tl">
                  <a:srgbClr val="000000">
                    <a:alpha val="43137"/>
                  </a:srgbClr>
                </a:outerShdw>
              </a:effectLst>
            </a:endParaRPr>
          </a:p>
        </p:txBody>
      </p:sp>
      <p:pic>
        <p:nvPicPr>
          <p:cNvPr id="5" name="圖片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596032" y="841276"/>
            <a:ext cx="3149860" cy="2638779"/>
          </a:xfrm>
          <a:prstGeom prst="rect">
            <a:avLst/>
          </a:prstGeom>
          <a:ln>
            <a:noFill/>
          </a:ln>
          <a:effectLst>
            <a:outerShdw blurRad="292100" dist="139700" dir="2700000" algn="tl" rotWithShape="0">
              <a:srgbClr val="333333">
                <a:alpha val="65000"/>
              </a:srgbClr>
            </a:outerShdw>
          </a:effectLst>
        </p:spPr>
      </p:pic>
      <p:sp>
        <p:nvSpPr>
          <p:cNvPr id="6" name="文字方塊 5"/>
          <p:cNvSpPr txBox="1"/>
          <p:nvPr/>
        </p:nvSpPr>
        <p:spPr>
          <a:xfrm>
            <a:off x="364472" y="5068669"/>
            <a:ext cx="3937380" cy="369332"/>
          </a:xfrm>
          <a:prstGeom prst="rect">
            <a:avLst/>
          </a:prstGeom>
          <a:noFill/>
        </p:spPr>
        <p:txBody>
          <a:bodyPr wrap="square" rtlCol="0">
            <a:spAutoFit/>
          </a:bodyPr>
          <a:lstStyle/>
          <a:p>
            <a:r>
              <a:rPr lang="en-US" altLang="zh-TW" dirty="0" smtClean="0">
                <a:solidFill>
                  <a:schemeClr val="accent2"/>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HV (up) : -2.2 KV      HV (down) : 0 V</a:t>
            </a:r>
            <a:endParaRPr lang="zh-TW" altLang="en-US" dirty="0">
              <a:solidFill>
                <a:schemeClr val="accent2"/>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pic>
        <p:nvPicPr>
          <p:cNvPr id="4" name="圖片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64472" y="2002696"/>
            <a:ext cx="3937380" cy="3057098"/>
          </a:xfrm>
          <a:prstGeom prst="rect">
            <a:avLst/>
          </a:prstGeom>
          <a:ln>
            <a:noFill/>
          </a:ln>
          <a:effectLst>
            <a:outerShdw blurRad="292100" dist="139700" dir="2700000" algn="tl" rotWithShape="0">
              <a:srgbClr val="333333">
                <a:alpha val="65000"/>
              </a:srgbClr>
            </a:outerShdw>
          </a:effectLst>
        </p:spPr>
      </p:pic>
      <p:sp>
        <p:nvSpPr>
          <p:cNvPr id="7" name="文字方塊 6"/>
          <p:cNvSpPr txBox="1"/>
          <p:nvPr/>
        </p:nvSpPr>
        <p:spPr>
          <a:xfrm>
            <a:off x="258343" y="1633364"/>
            <a:ext cx="3960441" cy="369332"/>
          </a:xfrm>
          <a:prstGeom prst="rect">
            <a:avLst/>
          </a:prstGeom>
          <a:noFill/>
        </p:spPr>
        <p:txBody>
          <a:bodyPr wrap="square" rtlCol="0">
            <a:spAutoFit/>
          </a:bodyPr>
          <a:lstStyle/>
          <a:p>
            <a:r>
              <a:rPr lang="en-US" altLang="zh-TW" dirty="0" smtClean="0">
                <a:solidFill>
                  <a:srgbClr val="7030A0"/>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signals taken by using 10-MΩ probe</a:t>
            </a:r>
          </a:p>
        </p:txBody>
      </p:sp>
      <p:sp>
        <p:nvSpPr>
          <p:cNvPr id="8" name="文字方塊 7"/>
          <p:cNvSpPr txBox="1"/>
          <p:nvPr/>
        </p:nvSpPr>
        <p:spPr>
          <a:xfrm>
            <a:off x="3557532" y="2611522"/>
            <a:ext cx="1728191" cy="461665"/>
          </a:xfrm>
          <a:prstGeom prst="rect">
            <a:avLst/>
          </a:prstGeom>
          <a:solidFill>
            <a:schemeClr val="bg1"/>
          </a:solidFill>
          <a:effectLst>
            <a:outerShdw blurRad="50800" dist="38100" dir="13500000" algn="br" rotWithShape="0">
              <a:prstClr val="black">
                <a:alpha val="40000"/>
              </a:prstClr>
            </a:outerShdw>
            <a:reflection blurRad="6350" stA="50000" endA="300" endPos="55000" dir="5400000" sy="-100000" algn="bl" rotWithShape="0"/>
          </a:effectLst>
        </p:spPr>
        <p:txBody>
          <a:bodyPr wrap="square" rtlCol="0">
            <a:spAutoFit/>
          </a:bodyPr>
          <a:lstStyle/>
          <a:p>
            <a:r>
              <a:rPr lang="en-US" altLang="zh-TW" sz="1200" dirty="0" smtClean="0"/>
              <a:t>up signal electrode</a:t>
            </a:r>
          </a:p>
          <a:p>
            <a:r>
              <a:rPr lang="zh-TW" altLang="en-US" sz="1200" dirty="0" smtClean="0"/>
              <a:t>→ </a:t>
            </a:r>
            <a:r>
              <a:rPr lang="en-US" altLang="zh-TW" sz="1200" dirty="0" smtClean="0"/>
              <a:t>ions collection</a:t>
            </a:r>
            <a:endParaRPr lang="zh-TW" altLang="en-US" sz="1200" dirty="0"/>
          </a:p>
        </p:txBody>
      </p:sp>
      <p:sp>
        <p:nvSpPr>
          <p:cNvPr id="9" name="文字方塊 8"/>
          <p:cNvSpPr txBox="1"/>
          <p:nvPr/>
        </p:nvSpPr>
        <p:spPr>
          <a:xfrm>
            <a:off x="3557728" y="3586822"/>
            <a:ext cx="1728191" cy="461665"/>
          </a:xfrm>
          <a:prstGeom prst="rect">
            <a:avLst/>
          </a:prstGeom>
          <a:solidFill>
            <a:schemeClr val="bg1"/>
          </a:solidFill>
          <a:effectLst>
            <a:outerShdw blurRad="50800" dist="38100" dir="13500000" algn="br" rotWithShape="0">
              <a:prstClr val="black">
                <a:alpha val="40000"/>
              </a:prstClr>
            </a:outerShdw>
            <a:reflection blurRad="6350" stA="52000" endA="300" endPos="35000" dir="5400000" sy="-100000" algn="bl" rotWithShape="0"/>
          </a:effectLst>
        </p:spPr>
        <p:txBody>
          <a:bodyPr wrap="square" rtlCol="0">
            <a:spAutoFit/>
          </a:bodyPr>
          <a:lstStyle/>
          <a:p>
            <a:r>
              <a:rPr lang="en-US" altLang="zh-TW" sz="1200" dirty="0" smtClean="0"/>
              <a:t>down signal electrode</a:t>
            </a:r>
          </a:p>
          <a:p>
            <a:r>
              <a:rPr lang="zh-TW" altLang="en-US" sz="1200" dirty="0" smtClean="0"/>
              <a:t>→ </a:t>
            </a:r>
            <a:r>
              <a:rPr lang="en-US" altLang="zh-TW" sz="1200" dirty="0" smtClean="0"/>
              <a:t>electrons collection</a:t>
            </a:r>
            <a:endParaRPr lang="zh-TW" altLang="en-US" sz="1200" dirty="0"/>
          </a:p>
        </p:txBody>
      </p:sp>
      <p:sp>
        <p:nvSpPr>
          <p:cNvPr id="11" name="文字方塊 10"/>
          <p:cNvSpPr txBox="1"/>
          <p:nvPr/>
        </p:nvSpPr>
        <p:spPr>
          <a:xfrm>
            <a:off x="5521752" y="3603129"/>
            <a:ext cx="3240360" cy="1846659"/>
          </a:xfrm>
          <a:prstGeom prst="rect">
            <a:avLst/>
          </a:prstGeom>
          <a:noFill/>
        </p:spPr>
        <p:txBody>
          <a:bodyPr wrap="square" rtlCol="0">
            <a:spAutoFit/>
          </a:bodyPr>
          <a:lstStyle/>
          <a:p>
            <a:r>
              <a:rPr lang="en-US" altLang="zh-TW" sz="1600" b="1" dirty="0" smtClean="0">
                <a:solidFill>
                  <a:srgbClr val="C00000"/>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Gas Mixtures</a:t>
            </a:r>
          </a:p>
          <a:p>
            <a:pPr marL="285750" indent="-285750">
              <a:buFont typeface="Arial" pitchFamily="34" charset="0"/>
              <a:buChar char="•"/>
            </a:pPr>
            <a:r>
              <a:rPr lang="en-US" altLang="zh-TW" sz="1600" dirty="0" smtClean="0">
                <a:latin typeface="Arial Unicode MS" pitchFamily="34" charset="-120"/>
                <a:ea typeface="Arial Unicode MS" pitchFamily="34" charset="-120"/>
                <a:cs typeface="Arial Unicode MS" pitchFamily="34" charset="-120"/>
              </a:rPr>
              <a:t>R134A </a:t>
            </a:r>
            <a:r>
              <a:rPr lang="en-US" altLang="zh-TW" sz="1600" dirty="0">
                <a:latin typeface="Arial Unicode MS" pitchFamily="34" charset="-120"/>
                <a:ea typeface="Arial Unicode MS" pitchFamily="34" charset="-120"/>
                <a:cs typeface="Arial Unicode MS" pitchFamily="34" charset="-120"/>
              </a:rPr>
              <a:t>(</a:t>
            </a:r>
            <a:r>
              <a:rPr lang="en-US" altLang="zh-TW" sz="1600" dirty="0" smtClean="0">
                <a:latin typeface="Arial Unicode MS" pitchFamily="34" charset="-120"/>
                <a:ea typeface="Arial Unicode MS" pitchFamily="34" charset="-120"/>
                <a:cs typeface="Arial Unicode MS" pitchFamily="34" charset="-120"/>
              </a:rPr>
              <a:t>Freon/C</a:t>
            </a:r>
            <a:r>
              <a:rPr lang="en-US" altLang="zh-TW" sz="1600" baseline="-25000" dirty="0" smtClean="0">
                <a:latin typeface="Arial Unicode MS" pitchFamily="34" charset="-120"/>
                <a:ea typeface="Arial Unicode MS" pitchFamily="34" charset="-120"/>
                <a:cs typeface="Arial Unicode MS" pitchFamily="34" charset="-120"/>
              </a:rPr>
              <a:t>2</a:t>
            </a:r>
            <a:r>
              <a:rPr lang="en-US" altLang="zh-TW" sz="1600" dirty="0" smtClean="0">
                <a:latin typeface="Arial Unicode MS" pitchFamily="34" charset="-120"/>
                <a:ea typeface="Arial Unicode MS" pitchFamily="34" charset="-120"/>
                <a:cs typeface="Arial Unicode MS" pitchFamily="34" charset="-120"/>
              </a:rPr>
              <a:t>F</a:t>
            </a:r>
            <a:r>
              <a:rPr lang="en-US" altLang="zh-TW" sz="1600" baseline="-25000" dirty="0" smtClean="0">
                <a:latin typeface="Arial Unicode MS" pitchFamily="34" charset="-120"/>
                <a:ea typeface="Arial Unicode MS" pitchFamily="34" charset="-120"/>
                <a:cs typeface="Arial Unicode MS" pitchFamily="34" charset="-120"/>
              </a:rPr>
              <a:t>4</a:t>
            </a:r>
            <a:r>
              <a:rPr lang="en-US" altLang="zh-TW" sz="1600" dirty="0" smtClean="0">
                <a:latin typeface="Arial Unicode MS" pitchFamily="34" charset="-120"/>
                <a:ea typeface="Arial Unicode MS" pitchFamily="34" charset="-120"/>
                <a:cs typeface="Arial Unicode MS" pitchFamily="34" charset="-120"/>
              </a:rPr>
              <a:t>H</a:t>
            </a:r>
            <a:r>
              <a:rPr lang="en-US" altLang="zh-TW" sz="1600" baseline="-25000" dirty="0" smtClean="0">
                <a:latin typeface="Arial Unicode MS" pitchFamily="34" charset="-120"/>
                <a:ea typeface="Arial Unicode MS" pitchFamily="34" charset="-120"/>
                <a:cs typeface="Arial Unicode MS" pitchFamily="34" charset="-120"/>
              </a:rPr>
              <a:t>2</a:t>
            </a:r>
            <a:r>
              <a:rPr lang="en-US" altLang="zh-TW" sz="1600" dirty="0" smtClean="0">
                <a:latin typeface="Arial Unicode MS" pitchFamily="34" charset="-120"/>
                <a:ea typeface="Arial Unicode MS" pitchFamily="34" charset="-120"/>
                <a:cs typeface="Arial Unicode MS" pitchFamily="34" charset="-120"/>
              </a:rPr>
              <a:t>) : </a:t>
            </a:r>
            <a:r>
              <a:rPr lang="en-US" altLang="zh-TW" sz="1600" dirty="0" smtClean="0">
                <a:solidFill>
                  <a:srgbClr val="00B0F0"/>
                </a:solidFill>
                <a:latin typeface="Arial Unicode MS" pitchFamily="34" charset="-120"/>
                <a:ea typeface="Arial Unicode MS" pitchFamily="34" charset="-120"/>
                <a:cs typeface="Arial Unicode MS" pitchFamily="34" charset="-120"/>
              </a:rPr>
              <a:t>90</a:t>
            </a:r>
            <a:r>
              <a:rPr lang="en-US" altLang="zh-TW" sz="1600" dirty="0">
                <a:solidFill>
                  <a:srgbClr val="00B0F0"/>
                </a:solidFill>
                <a:latin typeface="Arial Unicode MS" pitchFamily="34" charset="-120"/>
                <a:ea typeface="Arial Unicode MS" pitchFamily="34" charset="-120"/>
                <a:cs typeface="Arial Unicode MS" pitchFamily="34" charset="-120"/>
              </a:rPr>
              <a:t>%</a:t>
            </a:r>
            <a:endParaRPr lang="zh-TW" altLang="en-US" sz="1600" dirty="0">
              <a:solidFill>
                <a:srgbClr val="00B0F0"/>
              </a:solidFill>
              <a:latin typeface="Arial Unicode MS" pitchFamily="34" charset="-120"/>
              <a:ea typeface="Arial Unicode MS" pitchFamily="34" charset="-120"/>
              <a:cs typeface="Arial Unicode MS" pitchFamily="34" charset="-120"/>
            </a:endParaRPr>
          </a:p>
          <a:p>
            <a:pPr marL="742950" lvl="1" indent="-285750">
              <a:buFont typeface="Arial" pitchFamily="34" charset="0"/>
              <a:buChar char="•"/>
            </a:pPr>
            <a:r>
              <a:rPr lang="en-US" altLang="zh-TW" sz="1600" dirty="0" smtClean="0">
                <a:solidFill>
                  <a:schemeClr val="accent3">
                    <a:lumMod val="75000"/>
                  </a:schemeClr>
                </a:solidFill>
                <a:latin typeface="Arial Unicode MS" pitchFamily="34" charset="-120"/>
                <a:ea typeface="Arial Unicode MS" pitchFamily="34" charset="-120"/>
                <a:cs typeface="Arial Unicode MS" pitchFamily="34" charset="-120"/>
              </a:rPr>
              <a:t>Ionization</a:t>
            </a:r>
          </a:p>
          <a:p>
            <a:pPr marL="285750" indent="-285750">
              <a:buFont typeface="Arial" pitchFamily="34" charset="0"/>
              <a:buChar char="•"/>
            </a:pPr>
            <a:r>
              <a:rPr lang="en-US" altLang="zh-TW" sz="1600" dirty="0" err="1" smtClean="0">
                <a:latin typeface="Arial Unicode MS" pitchFamily="34" charset="-120"/>
                <a:ea typeface="Arial Unicode MS" pitchFamily="34" charset="-120"/>
                <a:cs typeface="Arial Unicode MS" pitchFamily="34" charset="-120"/>
              </a:rPr>
              <a:t>Isobutane</a:t>
            </a:r>
            <a:r>
              <a:rPr lang="en-US" altLang="zh-TW" sz="1600" dirty="0" smtClean="0">
                <a:latin typeface="Arial Unicode MS" pitchFamily="34" charset="-120"/>
                <a:ea typeface="Arial Unicode MS" pitchFamily="34" charset="-120"/>
                <a:cs typeface="Arial Unicode MS" pitchFamily="34" charset="-120"/>
              </a:rPr>
              <a:t> </a:t>
            </a:r>
            <a:r>
              <a:rPr lang="en-US" altLang="zh-TW" sz="1600" dirty="0">
                <a:latin typeface="Arial Unicode MS" pitchFamily="34" charset="-120"/>
                <a:ea typeface="Arial Unicode MS" pitchFamily="34" charset="-120"/>
                <a:cs typeface="Arial Unicode MS" pitchFamily="34" charset="-120"/>
              </a:rPr>
              <a:t>: </a:t>
            </a:r>
            <a:r>
              <a:rPr lang="en-US" altLang="zh-TW" sz="1600" dirty="0">
                <a:solidFill>
                  <a:srgbClr val="00B0F0"/>
                </a:solidFill>
                <a:latin typeface="Arial Unicode MS" pitchFamily="34" charset="-120"/>
                <a:ea typeface="Arial Unicode MS" pitchFamily="34" charset="-120"/>
                <a:cs typeface="Arial Unicode MS" pitchFamily="34" charset="-120"/>
              </a:rPr>
              <a:t>5%</a:t>
            </a:r>
          </a:p>
          <a:p>
            <a:pPr marL="742950" lvl="1" indent="-285750">
              <a:buFont typeface="Arial" pitchFamily="34" charset="0"/>
              <a:buChar char="•"/>
            </a:pPr>
            <a:r>
              <a:rPr lang="en-US" altLang="zh-TW" sz="1600" dirty="0" smtClean="0">
                <a:solidFill>
                  <a:schemeClr val="accent3">
                    <a:lumMod val="75000"/>
                  </a:schemeClr>
                </a:solidFill>
                <a:latin typeface="Arial Unicode MS" pitchFamily="34" charset="-120"/>
                <a:ea typeface="Arial Unicode MS" pitchFamily="34" charset="-120"/>
                <a:cs typeface="Arial Unicode MS" pitchFamily="34" charset="-120"/>
              </a:rPr>
              <a:t>UV photons absorption</a:t>
            </a:r>
          </a:p>
          <a:p>
            <a:pPr marL="285750" indent="-285750">
              <a:buFont typeface="Arial" pitchFamily="34" charset="0"/>
              <a:buChar char="•"/>
            </a:pPr>
            <a:r>
              <a:rPr lang="en-US" altLang="zh-TW" sz="1600" dirty="0" smtClean="0">
                <a:latin typeface="Arial Unicode MS" pitchFamily="34" charset="-120"/>
                <a:ea typeface="Arial Unicode MS" pitchFamily="34" charset="-120"/>
                <a:cs typeface="Arial Unicode MS" pitchFamily="34" charset="-120"/>
              </a:rPr>
              <a:t>SF</a:t>
            </a:r>
            <a:r>
              <a:rPr lang="en-US" altLang="zh-TW" sz="1600" baseline="-25000" dirty="0" smtClean="0">
                <a:latin typeface="Arial Unicode MS" pitchFamily="34" charset="-120"/>
                <a:ea typeface="Arial Unicode MS" pitchFamily="34" charset="-120"/>
                <a:cs typeface="Arial Unicode MS" pitchFamily="34" charset="-120"/>
              </a:rPr>
              <a:t>6</a:t>
            </a:r>
            <a:r>
              <a:rPr lang="en-US" altLang="zh-TW" sz="1600" dirty="0" smtClean="0">
                <a:latin typeface="Arial Unicode MS" pitchFamily="34" charset="-120"/>
                <a:ea typeface="Arial Unicode MS" pitchFamily="34" charset="-120"/>
                <a:cs typeface="Arial Unicode MS" pitchFamily="34" charset="-120"/>
              </a:rPr>
              <a:t> </a:t>
            </a:r>
            <a:r>
              <a:rPr lang="en-US" altLang="zh-TW" sz="1600" dirty="0">
                <a:latin typeface="Arial Unicode MS" pitchFamily="34" charset="-120"/>
                <a:ea typeface="Arial Unicode MS" pitchFamily="34" charset="-120"/>
                <a:cs typeface="Arial Unicode MS" pitchFamily="34" charset="-120"/>
              </a:rPr>
              <a:t>: </a:t>
            </a:r>
            <a:r>
              <a:rPr lang="en-US" altLang="zh-TW" sz="1600" dirty="0">
                <a:solidFill>
                  <a:srgbClr val="00B0F0"/>
                </a:solidFill>
                <a:latin typeface="Arial Unicode MS" pitchFamily="34" charset="-120"/>
                <a:ea typeface="Arial Unicode MS" pitchFamily="34" charset="-120"/>
                <a:cs typeface="Arial Unicode MS" pitchFamily="34" charset="-120"/>
              </a:rPr>
              <a:t>5</a:t>
            </a:r>
            <a:r>
              <a:rPr lang="en-US" altLang="zh-TW" sz="1600" dirty="0" smtClean="0">
                <a:solidFill>
                  <a:srgbClr val="00B0F0"/>
                </a:solidFill>
                <a:latin typeface="Arial Unicode MS" pitchFamily="34" charset="-120"/>
                <a:ea typeface="Arial Unicode MS" pitchFamily="34" charset="-120"/>
                <a:cs typeface="Arial Unicode MS" pitchFamily="34" charset="-120"/>
              </a:rPr>
              <a:t>%</a:t>
            </a:r>
          </a:p>
          <a:p>
            <a:pPr marL="742950" lvl="1" indent="-285750">
              <a:buFont typeface="Arial" pitchFamily="34" charset="0"/>
              <a:buChar char="•"/>
            </a:pPr>
            <a:r>
              <a:rPr lang="en-US" altLang="zh-TW" sz="1600" dirty="0" smtClean="0">
                <a:solidFill>
                  <a:schemeClr val="accent3">
                    <a:lumMod val="75000"/>
                  </a:schemeClr>
                </a:solidFill>
                <a:latin typeface="Arial Unicode MS" pitchFamily="34" charset="-120"/>
                <a:ea typeface="Arial Unicode MS" pitchFamily="34" charset="-120"/>
                <a:cs typeface="Arial Unicode MS" pitchFamily="34" charset="-120"/>
              </a:rPr>
              <a:t>Avalanche mode</a:t>
            </a:r>
          </a:p>
        </p:txBody>
      </p:sp>
    </p:spTree>
    <p:extLst>
      <p:ext uri="{BB962C8B-B14F-4D97-AF65-F5344CB8AC3E}">
        <p14:creationId xmlns:p14="http://schemas.microsoft.com/office/powerpoint/2010/main" val="43127107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RPC Performance Factors</a:t>
            </a:r>
            <a:endParaRPr lang="zh-TW" altLang="en-US" dirty="0"/>
          </a:p>
        </p:txBody>
      </p:sp>
      <p:sp>
        <p:nvSpPr>
          <p:cNvPr id="3" name="內容版面配置區 2"/>
          <p:cNvSpPr>
            <a:spLocks noGrp="1"/>
          </p:cNvSpPr>
          <p:nvPr>
            <p:ph idx="1"/>
          </p:nvPr>
        </p:nvSpPr>
        <p:spPr/>
        <p:txBody>
          <a:bodyPr>
            <a:noAutofit/>
          </a:bodyPr>
          <a:lstStyle/>
          <a:p>
            <a:r>
              <a:rPr lang="en-US" altLang="zh-TW" sz="1800" dirty="0"/>
              <a:t>Operation </a:t>
            </a:r>
            <a:r>
              <a:rPr lang="en-US" altLang="zh-TW" sz="1800" dirty="0" smtClean="0"/>
              <a:t>HV (</a:t>
            </a:r>
            <a:r>
              <a:rPr lang="en-US" altLang="zh-TW" sz="1800" dirty="0" smtClean="0">
                <a:latin typeface="Arial Unicode MS" pitchFamily="34" charset="-120"/>
                <a:ea typeface="Arial Unicode MS" pitchFamily="34" charset="-120"/>
                <a:cs typeface="Arial Unicode MS" pitchFamily="34" charset="-120"/>
              </a:rPr>
              <a:t>10~11 KV/1mm</a:t>
            </a:r>
            <a:r>
              <a:rPr lang="en-US" altLang="zh-TW" sz="1800" dirty="0" smtClean="0"/>
              <a:t>)</a:t>
            </a:r>
            <a:endParaRPr lang="en-US" altLang="zh-TW" sz="1800" dirty="0"/>
          </a:p>
          <a:p>
            <a:r>
              <a:rPr lang="en-US" altLang="zh-TW" sz="1800" dirty="0"/>
              <a:t>Gas </a:t>
            </a:r>
            <a:r>
              <a:rPr lang="en-US" altLang="zh-TW" sz="1800" dirty="0" smtClean="0"/>
              <a:t>component</a:t>
            </a:r>
          </a:p>
          <a:p>
            <a:pPr lvl="1"/>
            <a:r>
              <a:rPr lang="en-US" altLang="zh-TW" sz="1600" dirty="0" err="1" smtClean="0"/>
              <a:t>Isobutane</a:t>
            </a:r>
            <a:r>
              <a:rPr lang="en-US" altLang="zh-TW" sz="1600" dirty="0" smtClean="0"/>
              <a:t>/Butane : expensive/cheaper, </a:t>
            </a:r>
            <a:r>
              <a:rPr lang="en-US" altLang="zh-TW" sz="1600" dirty="0" smtClean="0">
                <a:solidFill>
                  <a:srgbClr val="0070C0"/>
                </a:solidFill>
              </a:rPr>
              <a:t>higher</a:t>
            </a:r>
            <a:r>
              <a:rPr lang="en-US" altLang="zh-TW" sz="1600" dirty="0" smtClean="0"/>
              <a:t>/</a:t>
            </a:r>
            <a:r>
              <a:rPr lang="en-US" altLang="zh-TW" sz="1600" dirty="0" smtClean="0">
                <a:solidFill>
                  <a:srgbClr val="C00000"/>
                </a:solidFill>
              </a:rPr>
              <a:t>lower</a:t>
            </a:r>
            <a:r>
              <a:rPr lang="en-US" altLang="zh-TW" sz="1600" dirty="0" smtClean="0">
                <a:solidFill>
                  <a:srgbClr val="0070C0"/>
                </a:solidFill>
              </a:rPr>
              <a:t> </a:t>
            </a:r>
            <a:r>
              <a:rPr lang="en-US" altLang="zh-TW" sz="1600" dirty="0" smtClean="0"/>
              <a:t>efficiency</a:t>
            </a:r>
          </a:p>
          <a:p>
            <a:r>
              <a:rPr lang="en-US" altLang="zh-TW" sz="1800" dirty="0" smtClean="0"/>
              <a:t>RPC # of layers</a:t>
            </a:r>
          </a:p>
          <a:p>
            <a:pPr lvl="1"/>
            <a:r>
              <a:rPr lang="en-US" altLang="zh-TW" sz="1600" dirty="0" smtClean="0"/>
              <a:t>more layers : </a:t>
            </a:r>
            <a:r>
              <a:rPr lang="en-US" altLang="zh-TW" sz="1600" dirty="0" smtClean="0">
                <a:solidFill>
                  <a:srgbClr val="0070C0"/>
                </a:solidFill>
              </a:rPr>
              <a:t>better efficiency</a:t>
            </a:r>
            <a:r>
              <a:rPr lang="en-US" altLang="zh-TW" sz="1600" dirty="0" smtClean="0"/>
              <a:t>, </a:t>
            </a:r>
            <a:r>
              <a:rPr lang="en-US" altLang="zh-TW" sz="1600" dirty="0" smtClean="0">
                <a:solidFill>
                  <a:srgbClr val="0070C0"/>
                </a:solidFill>
              </a:rPr>
              <a:t>larger pulse height</a:t>
            </a:r>
            <a:r>
              <a:rPr lang="en-US" altLang="zh-TW" sz="1600" dirty="0" smtClean="0"/>
              <a:t>, </a:t>
            </a:r>
            <a:r>
              <a:rPr lang="en-US" altLang="zh-TW" sz="1600" dirty="0" smtClean="0">
                <a:solidFill>
                  <a:srgbClr val="C00000"/>
                </a:solidFill>
              </a:rPr>
              <a:t>much </a:t>
            </a:r>
            <a:r>
              <a:rPr lang="en-US" altLang="zh-TW" sz="1600" dirty="0" err="1" smtClean="0">
                <a:solidFill>
                  <a:srgbClr val="C00000"/>
                </a:solidFill>
              </a:rPr>
              <a:t>noiser</a:t>
            </a:r>
            <a:r>
              <a:rPr lang="en-US" altLang="zh-TW" sz="1600" dirty="0" smtClean="0">
                <a:solidFill>
                  <a:srgbClr val="C00000"/>
                </a:solidFill>
              </a:rPr>
              <a:t> </a:t>
            </a:r>
            <a:r>
              <a:rPr lang="en-US" altLang="zh-TW" sz="1600" dirty="0" smtClean="0"/>
              <a:t>to calorimeter</a:t>
            </a:r>
          </a:p>
          <a:p>
            <a:r>
              <a:rPr lang="en-US" altLang="zh-TW" sz="1800" dirty="0" smtClean="0"/>
              <a:t>Gas gap : Creating the primary ionization clusters, Gas gain</a:t>
            </a:r>
          </a:p>
          <a:p>
            <a:pPr lvl="1"/>
            <a:r>
              <a:rPr lang="en-US" altLang="zh-TW" sz="1600" dirty="0"/>
              <a:t>narrower : </a:t>
            </a:r>
            <a:r>
              <a:rPr lang="en-US" altLang="zh-TW" sz="1600" dirty="0">
                <a:solidFill>
                  <a:srgbClr val="0070C0"/>
                </a:solidFill>
              </a:rPr>
              <a:t>better time resolution</a:t>
            </a:r>
            <a:r>
              <a:rPr lang="en-US" altLang="zh-TW" sz="1600" dirty="0"/>
              <a:t>, </a:t>
            </a:r>
            <a:r>
              <a:rPr lang="en-US" altLang="zh-TW" sz="1600" dirty="0">
                <a:solidFill>
                  <a:srgbClr val="C00000"/>
                </a:solidFill>
              </a:rPr>
              <a:t>lower </a:t>
            </a:r>
            <a:r>
              <a:rPr lang="en-US" altLang="zh-TW" sz="1600" dirty="0" smtClean="0">
                <a:solidFill>
                  <a:srgbClr val="C00000"/>
                </a:solidFill>
              </a:rPr>
              <a:t>efficiency</a:t>
            </a:r>
            <a:endParaRPr lang="en-US" altLang="zh-TW" sz="1600" dirty="0" smtClean="0"/>
          </a:p>
          <a:p>
            <a:pPr lvl="1"/>
            <a:r>
              <a:rPr lang="en-US" altLang="zh-TW" sz="1600" dirty="0" smtClean="0"/>
              <a:t>wider : </a:t>
            </a:r>
            <a:r>
              <a:rPr lang="en-US" altLang="zh-TW" sz="1600" dirty="0" smtClean="0">
                <a:solidFill>
                  <a:srgbClr val="0070C0"/>
                </a:solidFill>
              </a:rPr>
              <a:t>larger signal </a:t>
            </a:r>
            <a:r>
              <a:rPr lang="en-US" altLang="zh-TW" sz="1600" dirty="0" smtClean="0"/>
              <a:t>(especially in avalanche mode), </a:t>
            </a:r>
            <a:r>
              <a:rPr lang="en-US" altLang="zh-TW" sz="1600" dirty="0" smtClean="0">
                <a:solidFill>
                  <a:srgbClr val="C00000"/>
                </a:solidFill>
              </a:rPr>
              <a:t>worse time resolution </a:t>
            </a:r>
            <a:r>
              <a:rPr lang="en-US" altLang="zh-TW" sz="1600" dirty="0" smtClean="0"/>
              <a:t>(larger arrival-time fluctuation), therefore the </a:t>
            </a:r>
            <a:r>
              <a:rPr lang="en-US" altLang="zh-TW" sz="1600" dirty="0" smtClean="0">
                <a:solidFill>
                  <a:srgbClr val="0070C0"/>
                </a:solidFill>
              </a:rPr>
              <a:t>multi-gap RPC </a:t>
            </a:r>
            <a:r>
              <a:rPr lang="en-US" altLang="zh-TW" sz="1600" dirty="0" smtClean="0"/>
              <a:t>was proposed.</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70323" y="1385039"/>
            <a:ext cx="1559226" cy="732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文字方塊 11"/>
          <p:cNvSpPr txBox="1"/>
          <p:nvPr/>
        </p:nvSpPr>
        <p:spPr>
          <a:xfrm>
            <a:off x="5681884" y="2117675"/>
            <a:ext cx="936104" cy="307777"/>
          </a:xfrm>
          <a:prstGeom prst="rect">
            <a:avLst/>
          </a:prstGeom>
          <a:noFill/>
        </p:spPr>
        <p:txBody>
          <a:bodyPr wrap="square" rtlCol="0">
            <a:spAutoFit/>
          </a:bodyPr>
          <a:lstStyle/>
          <a:p>
            <a:r>
              <a:rPr lang="en-US" altLang="zh-TW" sz="1400" dirty="0" smtClean="0">
                <a:effectLst>
                  <a:outerShdw blurRad="38100" dist="38100" dir="2700000" algn="tl">
                    <a:srgbClr val="000000">
                      <a:alpha val="43137"/>
                    </a:srgbClr>
                  </a:outerShdw>
                </a:effectLst>
              </a:rPr>
              <a:t>Butane</a:t>
            </a:r>
            <a:endParaRPr lang="zh-TW" altLang="en-US" dirty="0">
              <a:effectLst>
                <a:outerShdw blurRad="38100" dist="38100" dir="2700000" algn="tl">
                  <a:srgbClr val="000000">
                    <a:alpha val="43137"/>
                  </a:srgbClr>
                </a:outerShdw>
              </a:effectLst>
            </a:endParaRPr>
          </a:p>
        </p:txBody>
      </p:sp>
      <p:sp>
        <p:nvSpPr>
          <p:cNvPr id="15" name="文字方塊 14"/>
          <p:cNvSpPr txBox="1"/>
          <p:nvPr/>
        </p:nvSpPr>
        <p:spPr>
          <a:xfrm>
            <a:off x="7308304" y="2117675"/>
            <a:ext cx="1008112" cy="307777"/>
          </a:xfrm>
          <a:prstGeom prst="rect">
            <a:avLst/>
          </a:prstGeom>
          <a:noFill/>
        </p:spPr>
        <p:txBody>
          <a:bodyPr wrap="square" rtlCol="0">
            <a:spAutoFit/>
          </a:bodyPr>
          <a:lstStyle/>
          <a:p>
            <a:r>
              <a:rPr lang="en-US" altLang="zh-TW" sz="1400" dirty="0" err="1" smtClean="0">
                <a:effectLst>
                  <a:outerShdw blurRad="38100" dist="38100" dir="2700000" algn="tl">
                    <a:srgbClr val="000000">
                      <a:alpha val="43137"/>
                    </a:srgbClr>
                  </a:outerShdw>
                </a:effectLst>
              </a:rPr>
              <a:t>Isobutane</a:t>
            </a:r>
            <a:endParaRPr lang="zh-TW" altLang="en-US" dirty="0">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32747" y="704855"/>
            <a:ext cx="1559226" cy="1412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36523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Multi-gap RPC </a:t>
            </a:r>
            <a:r>
              <a:rPr lang="en-US" altLang="zh-TW" dirty="0" smtClean="0"/>
              <a:t>Configuration (5 gaps)</a:t>
            </a:r>
            <a:endParaRPr lang="zh-TW" altLang="en-US" dirty="0"/>
          </a:p>
        </p:txBody>
      </p:sp>
      <p:pic>
        <p:nvPicPr>
          <p:cNvPr id="8" name="Picture 101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868144" y="1345332"/>
            <a:ext cx="2910541" cy="2528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2" name="圖片 102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61415" y="2785492"/>
            <a:ext cx="2463322" cy="1434838"/>
          </a:xfrm>
          <a:prstGeom prst="rect">
            <a:avLst/>
          </a:prstGeom>
          <a:ln>
            <a:noFill/>
          </a:ln>
          <a:effectLst>
            <a:outerShdw blurRad="292100" dist="139700" dir="2700000" algn="tl" rotWithShape="0">
              <a:srgbClr val="333333">
                <a:alpha val="65000"/>
              </a:srgbClr>
            </a:outerShdw>
          </a:effectLst>
        </p:spPr>
      </p:pic>
      <p:pic>
        <p:nvPicPr>
          <p:cNvPr id="6" name="圖片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87824" y="2785492"/>
            <a:ext cx="3065582" cy="2299186"/>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1415" y="1345332"/>
            <a:ext cx="5209249" cy="1229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6231552" y="4081636"/>
            <a:ext cx="2588920" cy="1384995"/>
          </a:xfrm>
          <a:prstGeom prst="rect">
            <a:avLst/>
          </a:prstGeom>
          <a:noFill/>
        </p:spPr>
        <p:txBody>
          <a:bodyPr wrap="square" rtlCol="0">
            <a:spAutoFit/>
          </a:bodyPr>
          <a:lstStyle/>
          <a:p>
            <a:r>
              <a:rPr lang="en-US" altLang="zh-TW" sz="1400" dirty="0" smtClean="0"/>
              <a:t>Multi-gap RPC consists of resistive plates and gas gaps stacked alternatively, and electrodes are placed on the outer surface of the most outer resistive plates.</a:t>
            </a:r>
            <a:endParaRPr lang="zh-TW" altLang="en-US" sz="1400" dirty="0"/>
          </a:p>
        </p:txBody>
      </p:sp>
    </p:spTree>
    <p:extLst>
      <p:ext uri="{BB962C8B-B14F-4D97-AF65-F5344CB8AC3E}">
        <p14:creationId xmlns:p14="http://schemas.microsoft.com/office/powerpoint/2010/main" val="2168509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3100" dirty="0" smtClean="0"/>
              <a:t>Multi-gap RPC Test</a:t>
            </a:r>
            <a:r>
              <a:rPr lang="en-US" altLang="zh-TW" dirty="0" smtClean="0"/>
              <a:t/>
            </a:r>
            <a:br>
              <a:rPr lang="en-US" altLang="zh-TW" dirty="0" smtClean="0"/>
            </a:br>
            <a:r>
              <a:rPr lang="en-US" altLang="zh-TW" sz="2000" b="1" dirty="0" err="1" smtClean="0">
                <a:solidFill>
                  <a:schemeClr val="accent6">
                    <a:lumMod val="75000"/>
                  </a:schemeClr>
                </a:solidFill>
              </a:rPr>
              <a:t>Sr</a:t>
            </a:r>
            <a:r>
              <a:rPr lang="en-US" altLang="zh-TW" sz="2000" b="1" dirty="0" smtClean="0">
                <a:solidFill>
                  <a:schemeClr val="accent6">
                    <a:lumMod val="75000"/>
                  </a:schemeClr>
                </a:solidFill>
              </a:rPr>
              <a:t> (</a:t>
            </a:r>
            <a:r>
              <a:rPr lang="el-GR" altLang="zh-TW" sz="2000" b="1" i="1" dirty="0" smtClean="0">
                <a:solidFill>
                  <a:schemeClr val="accent6">
                    <a:lumMod val="75000"/>
                  </a:schemeClr>
                </a:solidFill>
                <a:latin typeface="Arial Unicode MS" pitchFamily="34" charset="-120"/>
                <a:ea typeface="Arial Unicode MS" pitchFamily="34" charset="-120"/>
                <a:cs typeface="Arial Unicode MS" pitchFamily="34" charset="-120"/>
              </a:rPr>
              <a:t>β</a:t>
            </a:r>
            <a:r>
              <a:rPr lang="en-US" altLang="zh-TW" sz="2000" b="1" dirty="0" smtClean="0">
                <a:solidFill>
                  <a:schemeClr val="accent6">
                    <a:lumMod val="75000"/>
                  </a:schemeClr>
                </a:solidFill>
              </a:rPr>
              <a:t> source)</a:t>
            </a:r>
            <a:endParaRPr lang="zh-TW" altLang="en-US" sz="2000" b="1" dirty="0">
              <a:solidFill>
                <a:schemeClr val="accent6">
                  <a:lumMod val="75000"/>
                </a:schemeClr>
              </a:solidFill>
            </a:endParaRPr>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9" y="1723374"/>
            <a:ext cx="4968552" cy="3726414"/>
          </a:xfrm>
          <a:prstGeom prst="rect">
            <a:avLst/>
          </a:prstGeom>
          <a:ln>
            <a:noFill/>
          </a:ln>
          <a:effectLst>
            <a:outerShdw blurRad="292100" dist="139700" dir="2700000" algn="tl" rotWithShape="0">
              <a:srgbClr val="333333">
                <a:alpha val="65000"/>
              </a:srgbClr>
            </a:outerShdw>
          </a:effectLst>
        </p:spPr>
      </p:pic>
      <p:pic>
        <p:nvPicPr>
          <p:cNvPr id="5" name="圖片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48064" y="841276"/>
            <a:ext cx="3672408" cy="2754306"/>
          </a:xfrm>
          <a:prstGeom prst="rect">
            <a:avLst/>
          </a:prstGeom>
          <a:ln>
            <a:noFill/>
          </a:ln>
          <a:effectLst>
            <a:outerShdw blurRad="190500" algn="tl" rotWithShape="0">
              <a:srgbClr val="000000">
                <a:alpha val="70000"/>
              </a:srgbClr>
            </a:outerShdw>
          </a:effectLst>
        </p:spPr>
      </p:pic>
      <p:sp>
        <p:nvSpPr>
          <p:cNvPr id="6" name="文字方塊 5"/>
          <p:cNvSpPr txBox="1"/>
          <p:nvPr/>
        </p:nvSpPr>
        <p:spPr>
          <a:xfrm>
            <a:off x="5508104" y="3768741"/>
            <a:ext cx="3456384" cy="1200329"/>
          </a:xfrm>
          <a:prstGeom prst="rect">
            <a:avLst/>
          </a:prstGeom>
          <a:noFill/>
        </p:spPr>
        <p:txBody>
          <a:bodyPr wrap="square" rtlCol="0">
            <a:spAutoFit/>
          </a:bodyPr>
          <a:lstStyle/>
          <a:p>
            <a:r>
              <a:rPr lang="en-US" altLang="zh-TW" b="1" dirty="0">
                <a:solidFill>
                  <a:srgbClr val="0070C0"/>
                </a:solidFill>
              </a:rPr>
              <a:t>1</a:t>
            </a:r>
            <a:r>
              <a:rPr lang="en-US" altLang="zh-TW" b="1" dirty="0" smtClean="0">
                <a:solidFill>
                  <a:srgbClr val="0070C0"/>
                </a:solidFill>
              </a:rPr>
              <a:t> Scintillator with 2 PMT outputs Coincidence</a:t>
            </a:r>
          </a:p>
          <a:p>
            <a:r>
              <a:rPr lang="en-US" altLang="zh-TW" dirty="0" err="1" smtClean="0">
                <a:solidFill>
                  <a:schemeClr val="accent6">
                    <a:lumMod val="50000"/>
                  </a:schemeClr>
                </a:solidFill>
              </a:rPr>
              <a:t>HV</a:t>
            </a:r>
            <a:r>
              <a:rPr lang="en-US" altLang="zh-TW" baseline="-25000" dirty="0" err="1" smtClean="0">
                <a:solidFill>
                  <a:schemeClr val="accent6">
                    <a:lumMod val="50000"/>
                  </a:schemeClr>
                </a:solidFill>
              </a:rPr>
              <a:t>up</a:t>
            </a:r>
            <a:r>
              <a:rPr lang="en-US" altLang="zh-TW" dirty="0" smtClean="0">
                <a:solidFill>
                  <a:schemeClr val="accent6">
                    <a:lumMod val="50000"/>
                  </a:schemeClr>
                </a:solidFill>
              </a:rPr>
              <a:t>     = </a:t>
            </a:r>
            <a:r>
              <a:rPr lang="en-US" altLang="zh-TW" dirty="0" smtClean="0">
                <a:solidFill>
                  <a:schemeClr val="accent6">
                    <a:lumMod val="50000"/>
                  </a:schemeClr>
                </a:solidFill>
                <a:latin typeface="Arial Unicode MS" pitchFamily="34" charset="-120"/>
                <a:ea typeface="Arial Unicode MS" pitchFamily="34" charset="-120"/>
                <a:cs typeface="Arial Unicode MS" pitchFamily="34" charset="-120"/>
              </a:rPr>
              <a:t>-3.6KV</a:t>
            </a:r>
          </a:p>
          <a:p>
            <a:r>
              <a:rPr lang="en-US" altLang="zh-TW" dirty="0" err="1" smtClean="0">
                <a:solidFill>
                  <a:schemeClr val="accent6">
                    <a:lumMod val="50000"/>
                  </a:schemeClr>
                </a:solidFill>
              </a:rPr>
              <a:t>HV</a:t>
            </a:r>
            <a:r>
              <a:rPr lang="en-US" altLang="zh-TW" baseline="-25000" dirty="0" err="1" smtClean="0">
                <a:solidFill>
                  <a:schemeClr val="accent6">
                    <a:lumMod val="50000"/>
                  </a:schemeClr>
                </a:solidFill>
              </a:rPr>
              <a:t>down</a:t>
            </a:r>
            <a:r>
              <a:rPr lang="en-US" altLang="zh-TW" dirty="0" smtClean="0">
                <a:solidFill>
                  <a:schemeClr val="accent6">
                    <a:lumMod val="50000"/>
                  </a:schemeClr>
                </a:solidFill>
              </a:rPr>
              <a:t> = 0 V</a:t>
            </a:r>
            <a:endParaRPr lang="zh-TW" altLang="en-US" dirty="0">
              <a:solidFill>
                <a:schemeClr val="accent6">
                  <a:lumMod val="50000"/>
                </a:schemeClr>
              </a:solidFill>
            </a:endParaRPr>
          </a:p>
        </p:txBody>
      </p:sp>
      <p:sp>
        <p:nvSpPr>
          <p:cNvPr id="7" name="文字方塊 6"/>
          <p:cNvSpPr txBox="1"/>
          <p:nvPr/>
        </p:nvSpPr>
        <p:spPr>
          <a:xfrm>
            <a:off x="3640091" y="2027272"/>
            <a:ext cx="1296144" cy="369332"/>
          </a:xfrm>
          <a:prstGeom prst="rect">
            <a:avLst/>
          </a:prstGeom>
          <a:noFill/>
        </p:spPr>
        <p:txBody>
          <a:bodyPr wrap="square" rtlCol="0">
            <a:spAutoFit/>
          </a:bodyPr>
          <a:lstStyle/>
          <a:p>
            <a:r>
              <a:rPr lang="en-US" altLang="zh-TW" dirty="0" smtClean="0">
                <a:solidFill>
                  <a:srgbClr val="0070C0"/>
                </a:solidFill>
              </a:rPr>
              <a:t>Signal(UP)</a:t>
            </a:r>
            <a:endParaRPr lang="zh-TW" altLang="en-US" dirty="0">
              <a:solidFill>
                <a:srgbClr val="0070C0"/>
              </a:solidFill>
            </a:endParaRPr>
          </a:p>
        </p:txBody>
      </p:sp>
      <p:sp>
        <p:nvSpPr>
          <p:cNvPr id="8" name="文字方塊 7"/>
          <p:cNvSpPr txBox="1"/>
          <p:nvPr/>
        </p:nvSpPr>
        <p:spPr>
          <a:xfrm>
            <a:off x="3641082" y="2894815"/>
            <a:ext cx="1477392" cy="369332"/>
          </a:xfrm>
          <a:prstGeom prst="rect">
            <a:avLst/>
          </a:prstGeom>
          <a:noFill/>
        </p:spPr>
        <p:txBody>
          <a:bodyPr wrap="square" rtlCol="0">
            <a:spAutoFit/>
          </a:bodyPr>
          <a:lstStyle/>
          <a:p>
            <a:r>
              <a:rPr lang="en-US" altLang="zh-TW" dirty="0" smtClean="0">
                <a:solidFill>
                  <a:srgbClr val="00B0F0"/>
                </a:solidFill>
              </a:rPr>
              <a:t>Signal(down)</a:t>
            </a:r>
            <a:endParaRPr lang="zh-TW" altLang="en-US" dirty="0">
              <a:solidFill>
                <a:srgbClr val="00B0F0"/>
              </a:solidFill>
            </a:endParaRPr>
          </a:p>
        </p:txBody>
      </p:sp>
      <p:sp>
        <p:nvSpPr>
          <p:cNvPr id="9" name="文字方塊 8"/>
          <p:cNvSpPr txBox="1"/>
          <p:nvPr/>
        </p:nvSpPr>
        <p:spPr>
          <a:xfrm>
            <a:off x="4402583" y="3543712"/>
            <a:ext cx="792088" cy="369332"/>
          </a:xfrm>
          <a:prstGeom prst="rect">
            <a:avLst/>
          </a:prstGeom>
          <a:noFill/>
        </p:spPr>
        <p:txBody>
          <a:bodyPr wrap="square" rtlCol="0">
            <a:spAutoFit/>
          </a:bodyPr>
          <a:lstStyle/>
          <a:p>
            <a:r>
              <a:rPr lang="en-US" altLang="zh-TW" dirty="0" smtClean="0">
                <a:solidFill>
                  <a:srgbClr val="FF33CC"/>
                </a:solidFill>
              </a:rPr>
              <a:t>PMT1</a:t>
            </a:r>
            <a:endParaRPr lang="zh-TW" altLang="en-US" dirty="0">
              <a:solidFill>
                <a:srgbClr val="FF33CC"/>
              </a:solidFill>
            </a:endParaRPr>
          </a:p>
        </p:txBody>
      </p:sp>
      <p:sp>
        <p:nvSpPr>
          <p:cNvPr id="10" name="文字方塊 9"/>
          <p:cNvSpPr txBox="1"/>
          <p:nvPr/>
        </p:nvSpPr>
        <p:spPr>
          <a:xfrm>
            <a:off x="4402501" y="3865612"/>
            <a:ext cx="855712" cy="369332"/>
          </a:xfrm>
          <a:prstGeom prst="rect">
            <a:avLst/>
          </a:prstGeom>
          <a:noFill/>
        </p:spPr>
        <p:txBody>
          <a:bodyPr wrap="square" rtlCol="0">
            <a:spAutoFit/>
          </a:bodyPr>
          <a:lstStyle/>
          <a:p>
            <a:r>
              <a:rPr lang="en-US" altLang="zh-TW" dirty="0" smtClean="0">
                <a:solidFill>
                  <a:srgbClr val="92D050"/>
                </a:solidFill>
              </a:rPr>
              <a:t>PMT2</a:t>
            </a:r>
            <a:endParaRPr lang="zh-TW" altLang="en-US" dirty="0">
              <a:solidFill>
                <a:srgbClr val="92D050"/>
              </a:solidFill>
            </a:endParaRPr>
          </a:p>
        </p:txBody>
      </p:sp>
    </p:spTree>
    <p:extLst>
      <p:ext uri="{BB962C8B-B14F-4D97-AF65-F5344CB8AC3E}">
        <p14:creationId xmlns:p14="http://schemas.microsoft.com/office/powerpoint/2010/main" val="359813785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Multi-gap RPC</a:t>
            </a:r>
            <a:endParaRPr lang="zh-TW" altLang="en-US" dirty="0"/>
          </a:p>
        </p:txBody>
      </p:sp>
      <p:sp>
        <p:nvSpPr>
          <p:cNvPr id="3" name="內容版面配置區 2"/>
          <p:cNvSpPr>
            <a:spLocks noGrp="1"/>
          </p:cNvSpPr>
          <p:nvPr>
            <p:ph idx="1"/>
          </p:nvPr>
        </p:nvSpPr>
        <p:spPr>
          <a:xfrm>
            <a:off x="457200" y="1524000"/>
            <a:ext cx="4114800" cy="3581136"/>
          </a:xfrm>
        </p:spPr>
        <p:txBody>
          <a:bodyPr>
            <a:noAutofit/>
          </a:bodyPr>
          <a:lstStyle/>
          <a:p>
            <a:r>
              <a:rPr lang="en-US" altLang="zh-TW" sz="1200" dirty="0"/>
              <a:t>The HV is applied by a resistive layer only to the external surfaces of the external plates; all the internal resistive plates are all </a:t>
            </a:r>
            <a:r>
              <a:rPr lang="en-US" altLang="zh-TW" sz="1200" b="1" dirty="0">
                <a:solidFill>
                  <a:srgbClr val="0070C0"/>
                </a:solidFill>
              </a:rPr>
              <a:t>electrically floating</a:t>
            </a:r>
            <a:r>
              <a:rPr lang="en-US" altLang="zh-TW" sz="1200" dirty="0"/>
              <a:t>, the time jitter are reduced by small size of </a:t>
            </a:r>
            <a:r>
              <a:rPr lang="en-US" altLang="zh-TW" sz="1200" dirty="0" smtClean="0"/>
              <a:t>sub-gaps.</a:t>
            </a:r>
          </a:p>
          <a:p>
            <a:r>
              <a:rPr lang="en-US" altLang="zh-TW" sz="1200" dirty="0"/>
              <a:t>Pickup electrodes are located outside the stack and insulated from the HV electrodes</a:t>
            </a:r>
            <a:r>
              <a:rPr lang="en-US" altLang="zh-TW" sz="1200" dirty="0" smtClean="0"/>
              <a:t>.</a:t>
            </a:r>
          </a:p>
          <a:p>
            <a:r>
              <a:rPr lang="en-US" altLang="zh-TW" sz="1200" dirty="0" smtClean="0"/>
              <a:t>The </a:t>
            </a:r>
            <a:r>
              <a:rPr lang="en-US" altLang="zh-TW" sz="1200" dirty="0"/>
              <a:t>resistive plates act as “</a:t>
            </a:r>
            <a:r>
              <a:rPr lang="en-US" altLang="zh-TW" sz="1200" dirty="0" smtClean="0"/>
              <a:t>dielectrics”, that is, the resistive plates are </a:t>
            </a:r>
            <a:r>
              <a:rPr lang="en-US" altLang="zh-TW" sz="1200" b="1" dirty="0" smtClean="0">
                <a:solidFill>
                  <a:srgbClr val="0070C0"/>
                </a:solidFill>
              </a:rPr>
              <a:t>transparent</a:t>
            </a:r>
            <a:r>
              <a:rPr lang="en-US" altLang="zh-TW" sz="1200" dirty="0" smtClean="0"/>
              <a:t> to the fast signal generated by the avalanches inside each gas gap. Induced signal can be caused by the movement of charge in anywhere of gas gaps between 2 pickup electrodes. Therefore, </a:t>
            </a:r>
            <a:r>
              <a:rPr lang="en-US" altLang="zh-TW" sz="1200" dirty="0"/>
              <a:t>t</a:t>
            </a:r>
            <a:r>
              <a:rPr lang="en-US" altLang="zh-TW" sz="1200" dirty="0" smtClean="0"/>
              <a:t>he </a:t>
            </a:r>
            <a:r>
              <a:rPr lang="en-US" altLang="zh-TW" sz="1200" u="sng" dirty="0" smtClean="0">
                <a:solidFill>
                  <a:srgbClr val="0070C0"/>
                </a:solidFill>
              </a:rPr>
              <a:t>observed induced signal </a:t>
            </a:r>
            <a:r>
              <a:rPr lang="en-US" altLang="zh-TW" sz="1200" dirty="0" smtClean="0"/>
              <a:t>is the </a:t>
            </a:r>
            <a:r>
              <a:rPr lang="en-US" altLang="zh-TW" sz="1200" b="1" dirty="0" smtClean="0">
                <a:solidFill>
                  <a:srgbClr val="0070C0"/>
                </a:solidFill>
              </a:rPr>
              <a:t>sum</a:t>
            </a:r>
            <a:r>
              <a:rPr lang="en-US" altLang="zh-TW" sz="1200" dirty="0" smtClean="0"/>
              <a:t> of the individual avalanche signal.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667587"/>
            <a:ext cx="3533775" cy="4933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7339088" y="5337571"/>
            <a:ext cx="1008112" cy="230832"/>
          </a:xfrm>
          <a:prstGeom prst="rect">
            <a:avLst/>
          </a:prstGeom>
          <a:noFill/>
        </p:spPr>
        <p:txBody>
          <a:bodyPr wrap="square" rtlCol="0">
            <a:spAutoFit/>
          </a:bodyPr>
          <a:lstStyle/>
          <a:p>
            <a:r>
              <a:rPr lang="en-US" altLang="zh-TW" sz="900" dirty="0">
                <a:solidFill>
                  <a:srgbClr val="FFC000"/>
                </a:solidFill>
              </a:rPr>
              <a:t>c</a:t>
            </a:r>
            <a:r>
              <a:rPr lang="en-US" altLang="zh-TW" sz="900" dirty="0" smtClean="0">
                <a:solidFill>
                  <a:srgbClr val="FFC000"/>
                </a:solidFill>
              </a:rPr>
              <a:t>harged particle</a:t>
            </a:r>
            <a:endParaRPr lang="zh-TW" altLang="en-US" sz="900" dirty="0">
              <a:solidFill>
                <a:srgbClr val="FFC000"/>
              </a:solidFill>
            </a:endParaRPr>
          </a:p>
        </p:txBody>
      </p:sp>
      <p:sp>
        <p:nvSpPr>
          <p:cNvPr id="8" name="爆炸 1 7"/>
          <p:cNvSpPr/>
          <p:nvPr/>
        </p:nvSpPr>
        <p:spPr>
          <a:xfrm>
            <a:off x="7147927" y="3067317"/>
            <a:ext cx="72008" cy="72008"/>
          </a:xfrm>
          <a:prstGeom prst="irregularSeal1">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爆炸 1 9"/>
          <p:cNvSpPr/>
          <p:nvPr/>
        </p:nvSpPr>
        <p:spPr>
          <a:xfrm>
            <a:off x="7298321" y="3342504"/>
            <a:ext cx="72008" cy="72008"/>
          </a:xfrm>
          <a:prstGeom prst="irregularSeal1">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爆炸 1 10"/>
          <p:cNvSpPr/>
          <p:nvPr/>
        </p:nvSpPr>
        <p:spPr>
          <a:xfrm>
            <a:off x="7438651" y="3621010"/>
            <a:ext cx="72008" cy="72008"/>
          </a:xfrm>
          <a:prstGeom prst="irregularSeal1">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爆炸 1 11"/>
          <p:cNvSpPr/>
          <p:nvPr/>
        </p:nvSpPr>
        <p:spPr>
          <a:xfrm>
            <a:off x="7006603" y="2790255"/>
            <a:ext cx="72008" cy="72008"/>
          </a:xfrm>
          <a:prstGeom prst="irregularSeal1">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爆炸 1 12"/>
          <p:cNvSpPr/>
          <p:nvPr/>
        </p:nvSpPr>
        <p:spPr>
          <a:xfrm>
            <a:off x="6853061" y="2526038"/>
            <a:ext cx="72008" cy="72008"/>
          </a:xfrm>
          <a:prstGeom prst="irregularSeal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單箭頭接點 15"/>
          <p:cNvCxnSpPr/>
          <p:nvPr/>
        </p:nvCxnSpPr>
        <p:spPr>
          <a:xfrm>
            <a:off x="4139952" y="2353444"/>
            <a:ext cx="1440160" cy="93610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V="1">
            <a:off x="2987824" y="3289548"/>
            <a:ext cx="2592288" cy="2880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7" name="肘形接點 26"/>
          <p:cNvCxnSpPr/>
          <p:nvPr/>
        </p:nvCxnSpPr>
        <p:spPr>
          <a:xfrm flipV="1">
            <a:off x="1259632" y="4945732"/>
            <a:ext cx="5544616" cy="391839"/>
          </a:xfrm>
          <a:prstGeom prst="bentConnector3">
            <a:avLst>
              <a:gd name="adj1" fmla="val 50000"/>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1259632" y="51617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1259632" y="51617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flipV="1">
            <a:off x="1259632" y="5141651"/>
            <a:ext cx="0" cy="19592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272725"/>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Multi-gap RPC Construction</a:t>
            </a:r>
            <a:endParaRPr lang="zh-TW" altLang="en-US" dirty="0"/>
          </a:p>
        </p:txBody>
      </p:sp>
      <p:grpSp>
        <p:nvGrpSpPr>
          <p:cNvPr id="11" name="群組 10"/>
          <p:cNvGrpSpPr/>
          <p:nvPr/>
        </p:nvGrpSpPr>
        <p:grpSpPr>
          <a:xfrm>
            <a:off x="251520" y="1746498"/>
            <a:ext cx="8538120" cy="3559274"/>
            <a:chOff x="107504" y="1417340"/>
            <a:chExt cx="8538120" cy="3559274"/>
          </a:xfrm>
        </p:grpSpPr>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504" y="1417340"/>
              <a:ext cx="2057400" cy="1543050"/>
            </a:xfrm>
            <a:prstGeom prst="rect">
              <a:avLst/>
            </a:prstGeom>
          </p:spPr>
        </p:pic>
        <p:pic>
          <p:nvPicPr>
            <p:cNvPr id="5" name="圖片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67744" y="1417340"/>
              <a:ext cx="2057400" cy="1543050"/>
            </a:xfrm>
            <a:prstGeom prst="rect">
              <a:avLst/>
            </a:prstGeom>
          </p:spPr>
        </p:pic>
        <p:pic>
          <p:nvPicPr>
            <p:cNvPr id="6" name="圖片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27984" y="1417340"/>
              <a:ext cx="2057400" cy="1543050"/>
            </a:xfrm>
            <a:prstGeom prst="rect">
              <a:avLst/>
            </a:prstGeom>
          </p:spPr>
        </p:pic>
        <p:pic>
          <p:nvPicPr>
            <p:cNvPr id="7" name="圖片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88224" y="1417340"/>
              <a:ext cx="2057400" cy="1543050"/>
            </a:xfrm>
            <a:prstGeom prst="rect">
              <a:avLst/>
            </a:prstGeom>
          </p:spPr>
        </p:pic>
        <p:pic>
          <p:nvPicPr>
            <p:cNvPr id="8" name="圖片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7504" y="3433564"/>
              <a:ext cx="2057400" cy="1543050"/>
            </a:xfrm>
            <a:prstGeom prst="rect">
              <a:avLst/>
            </a:prstGeom>
          </p:spPr>
        </p:pic>
        <p:pic>
          <p:nvPicPr>
            <p:cNvPr id="9" name="圖片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267744" y="3433564"/>
              <a:ext cx="2057400" cy="1543050"/>
            </a:xfrm>
            <a:prstGeom prst="rect">
              <a:avLst/>
            </a:prstGeom>
          </p:spPr>
        </p:pic>
        <p:pic>
          <p:nvPicPr>
            <p:cNvPr id="10" name="圖片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427984" y="3433564"/>
              <a:ext cx="2057026" cy="1543050"/>
            </a:xfrm>
            <a:prstGeom prst="rect">
              <a:avLst/>
            </a:prstGeom>
          </p:spPr>
        </p:pic>
        <p:pic>
          <p:nvPicPr>
            <p:cNvPr id="12" name="圖片 1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588598" y="3433564"/>
              <a:ext cx="2057026" cy="1543050"/>
            </a:xfrm>
            <a:prstGeom prst="rect">
              <a:avLst/>
            </a:prstGeom>
          </p:spPr>
        </p:pic>
        <p:sp>
          <p:nvSpPr>
            <p:cNvPr id="13" name="文字方塊 12"/>
            <p:cNvSpPr txBox="1"/>
            <p:nvPr/>
          </p:nvSpPr>
          <p:spPr>
            <a:xfrm>
              <a:off x="107504" y="2590277"/>
              <a:ext cx="432048" cy="369332"/>
            </a:xfrm>
            <a:prstGeom prst="rect">
              <a:avLst/>
            </a:prstGeom>
            <a:noFill/>
          </p:spPr>
          <p:txBody>
            <a:bodyPr wrap="square" rtlCol="0">
              <a:spAutoFit/>
            </a:bodyPr>
            <a:lstStyle/>
            <a:p>
              <a:r>
                <a:rPr lang="en-US" altLang="zh-TW" b="1" dirty="0" smtClean="0">
                  <a:solidFill>
                    <a:srgbClr val="FFFF00"/>
                  </a:solidFill>
                </a:rPr>
                <a:t>(1)</a:t>
              </a:r>
              <a:endParaRPr lang="zh-TW" altLang="en-US" b="1" dirty="0">
                <a:solidFill>
                  <a:srgbClr val="FFFF00"/>
                </a:solidFill>
              </a:endParaRPr>
            </a:p>
          </p:txBody>
        </p:sp>
        <p:sp>
          <p:nvSpPr>
            <p:cNvPr id="14" name="文字方塊 13"/>
            <p:cNvSpPr txBox="1"/>
            <p:nvPr/>
          </p:nvSpPr>
          <p:spPr>
            <a:xfrm>
              <a:off x="2267744" y="2583014"/>
              <a:ext cx="432048" cy="369332"/>
            </a:xfrm>
            <a:prstGeom prst="rect">
              <a:avLst/>
            </a:prstGeom>
            <a:noFill/>
          </p:spPr>
          <p:txBody>
            <a:bodyPr wrap="square" rtlCol="0">
              <a:spAutoFit/>
            </a:bodyPr>
            <a:lstStyle/>
            <a:p>
              <a:r>
                <a:rPr lang="en-US" altLang="zh-TW" b="1" dirty="0" smtClean="0">
                  <a:solidFill>
                    <a:srgbClr val="FFFF00"/>
                  </a:solidFill>
                </a:rPr>
                <a:t>(2)</a:t>
              </a:r>
              <a:endParaRPr lang="zh-TW" altLang="en-US" b="1" dirty="0">
                <a:solidFill>
                  <a:srgbClr val="FFFF00"/>
                </a:solidFill>
              </a:endParaRPr>
            </a:p>
          </p:txBody>
        </p:sp>
        <p:sp>
          <p:nvSpPr>
            <p:cNvPr id="15" name="文字方塊 14"/>
            <p:cNvSpPr txBox="1"/>
            <p:nvPr/>
          </p:nvSpPr>
          <p:spPr>
            <a:xfrm>
              <a:off x="4427984" y="2583014"/>
              <a:ext cx="432048" cy="369332"/>
            </a:xfrm>
            <a:prstGeom prst="rect">
              <a:avLst/>
            </a:prstGeom>
            <a:noFill/>
          </p:spPr>
          <p:txBody>
            <a:bodyPr wrap="square" rtlCol="0">
              <a:spAutoFit/>
            </a:bodyPr>
            <a:lstStyle/>
            <a:p>
              <a:r>
                <a:rPr lang="en-US" altLang="zh-TW" b="1" dirty="0" smtClean="0">
                  <a:solidFill>
                    <a:srgbClr val="FFFF00"/>
                  </a:solidFill>
                </a:rPr>
                <a:t>(3)</a:t>
              </a:r>
              <a:endParaRPr lang="zh-TW" altLang="en-US" b="1" dirty="0">
                <a:solidFill>
                  <a:srgbClr val="FFFF00"/>
                </a:solidFill>
              </a:endParaRPr>
            </a:p>
          </p:txBody>
        </p:sp>
        <p:sp>
          <p:nvSpPr>
            <p:cNvPr id="16" name="文字方塊 15"/>
            <p:cNvSpPr txBox="1"/>
            <p:nvPr/>
          </p:nvSpPr>
          <p:spPr>
            <a:xfrm>
              <a:off x="6588224" y="2583014"/>
              <a:ext cx="504056" cy="369332"/>
            </a:xfrm>
            <a:prstGeom prst="rect">
              <a:avLst/>
            </a:prstGeom>
            <a:noFill/>
          </p:spPr>
          <p:txBody>
            <a:bodyPr wrap="square" rtlCol="0">
              <a:spAutoFit/>
            </a:bodyPr>
            <a:lstStyle/>
            <a:p>
              <a:r>
                <a:rPr lang="en-US" altLang="zh-TW" b="1" dirty="0" smtClean="0">
                  <a:solidFill>
                    <a:srgbClr val="FFFF00"/>
                  </a:solidFill>
                </a:rPr>
                <a:t>(4)</a:t>
              </a:r>
              <a:endParaRPr lang="zh-TW" altLang="en-US" b="1" dirty="0">
                <a:solidFill>
                  <a:srgbClr val="FFFF00"/>
                </a:solidFill>
              </a:endParaRPr>
            </a:p>
          </p:txBody>
        </p:sp>
        <p:sp>
          <p:nvSpPr>
            <p:cNvPr id="17" name="文字方塊 16"/>
            <p:cNvSpPr txBox="1"/>
            <p:nvPr/>
          </p:nvSpPr>
          <p:spPr>
            <a:xfrm>
              <a:off x="107504" y="4607282"/>
              <a:ext cx="432048" cy="369332"/>
            </a:xfrm>
            <a:prstGeom prst="rect">
              <a:avLst/>
            </a:prstGeom>
            <a:noFill/>
          </p:spPr>
          <p:txBody>
            <a:bodyPr wrap="square" rtlCol="0">
              <a:spAutoFit/>
            </a:bodyPr>
            <a:lstStyle/>
            <a:p>
              <a:r>
                <a:rPr lang="en-US" altLang="zh-TW" b="1" dirty="0" smtClean="0">
                  <a:solidFill>
                    <a:srgbClr val="FFFF00"/>
                  </a:solidFill>
                </a:rPr>
                <a:t>(5)</a:t>
              </a:r>
              <a:endParaRPr lang="zh-TW" altLang="en-US" b="1" dirty="0">
                <a:solidFill>
                  <a:srgbClr val="FFFF00"/>
                </a:solidFill>
              </a:endParaRPr>
            </a:p>
          </p:txBody>
        </p:sp>
        <p:sp>
          <p:nvSpPr>
            <p:cNvPr id="18" name="文字方塊 17"/>
            <p:cNvSpPr txBox="1"/>
            <p:nvPr/>
          </p:nvSpPr>
          <p:spPr>
            <a:xfrm>
              <a:off x="2267744" y="4607282"/>
              <a:ext cx="513414" cy="369332"/>
            </a:xfrm>
            <a:prstGeom prst="rect">
              <a:avLst/>
            </a:prstGeom>
            <a:noFill/>
          </p:spPr>
          <p:txBody>
            <a:bodyPr wrap="square" rtlCol="0">
              <a:spAutoFit/>
            </a:bodyPr>
            <a:lstStyle/>
            <a:p>
              <a:r>
                <a:rPr lang="en-US" altLang="zh-TW" b="1" dirty="0" smtClean="0">
                  <a:solidFill>
                    <a:srgbClr val="FFFF00"/>
                  </a:solidFill>
                </a:rPr>
                <a:t>(6)</a:t>
              </a:r>
              <a:endParaRPr lang="zh-TW" altLang="en-US" b="1" dirty="0">
                <a:solidFill>
                  <a:srgbClr val="FFFF00"/>
                </a:solidFill>
              </a:endParaRPr>
            </a:p>
          </p:txBody>
        </p:sp>
        <p:sp>
          <p:nvSpPr>
            <p:cNvPr id="19" name="文字方塊 18"/>
            <p:cNvSpPr txBox="1"/>
            <p:nvPr/>
          </p:nvSpPr>
          <p:spPr>
            <a:xfrm>
              <a:off x="4430910" y="4607282"/>
              <a:ext cx="432048" cy="369332"/>
            </a:xfrm>
            <a:prstGeom prst="rect">
              <a:avLst/>
            </a:prstGeom>
            <a:noFill/>
          </p:spPr>
          <p:txBody>
            <a:bodyPr wrap="square" rtlCol="0">
              <a:spAutoFit/>
            </a:bodyPr>
            <a:lstStyle/>
            <a:p>
              <a:r>
                <a:rPr lang="en-US" altLang="zh-TW" b="1" dirty="0" smtClean="0">
                  <a:solidFill>
                    <a:srgbClr val="FFFF00"/>
                  </a:solidFill>
                </a:rPr>
                <a:t>(7)</a:t>
              </a:r>
              <a:endParaRPr lang="zh-TW" altLang="en-US" b="1" dirty="0">
                <a:solidFill>
                  <a:srgbClr val="FFFF00"/>
                </a:solidFill>
              </a:endParaRPr>
            </a:p>
          </p:txBody>
        </p:sp>
        <p:sp>
          <p:nvSpPr>
            <p:cNvPr id="20" name="文字方塊 19"/>
            <p:cNvSpPr txBox="1"/>
            <p:nvPr/>
          </p:nvSpPr>
          <p:spPr>
            <a:xfrm>
              <a:off x="6578582" y="4607282"/>
              <a:ext cx="473224" cy="369332"/>
            </a:xfrm>
            <a:prstGeom prst="rect">
              <a:avLst/>
            </a:prstGeom>
            <a:noFill/>
          </p:spPr>
          <p:txBody>
            <a:bodyPr wrap="square" rtlCol="0">
              <a:spAutoFit/>
            </a:bodyPr>
            <a:lstStyle/>
            <a:p>
              <a:r>
                <a:rPr lang="en-US" altLang="zh-TW" b="1" dirty="0" smtClean="0">
                  <a:solidFill>
                    <a:srgbClr val="FFFF00"/>
                  </a:solidFill>
                </a:rPr>
                <a:t>(8)</a:t>
              </a:r>
              <a:endParaRPr lang="zh-TW" altLang="en-US" b="1" dirty="0">
                <a:solidFill>
                  <a:srgbClr val="FFFF00"/>
                </a:solidFill>
              </a:endParaRPr>
            </a:p>
          </p:txBody>
        </p:sp>
      </p:grpSp>
      <p:pic>
        <p:nvPicPr>
          <p:cNvPr id="3" name="圖片 2"/>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5435070" y="697557"/>
            <a:ext cx="3345160" cy="7917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439491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95936" y="625252"/>
            <a:ext cx="3386441" cy="4859675"/>
          </a:xfrm>
          <a:prstGeom prst="rect">
            <a:avLst/>
          </a:prstGeom>
          <a:ln>
            <a:noFill/>
          </a:ln>
          <a:effectLst>
            <a:outerShdw blurRad="292100" dist="139700" dir="2700000" algn="tl" rotWithShape="0">
              <a:srgbClr val="333333">
                <a:alpha val="65000"/>
              </a:srgbClr>
            </a:outerShdw>
          </a:effectLst>
        </p:spPr>
      </p:pic>
      <p:pic>
        <p:nvPicPr>
          <p:cNvPr id="6" name="圖片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79512" y="1354253"/>
            <a:ext cx="3592579" cy="4130674"/>
          </a:xfrm>
          <a:prstGeom prst="rect">
            <a:avLst/>
          </a:prstGeom>
          <a:ln>
            <a:noFill/>
          </a:ln>
          <a:effectLst>
            <a:outerShdw blurRad="292100" dist="139700" dir="2700000" algn="tl" rotWithShape="0">
              <a:srgbClr val="333333">
                <a:alpha val="65000"/>
              </a:srgbClr>
            </a:outerShdw>
          </a:effectLst>
        </p:spPr>
      </p:pic>
      <p:pic>
        <p:nvPicPr>
          <p:cNvPr id="7" name="圖片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6804247" y="3361555"/>
            <a:ext cx="1728193" cy="2304257"/>
          </a:xfrm>
          <a:prstGeom prst="rect">
            <a:avLst/>
          </a:prstGeom>
          <a:ln>
            <a:noFill/>
          </a:ln>
          <a:effectLst>
            <a:outerShdw blurRad="190500" algn="tl" rotWithShape="0">
              <a:srgbClr val="000000">
                <a:alpha val="70000"/>
              </a:srgbClr>
            </a:outerShdw>
          </a:effectLst>
        </p:spPr>
      </p:pic>
      <p:pic>
        <p:nvPicPr>
          <p:cNvPr id="9" name="圖片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5400000">
            <a:off x="6660232" y="625252"/>
            <a:ext cx="1728193" cy="2304257"/>
          </a:xfrm>
          <a:prstGeom prst="rect">
            <a:avLst/>
          </a:prstGeom>
          <a:ln>
            <a:noFill/>
          </a:ln>
          <a:effectLst>
            <a:outerShdw blurRad="190500" algn="tl" rotWithShape="0">
              <a:srgbClr val="000000">
                <a:alpha val="70000"/>
              </a:srgbClr>
            </a:outerShdw>
          </a:effectLst>
        </p:spPr>
      </p:pic>
      <p:sp>
        <p:nvSpPr>
          <p:cNvPr id="2" name="標題 1"/>
          <p:cNvSpPr>
            <a:spLocks noGrp="1"/>
          </p:cNvSpPr>
          <p:nvPr>
            <p:ph type="title"/>
          </p:nvPr>
        </p:nvSpPr>
        <p:spPr/>
        <p:txBody>
          <a:bodyPr/>
          <a:lstStyle/>
          <a:p>
            <a:r>
              <a:rPr lang="en-US" altLang="zh-TW" dirty="0"/>
              <a:t>M</a:t>
            </a:r>
            <a:r>
              <a:rPr lang="en-US" altLang="zh-TW" dirty="0" smtClean="0"/>
              <a:t>RPC Beam Test Setup</a:t>
            </a:r>
            <a:endParaRPr lang="zh-TW" altLang="en-US" dirty="0"/>
          </a:p>
        </p:txBody>
      </p:sp>
      <p:sp>
        <p:nvSpPr>
          <p:cNvPr id="3" name="文字方塊 2"/>
          <p:cNvSpPr txBox="1"/>
          <p:nvPr/>
        </p:nvSpPr>
        <p:spPr>
          <a:xfrm>
            <a:off x="6296699" y="2577857"/>
            <a:ext cx="1944216" cy="369332"/>
          </a:xfrm>
          <a:prstGeom prst="rect">
            <a:avLst/>
          </a:prstGeom>
          <a:noFill/>
        </p:spPr>
        <p:txBody>
          <a:bodyPr wrap="square" rtlCol="0">
            <a:spAutoFit/>
          </a:bodyPr>
          <a:lstStyle/>
          <a:p>
            <a:r>
              <a:rPr lang="en-US" altLang="zh-TW" b="1" dirty="0">
                <a:solidFill>
                  <a:srgbClr val="FF0000"/>
                </a:solidFill>
              </a:rPr>
              <a:t>1</a:t>
            </a:r>
            <a:r>
              <a:rPr lang="en-US" altLang="zh-TW" b="1" dirty="0" smtClean="0">
                <a:solidFill>
                  <a:srgbClr val="FF0000"/>
                </a:solidFill>
              </a:rPr>
              <a:t> amplifier</a:t>
            </a:r>
            <a:endParaRPr lang="zh-TW" altLang="en-US" b="1" dirty="0">
              <a:solidFill>
                <a:srgbClr val="FF0000"/>
              </a:solidFill>
            </a:endParaRPr>
          </a:p>
        </p:txBody>
      </p:sp>
      <p:sp>
        <p:nvSpPr>
          <p:cNvPr id="8" name="文字方塊 7"/>
          <p:cNvSpPr txBox="1"/>
          <p:nvPr/>
        </p:nvSpPr>
        <p:spPr>
          <a:xfrm>
            <a:off x="6435819" y="5317260"/>
            <a:ext cx="1944216" cy="369332"/>
          </a:xfrm>
          <a:prstGeom prst="rect">
            <a:avLst/>
          </a:prstGeom>
          <a:noFill/>
        </p:spPr>
        <p:txBody>
          <a:bodyPr wrap="square" rtlCol="0">
            <a:spAutoFit/>
          </a:bodyPr>
          <a:lstStyle/>
          <a:p>
            <a:r>
              <a:rPr lang="en-US" altLang="zh-TW" b="1" dirty="0">
                <a:solidFill>
                  <a:srgbClr val="FF0000"/>
                </a:solidFill>
              </a:rPr>
              <a:t>3</a:t>
            </a:r>
            <a:r>
              <a:rPr lang="en-US" altLang="zh-TW" b="1" dirty="0" smtClean="0">
                <a:solidFill>
                  <a:srgbClr val="FF0000"/>
                </a:solidFill>
              </a:rPr>
              <a:t> amplifiers</a:t>
            </a:r>
            <a:endParaRPr lang="zh-TW" altLang="en-US" b="1" dirty="0">
              <a:solidFill>
                <a:srgbClr val="FF0000"/>
              </a:solidFill>
            </a:endParaRPr>
          </a:p>
        </p:txBody>
      </p:sp>
    </p:spTree>
    <p:extLst>
      <p:ext uri="{BB962C8B-B14F-4D97-AF65-F5344CB8AC3E}">
        <p14:creationId xmlns:p14="http://schemas.microsoft.com/office/powerpoint/2010/main" val="331074163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Studies of MRPC Time Resolution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79512" y="1524000"/>
                <a:ext cx="3898776" cy="3925788"/>
              </a:xfrm>
            </p:spPr>
            <p:txBody>
              <a:bodyPr>
                <a:normAutofit fontScale="92500"/>
              </a:bodyPr>
              <a:lstStyle/>
              <a:p>
                <a:r>
                  <a:rPr lang="en-US" altLang="zh-TW" dirty="0" smtClean="0"/>
                  <a:t>Efficiency ( # of RPC layers, HV, gas components )</a:t>
                </a:r>
              </a:p>
              <a:p>
                <a:pPr marL="342900" lvl="1" indent="0">
                  <a:buNone/>
                </a:pPr>
                <a14:m>
                  <m:oMathPara xmlns:m="http://schemas.openxmlformats.org/officeDocument/2006/math">
                    <m:oMathParaPr>
                      <m:jc m:val="centerGroup"/>
                    </m:oMathParaPr>
                    <m:oMath xmlns:m="http://schemas.openxmlformats.org/officeDocument/2006/math">
                      <m:r>
                        <a:rPr lang="en-US" altLang="zh-TW" sz="1700" b="0" i="1" smtClean="0">
                          <a:solidFill>
                            <a:srgbClr val="0070C0"/>
                          </a:solidFill>
                          <a:latin typeface="Cambria Math"/>
                        </a:rPr>
                        <m:t>𝐸𝑓𝑓</m:t>
                      </m:r>
                      <m:r>
                        <a:rPr lang="en-US" altLang="zh-TW" sz="1700" b="0" i="1" smtClean="0">
                          <a:solidFill>
                            <a:srgbClr val="0070C0"/>
                          </a:solidFill>
                          <a:latin typeface="Cambria Math"/>
                        </a:rPr>
                        <m:t>=</m:t>
                      </m:r>
                      <m:f>
                        <m:fPr>
                          <m:ctrlPr>
                            <a:rPr lang="en-US" altLang="zh-TW" sz="1700" i="1" smtClean="0">
                              <a:solidFill>
                                <a:srgbClr val="0070C0"/>
                              </a:solidFill>
                              <a:latin typeface="Cambria Math"/>
                            </a:rPr>
                          </m:ctrlPr>
                        </m:fPr>
                        <m:num>
                          <m:r>
                            <a:rPr lang="en-US" altLang="zh-TW" sz="1700" b="0" i="1" smtClean="0">
                              <a:solidFill>
                                <a:srgbClr val="0070C0"/>
                              </a:solidFill>
                              <a:latin typeface="Cambria Math"/>
                            </a:rPr>
                            <m:t>𝑠𝑐</m:t>
                          </m:r>
                          <m:r>
                            <a:rPr lang="en-US" altLang="zh-TW" sz="1700" b="0" i="1" smtClean="0">
                              <a:solidFill>
                                <a:srgbClr val="0070C0"/>
                              </a:solidFill>
                              <a:latin typeface="Cambria Math"/>
                            </a:rPr>
                            <m:t>1 ×</m:t>
                          </m:r>
                          <m:r>
                            <a:rPr lang="en-US" altLang="zh-TW" sz="1700" b="0" i="1" smtClean="0">
                              <a:solidFill>
                                <a:srgbClr val="0070C0"/>
                              </a:solidFill>
                              <a:latin typeface="Cambria Math"/>
                              <a:ea typeface="Cambria Math"/>
                            </a:rPr>
                            <m:t>𝑠𝑐</m:t>
                          </m:r>
                          <m:r>
                            <a:rPr lang="en-US" altLang="zh-TW" sz="1700" b="0" i="1" smtClean="0">
                              <a:solidFill>
                                <a:srgbClr val="0070C0"/>
                              </a:solidFill>
                              <a:latin typeface="Cambria Math"/>
                              <a:ea typeface="Cambria Math"/>
                            </a:rPr>
                            <m:t>2 ×</m:t>
                          </m:r>
                          <m:r>
                            <a:rPr lang="en-US" altLang="zh-TW" sz="1700" b="0" i="1" smtClean="0">
                              <a:solidFill>
                                <a:srgbClr val="0070C0"/>
                              </a:solidFill>
                              <a:latin typeface="Cambria Math"/>
                              <a:ea typeface="Cambria Math"/>
                            </a:rPr>
                            <m:t>𝑠𝑐</m:t>
                          </m:r>
                          <m:r>
                            <a:rPr lang="en-US" altLang="zh-TW" sz="1700" b="0" i="1" smtClean="0">
                              <a:solidFill>
                                <a:srgbClr val="0070C0"/>
                              </a:solidFill>
                              <a:latin typeface="Cambria Math"/>
                              <a:ea typeface="Cambria Math"/>
                            </a:rPr>
                            <m:t>3 ×</m:t>
                          </m:r>
                          <m:r>
                            <a:rPr lang="en-US" altLang="zh-TW" sz="1700" b="0" i="1" smtClean="0">
                              <a:solidFill>
                                <a:srgbClr val="0070C0"/>
                              </a:solidFill>
                              <a:latin typeface="Cambria Math"/>
                              <a:ea typeface="Cambria Math"/>
                            </a:rPr>
                            <m:t>𝑠𝑐</m:t>
                          </m:r>
                          <m:r>
                            <a:rPr lang="en-US" altLang="zh-TW" sz="1700" b="0" i="1" smtClean="0">
                              <a:solidFill>
                                <a:srgbClr val="0070C0"/>
                              </a:solidFill>
                              <a:latin typeface="Cambria Math"/>
                              <a:ea typeface="Cambria Math"/>
                            </a:rPr>
                            <m:t>4 ×</m:t>
                          </m:r>
                          <m:r>
                            <a:rPr lang="en-US" altLang="zh-TW" sz="1700" b="0" i="1" smtClean="0">
                              <a:solidFill>
                                <a:srgbClr val="0070C0"/>
                              </a:solidFill>
                              <a:latin typeface="Cambria Math"/>
                              <a:ea typeface="Cambria Math"/>
                            </a:rPr>
                            <m:t>𝑅𝑃𝐶</m:t>
                          </m:r>
                        </m:num>
                        <m:den>
                          <m:r>
                            <a:rPr lang="en-US" altLang="zh-TW" sz="1700" b="0" i="1" smtClean="0">
                              <a:solidFill>
                                <a:srgbClr val="0070C0"/>
                              </a:solidFill>
                              <a:latin typeface="Cambria Math"/>
                            </a:rPr>
                            <m:t>𝑠𝑐</m:t>
                          </m:r>
                          <m:r>
                            <a:rPr lang="en-US" altLang="zh-TW" sz="1700" b="0" i="1" smtClean="0">
                              <a:solidFill>
                                <a:srgbClr val="0070C0"/>
                              </a:solidFill>
                              <a:latin typeface="Cambria Math"/>
                            </a:rPr>
                            <m:t>1 ×</m:t>
                          </m:r>
                          <m:r>
                            <a:rPr lang="en-US" altLang="zh-TW" sz="1700" b="0" i="1" smtClean="0">
                              <a:solidFill>
                                <a:srgbClr val="0070C0"/>
                              </a:solidFill>
                              <a:latin typeface="Cambria Math"/>
                              <a:ea typeface="Cambria Math"/>
                            </a:rPr>
                            <m:t>𝑠𝑐</m:t>
                          </m:r>
                          <m:r>
                            <a:rPr lang="en-US" altLang="zh-TW" sz="1700" b="0" i="1" smtClean="0">
                              <a:solidFill>
                                <a:srgbClr val="0070C0"/>
                              </a:solidFill>
                              <a:latin typeface="Cambria Math"/>
                              <a:ea typeface="Cambria Math"/>
                            </a:rPr>
                            <m:t>2 ×</m:t>
                          </m:r>
                          <m:r>
                            <a:rPr lang="en-US" altLang="zh-TW" sz="1700" b="0" i="1" smtClean="0">
                              <a:solidFill>
                                <a:srgbClr val="0070C0"/>
                              </a:solidFill>
                              <a:latin typeface="Cambria Math"/>
                              <a:ea typeface="Cambria Math"/>
                            </a:rPr>
                            <m:t>𝑠𝑐</m:t>
                          </m:r>
                          <m:r>
                            <a:rPr lang="en-US" altLang="zh-TW" sz="1700" b="0" i="1" smtClean="0">
                              <a:solidFill>
                                <a:srgbClr val="0070C0"/>
                              </a:solidFill>
                              <a:latin typeface="Cambria Math"/>
                              <a:ea typeface="Cambria Math"/>
                            </a:rPr>
                            <m:t>3 ×</m:t>
                          </m:r>
                          <m:r>
                            <a:rPr lang="en-US" altLang="zh-TW" sz="1700" b="0" i="1" smtClean="0">
                              <a:solidFill>
                                <a:srgbClr val="0070C0"/>
                              </a:solidFill>
                              <a:latin typeface="Cambria Math"/>
                              <a:ea typeface="Cambria Math"/>
                            </a:rPr>
                            <m:t>𝑠𝑐</m:t>
                          </m:r>
                          <m:r>
                            <a:rPr lang="en-US" altLang="zh-TW" sz="1700" b="0" i="1" smtClean="0">
                              <a:solidFill>
                                <a:srgbClr val="0070C0"/>
                              </a:solidFill>
                              <a:latin typeface="Cambria Math"/>
                              <a:ea typeface="Cambria Math"/>
                            </a:rPr>
                            <m:t>4</m:t>
                          </m:r>
                        </m:den>
                      </m:f>
                    </m:oMath>
                  </m:oMathPara>
                </a14:m>
                <a:endParaRPr lang="en-US" altLang="zh-TW" dirty="0" smtClean="0"/>
              </a:p>
              <a:p>
                <a:r>
                  <a:rPr lang="en-US" altLang="zh-TW" dirty="0" smtClean="0"/>
                  <a:t>Time Resolution ( spacer, pre-Amplifier, jitter effect)</a:t>
                </a:r>
              </a:p>
              <a:p>
                <a:pPr lvl="1"/>
                <a:r>
                  <a:rPr lang="en-US" altLang="zh-TW" dirty="0" smtClean="0"/>
                  <a:t>TDC</a:t>
                </a:r>
                <a:r>
                  <a:rPr lang="en-US" altLang="zh-TW" baseline="-25000" dirty="0" smtClean="0"/>
                  <a:t>RF</a:t>
                </a:r>
                <a:r>
                  <a:rPr lang="en-US" altLang="zh-TW" dirty="0" smtClean="0"/>
                  <a:t> – TDC</a:t>
                </a:r>
                <a:r>
                  <a:rPr lang="en-US" altLang="zh-TW" baseline="-25000" dirty="0" smtClean="0"/>
                  <a:t>RPC</a:t>
                </a:r>
                <a:endParaRPr lang="en-US" altLang="zh-TW" dirty="0"/>
              </a:p>
              <a:p>
                <a:pPr lvl="1"/>
                <a:r>
                  <a:rPr lang="en-US" altLang="zh-TW" dirty="0"/>
                  <a:t>TDC</a:t>
                </a:r>
                <a:r>
                  <a:rPr lang="en-US" altLang="zh-TW" baseline="-25000" dirty="0"/>
                  <a:t>RF</a:t>
                </a:r>
                <a:r>
                  <a:rPr lang="en-US" altLang="zh-TW" dirty="0"/>
                  <a:t> – </a:t>
                </a:r>
                <a:r>
                  <a:rPr lang="en-US" altLang="zh-TW" dirty="0" smtClean="0"/>
                  <a:t>TDC</a:t>
                </a:r>
                <a:r>
                  <a:rPr lang="en-US" altLang="zh-TW" baseline="-25000" dirty="0"/>
                  <a:t>S</a:t>
                </a:r>
                <a:r>
                  <a:rPr lang="en-US" altLang="zh-TW" baseline="-25000" dirty="0" smtClean="0"/>
                  <a:t>C</a:t>
                </a:r>
                <a:endParaRPr lang="en-US" altLang="zh-TW" dirty="0"/>
              </a:p>
              <a:p>
                <a:pPr lvl="1"/>
                <a:r>
                  <a:rPr lang="en-US" altLang="zh-TW" dirty="0" smtClean="0"/>
                  <a:t>TDC</a:t>
                </a:r>
                <a:r>
                  <a:rPr lang="en-US" altLang="zh-TW" baseline="-25000" dirty="0" smtClean="0"/>
                  <a:t>RPC</a:t>
                </a:r>
                <a:r>
                  <a:rPr lang="en-US" altLang="zh-TW" dirty="0" smtClean="0"/>
                  <a:t> </a:t>
                </a:r>
                <a:r>
                  <a:rPr lang="en-US" altLang="zh-TW" dirty="0"/>
                  <a:t>– </a:t>
                </a:r>
                <a:r>
                  <a:rPr lang="en-US" altLang="zh-TW" dirty="0" smtClean="0"/>
                  <a:t>TDC</a:t>
                </a:r>
                <a:r>
                  <a:rPr lang="en-US" altLang="zh-TW" baseline="-25000" dirty="0"/>
                  <a:t>S</a:t>
                </a:r>
                <a:r>
                  <a:rPr lang="en-US" altLang="zh-TW" baseline="-25000" dirty="0" smtClean="0"/>
                  <a:t>C</a:t>
                </a:r>
                <a:endParaRPr lang="en-US" altLang="zh-TW"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79512" y="1524000"/>
                <a:ext cx="3898776" cy="3925788"/>
              </a:xfrm>
              <a:blipFill rotWithShape="1">
                <a:blip r:embed="rId2"/>
                <a:stretch>
                  <a:fillRect l="-2031"/>
                </a:stretch>
              </a:blipFill>
            </p:spPr>
            <p:txBody>
              <a:bodyPr/>
              <a:lstStyle/>
              <a:p>
                <a:r>
                  <a:rPr lang="zh-TW" altLang="en-US">
                    <a:noFill/>
                  </a:rPr>
                  <a:t> </a:t>
                </a:r>
              </a:p>
            </p:txBody>
          </p:sp>
        </mc:Fallback>
      </mc:AlternateContent>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355" y="1576164"/>
            <a:ext cx="4429125" cy="3657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群組 5"/>
          <p:cNvGrpSpPr/>
          <p:nvPr/>
        </p:nvGrpSpPr>
        <p:grpSpPr>
          <a:xfrm>
            <a:off x="2483768" y="3992850"/>
            <a:ext cx="1360458" cy="1221001"/>
            <a:chOff x="2674620" y="1641753"/>
            <a:chExt cx="1360458" cy="1221001"/>
          </a:xfrm>
        </p:grpSpPr>
        <mc:AlternateContent xmlns:mc="http://schemas.openxmlformats.org/markup-compatibility/2006" xmlns:a14="http://schemas.microsoft.com/office/drawing/2010/main">
          <mc:Choice Requires="a14">
            <p:sp>
              <p:nvSpPr>
                <p:cNvPr id="5" name="文字方塊 4"/>
                <p:cNvSpPr txBox="1"/>
                <p:nvPr/>
              </p:nvSpPr>
              <p:spPr>
                <a:xfrm>
                  <a:off x="2682400" y="1641753"/>
                  <a:ext cx="1352678" cy="393954"/>
                </a:xfrm>
                <a:prstGeom prst="rect">
                  <a:avLst/>
                </a:prstGeom>
                <a:noFill/>
              </p:spPr>
              <p:txBody>
                <a:bodyPr wrap="none" rtlCol="0">
                  <a:spAutoFit/>
                </a:bodyPr>
                <a:lstStyle/>
                <a:p>
                  <a14:m>
                    <m:oMath xmlns:m="http://schemas.openxmlformats.org/officeDocument/2006/math">
                      <m:sSup>
                        <m:sSupPr>
                          <m:ctrlPr>
                            <a:rPr lang="en-US" altLang="zh-TW" i="1" smtClean="0">
                              <a:solidFill>
                                <a:schemeClr val="accent6">
                                  <a:lumMod val="75000"/>
                                </a:schemeClr>
                              </a:solidFill>
                              <a:latin typeface="Cambria Math"/>
                            </a:rPr>
                          </m:ctrlPr>
                        </m:sSupPr>
                        <m:e>
                          <m:sSub>
                            <m:sSubPr>
                              <m:ctrlPr>
                                <a:rPr lang="en-US" altLang="zh-TW" i="1">
                                  <a:solidFill>
                                    <a:schemeClr val="accent6">
                                      <a:lumMod val="75000"/>
                                    </a:schemeClr>
                                  </a:solidFill>
                                  <a:latin typeface="Cambria Math"/>
                                </a:rPr>
                              </m:ctrlPr>
                            </m:sSubPr>
                            <m:e>
                              <m:r>
                                <a:rPr lang="zh-TW" altLang="en-US" i="1">
                                  <a:solidFill>
                                    <a:schemeClr val="accent6">
                                      <a:lumMod val="75000"/>
                                    </a:schemeClr>
                                  </a:solidFill>
                                  <a:latin typeface="Cambria Math"/>
                                </a:rPr>
                                <m:t>𝛿</m:t>
                              </m:r>
                            </m:e>
                            <m:sub>
                              <m:r>
                                <a:rPr lang="en-US" altLang="zh-TW" i="1">
                                  <a:solidFill>
                                    <a:schemeClr val="accent6">
                                      <a:lumMod val="75000"/>
                                    </a:schemeClr>
                                  </a:solidFill>
                                  <a:latin typeface="Cambria Math"/>
                                </a:rPr>
                                <m:t>𝑅𝐹</m:t>
                              </m:r>
                            </m:sub>
                          </m:sSub>
                        </m:e>
                        <m:sup>
                          <m:r>
                            <a:rPr lang="en-US" altLang="zh-TW" b="0" i="1" smtClean="0">
                              <a:solidFill>
                                <a:schemeClr val="accent6">
                                  <a:lumMod val="75000"/>
                                </a:schemeClr>
                              </a:solidFill>
                              <a:latin typeface="Cambria Math"/>
                            </a:rPr>
                            <m:t>2</m:t>
                          </m:r>
                        </m:sup>
                      </m:sSup>
                    </m:oMath>
                  </a14:m>
                  <a:r>
                    <a:rPr lang="en-US" altLang="zh-TW" dirty="0" smtClean="0">
                      <a:solidFill>
                        <a:schemeClr val="accent6">
                          <a:lumMod val="75000"/>
                        </a:schemeClr>
                      </a:solidFill>
                    </a:rPr>
                    <a:t>+</a:t>
                  </a:r>
                  <a14:m>
                    <m:oMath xmlns:m="http://schemas.openxmlformats.org/officeDocument/2006/math">
                      <m:sSup>
                        <m:sSupPr>
                          <m:ctrlPr>
                            <a:rPr lang="en-US" altLang="zh-TW" i="1">
                              <a:solidFill>
                                <a:schemeClr val="accent6">
                                  <a:lumMod val="75000"/>
                                </a:schemeClr>
                              </a:solidFill>
                              <a:latin typeface="Cambria Math"/>
                            </a:rPr>
                          </m:ctrlPr>
                        </m:sSupPr>
                        <m:e>
                          <m:sSub>
                            <m:sSubPr>
                              <m:ctrlPr>
                                <a:rPr lang="en-US" altLang="zh-TW" i="1">
                                  <a:solidFill>
                                    <a:schemeClr val="accent6">
                                      <a:lumMod val="75000"/>
                                    </a:schemeClr>
                                  </a:solidFill>
                                  <a:latin typeface="Cambria Math"/>
                                </a:rPr>
                              </m:ctrlPr>
                            </m:sSubPr>
                            <m:e>
                              <m:r>
                                <a:rPr lang="zh-TW" altLang="en-US" i="1">
                                  <a:solidFill>
                                    <a:schemeClr val="accent6">
                                      <a:lumMod val="75000"/>
                                    </a:schemeClr>
                                  </a:solidFill>
                                  <a:latin typeface="Cambria Math"/>
                                </a:rPr>
                                <m:t>𝛿</m:t>
                              </m:r>
                            </m:e>
                            <m:sub>
                              <m:r>
                                <a:rPr lang="en-US" altLang="zh-TW" i="1">
                                  <a:solidFill>
                                    <a:schemeClr val="accent6">
                                      <a:lumMod val="75000"/>
                                    </a:schemeClr>
                                  </a:solidFill>
                                  <a:latin typeface="Cambria Math"/>
                                </a:rPr>
                                <m:t>𝑅</m:t>
                              </m:r>
                              <m:r>
                                <a:rPr lang="en-US" altLang="zh-TW" b="0" i="1" smtClean="0">
                                  <a:solidFill>
                                    <a:schemeClr val="accent6">
                                      <a:lumMod val="75000"/>
                                    </a:schemeClr>
                                  </a:solidFill>
                                  <a:latin typeface="Cambria Math"/>
                                </a:rPr>
                                <m:t>𝑃𝐶</m:t>
                              </m:r>
                            </m:sub>
                          </m:sSub>
                        </m:e>
                        <m:sup>
                          <m:r>
                            <a:rPr lang="en-US" altLang="zh-TW" i="1">
                              <a:solidFill>
                                <a:schemeClr val="accent6">
                                  <a:lumMod val="75000"/>
                                </a:schemeClr>
                              </a:solidFill>
                              <a:latin typeface="Cambria Math"/>
                            </a:rPr>
                            <m:t>2</m:t>
                          </m:r>
                        </m:sup>
                      </m:sSup>
                    </m:oMath>
                  </a14:m>
                  <a:endParaRPr lang="zh-TW" altLang="en-US" dirty="0">
                    <a:solidFill>
                      <a:schemeClr val="accent6">
                        <a:lumMod val="75000"/>
                      </a:schemeClr>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2682400" y="1641753"/>
                  <a:ext cx="1352678" cy="393954"/>
                </a:xfrm>
                <a:prstGeom prst="rect">
                  <a:avLst/>
                </a:prstGeom>
                <a:blipFill rotWithShape="1">
                  <a:blip r:embed="rId4"/>
                  <a:stretch>
                    <a:fillRect t="-1538" b="-2307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2674620" y="2057023"/>
                  <a:ext cx="1219501" cy="393954"/>
                </a:xfrm>
                <a:prstGeom prst="rect">
                  <a:avLst/>
                </a:prstGeom>
                <a:noFill/>
              </p:spPr>
              <p:txBody>
                <a:bodyPr wrap="none" rtlCol="0">
                  <a:spAutoFit/>
                </a:bodyPr>
                <a:lstStyle/>
                <a:p>
                  <a14:m>
                    <m:oMath xmlns:m="http://schemas.openxmlformats.org/officeDocument/2006/math">
                      <m:sSup>
                        <m:sSupPr>
                          <m:ctrlPr>
                            <a:rPr lang="en-US" altLang="zh-TW" i="1" smtClean="0">
                              <a:solidFill>
                                <a:schemeClr val="accent6">
                                  <a:lumMod val="75000"/>
                                </a:schemeClr>
                              </a:solidFill>
                              <a:latin typeface="Cambria Math"/>
                            </a:rPr>
                          </m:ctrlPr>
                        </m:sSupPr>
                        <m:e>
                          <m:sSub>
                            <m:sSubPr>
                              <m:ctrlPr>
                                <a:rPr lang="en-US" altLang="zh-TW" i="1">
                                  <a:solidFill>
                                    <a:schemeClr val="accent6">
                                      <a:lumMod val="75000"/>
                                    </a:schemeClr>
                                  </a:solidFill>
                                  <a:latin typeface="Cambria Math"/>
                                </a:rPr>
                              </m:ctrlPr>
                            </m:sSubPr>
                            <m:e>
                              <m:r>
                                <a:rPr lang="zh-TW" altLang="en-US" i="1">
                                  <a:solidFill>
                                    <a:schemeClr val="accent6">
                                      <a:lumMod val="75000"/>
                                    </a:schemeClr>
                                  </a:solidFill>
                                  <a:latin typeface="Cambria Math"/>
                                </a:rPr>
                                <m:t>𝛿</m:t>
                              </m:r>
                            </m:e>
                            <m:sub>
                              <m:r>
                                <a:rPr lang="en-US" altLang="zh-TW" i="1">
                                  <a:solidFill>
                                    <a:schemeClr val="accent6">
                                      <a:lumMod val="75000"/>
                                    </a:schemeClr>
                                  </a:solidFill>
                                  <a:latin typeface="Cambria Math"/>
                                </a:rPr>
                                <m:t>𝑅𝐹</m:t>
                              </m:r>
                            </m:sub>
                          </m:sSub>
                        </m:e>
                        <m:sup>
                          <m:r>
                            <a:rPr lang="en-US" altLang="zh-TW" b="0" i="1" smtClean="0">
                              <a:solidFill>
                                <a:schemeClr val="accent6">
                                  <a:lumMod val="75000"/>
                                </a:schemeClr>
                              </a:solidFill>
                              <a:latin typeface="Cambria Math"/>
                            </a:rPr>
                            <m:t>2</m:t>
                          </m:r>
                        </m:sup>
                      </m:sSup>
                    </m:oMath>
                  </a14:m>
                  <a:r>
                    <a:rPr lang="en-US" altLang="zh-TW" dirty="0" smtClean="0">
                      <a:solidFill>
                        <a:schemeClr val="accent6">
                          <a:lumMod val="75000"/>
                        </a:schemeClr>
                      </a:solidFill>
                    </a:rPr>
                    <a:t>+</a:t>
                  </a:r>
                  <a14:m>
                    <m:oMath xmlns:m="http://schemas.openxmlformats.org/officeDocument/2006/math">
                      <m:sSup>
                        <m:sSupPr>
                          <m:ctrlPr>
                            <a:rPr lang="en-US" altLang="zh-TW" i="1">
                              <a:solidFill>
                                <a:schemeClr val="accent6">
                                  <a:lumMod val="75000"/>
                                </a:schemeClr>
                              </a:solidFill>
                              <a:latin typeface="Cambria Math"/>
                            </a:rPr>
                          </m:ctrlPr>
                        </m:sSupPr>
                        <m:e>
                          <m:sSub>
                            <m:sSubPr>
                              <m:ctrlPr>
                                <a:rPr lang="en-US" altLang="zh-TW" i="1">
                                  <a:solidFill>
                                    <a:schemeClr val="accent6">
                                      <a:lumMod val="75000"/>
                                    </a:schemeClr>
                                  </a:solidFill>
                                  <a:latin typeface="Cambria Math"/>
                                </a:rPr>
                              </m:ctrlPr>
                            </m:sSubPr>
                            <m:e>
                              <m:r>
                                <a:rPr lang="zh-TW" altLang="en-US" i="1">
                                  <a:solidFill>
                                    <a:schemeClr val="accent6">
                                      <a:lumMod val="75000"/>
                                    </a:schemeClr>
                                  </a:solidFill>
                                  <a:latin typeface="Cambria Math"/>
                                </a:rPr>
                                <m:t>𝛿</m:t>
                              </m:r>
                            </m:e>
                            <m:sub>
                              <m:r>
                                <a:rPr lang="en-US" altLang="zh-TW" b="0" i="1" smtClean="0">
                                  <a:solidFill>
                                    <a:schemeClr val="accent6">
                                      <a:lumMod val="75000"/>
                                    </a:schemeClr>
                                  </a:solidFill>
                                  <a:latin typeface="Cambria Math"/>
                                </a:rPr>
                                <m:t>𝑆𝐶</m:t>
                              </m:r>
                            </m:sub>
                          </m:sSub>
                        </m:e>
                        <m:sup>
                          <m:r>
                            <a:rPr lang="en-US" altLang="zh-TW" i="1">
                              <a:solidFill>
                                <a:schemeClr val="accent6">
                                  <a:lumMod val="75000"/>
                                </a:schemeClr>
                              </a:solidFill>
                              <a:latin typeface="Cambria Math"/>
                            </a:rPr>
                            <m:t>2</m:t>
                          </m:r>
                        </m:sup>
                      </m:sSup>
                    </m:oMath>
                  </a14:m>
                  <a:endParaRPr lang="zh-TW" altLang="en-US" dirty="0">
                    <a:solidFill>
                      <a:schemeClr val="accent6">
                        <a:lumMod val="75000"/>
                      </a:schemeClr>
                    </a:solidFill>
                  </a:endParaRPr>
                </a:p>
              </p:txBody>
            </p:sp>
          </mc:Choice>
          <mc:Fallback xmlns="">
            <p:sp>
              <p:nvSpPr>
                <p:cNvPr id="8" name="文字方塊 7"/>
                <p:cNvSpPr txBox="1">
                  <a:spLocks noRot="1" noChangeAspect="1" noMove="1" noResize="1" noEditPoints="1" noAdjustHandles="1" noChangeArrowheads="1" noChangeShapeType="1" noTextEdit="1"/>
                </p:cNvSpPr>
                <p:nvPr/>
              </p:nvSpPr>
              <p:spPr>
                <a:xfrm>
                  <a:off x="2674620" y="2057023"/>
                  <a:ext cx="1219501" cy="393954"/>
                </a:xfrm>
                <a:prstGeom prst="rect">
                  <a:avLst/>
                </a:prstGeom>
                <a:blipFill rotWithShape="1">
                  <a:blip r:embed="rId5"/>
                  <a:stretch>
                    <a:fillRect t="-1538" b="-2307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2686507" y="2468800"/>
                  <a:ext cx="1326902" cy="393954"/>
                </a:xfrm>
                <a:prstGeom prst="rect">
                  <a:avLst/>
                </a:prstGeom>
                <a:noFill/>
              </p:spPr>
              <p:txBody>
                <a:bodyPr wrap="none" rtlCol="0">
                  <a:spAutoFit/>
                </a:bodyPr>
                <a:lstStyle/>
                <a:p>
                  <a14:m>
                    <m:oMath xmlns:m="http://schemas.openxmlformats.org/officeDocument/2006/math">
                      <m:sSup>
                        <m:sSupPr>
                          <m:ctrlPr>
                            <a:rPr lang="en-US" altLang="zh-TW" i="1" smtClean="0">
                              <a:solidFill>
                                <a:schemeClr val="accent6">
                                  <a:lumMod val="75000"/>
                                </a:schemeClr>
                              </a:solidFill>
                              <a:latin typeface="Cambria Math"/>
                            </a:rPr>
                          </m:ctrlPr>
                        </m:sSupPr>
                        <m:e>
                          <m:sSub>
                            <m:sSubPr>
                              <m:ctrlPr>
                                <a:rPr lang="en-US" altLang="zh-TW" i="1">
                                  <a:solidFill>
                                    <a:schemeClr val="accent6">
                                      <a:lumMod val="75000"/>
                                    </a:schemeClr>
                                  </a:solidFill>
                                  <a:latin typeface="Cambria Math"/>
                                </a:rPr>
                              </m:ctrlPr>
                            </m:sSubPr>
                            <m:e>
                              <m:r>
                                <a:rPr lang="zh-TW" altLang="en-US" i="1">
                                  <a:solidFill>
                                    <a:schemeClr val="accent6">
                                      <a:lumMod val="75000"/>
                                    </a:schemeClr>
                                  </a:solidFill>
                                  <a:latin typeface="Cambria Math"/>
                                </a:rPr>
                                <m:t>𝛿</m:t>
                              </m:r>
                            </m:e>
                            <m:sub>
                              <m:r>
                                <a:rPr lang="en-US" altLang="zh-TW" i="1">
                                  <a:solidFill>
                                    <a:schemeClr val="accent6">
                                      <a:lumMod val="75000"/>
                                    </a:schemeClr>
                                  </a:solidFill>
                                  <a:latin typeface="Cambria Math"/>
                                </a:rPr>
                                <m:t>𝑅</m:t>
                              </m:r>
                              <m:r>
                                <a:rPr lang="en-US" altLang="zh-TW" b="0" i="1" smtClean="0">
                                  <a:solidFill>
                                    <a:schemeClr val="accent6">
                                      <a:lumMod val="75000"/>
                                    </a:schemeClr>
                                  </a:solidFill>
                                  <a:latin typeface="Cambria Math"/>
                                </a:rPr>
                                <m:t>𝑃𝐶</m:t>
                              </m:r>
                            </m:sub>
                          </m:sSub>
                        </m:e>
                        <m:sup>
                          <m:r>
                            <a:rPr lang="en-US" altLang="zh-TW" b="0" i="1" smtClean="0">
                              <a:solidFill>
                                <a:schemeClr val="accent6">
                                  <a:lumMod val="75000"/>
                                </a:schemeClr>
                              </a:solidFill>
                              <a:latin typeface="Cambria Math"/>
                            </a:rPr>
                            <m:t>2</m:t>
                          </m:r>
                        </m:sup>
                      </m:sSup>
                    </m:oMath>
                  </a14:m>
                  <a:r>
                    <a:rPr lang="en-US" altLang="zh-TW" dirty="0" smtClean="0">
                      <a:solidFill>
                        <a:schemeClr val="accent6">
                          <a:lumMod val="75000"/>
                        </a:schemeClr>
                      </a:solidFill>
                    </a:rPr>
                    <a:t>+</a:t>
                  </a:r>
                  <a14:m>
                    <m:oMath xmlns:m="http://schemas.openxmlformats.org/officeDocument/2006/math">
                      <m:sSup>
                        <m:sSupPr>
                          <m:ctrlPr>
                            <a:rPr lang="en-US" altLang="zh-TW" i="1">
                              <a:solidFill>
                                <a:schemeClr val="accent6">
                                  <a:lumMod val="75000"/>
                                </a:schemeClr>
                              </a:solidFill>
                              <a:latin typeface="Cambria Math"/>
                            </a:rPr>
                          </m:ctrlPr>
                        </m:sSupPr>
                        <m:e>
                          <m:sSub>
                            <m:sSubPr>
                              <m:ctrlPr>
                                <a:rPr lang="en-US" altLang="zh-TW" i="1">
                                  <a:solidFill>
                                    <a:schemeClr val="accent6">
                                      <a:lumMod val="75000"/>
                                    </a:schemeClr>
                                  </a:solidFill>
                                  <a:latin typeface="Cambria Math"/>
                                </a:rPr>
                              </m:ctrlPr>
                            </m:sSubPr>
                            <m:e>
                              <m:r>
                                <a:rPr lang="zh-TW" altLang="en-US" i="1">
                                  <a:solidFill>
                                    <a:schemeClr val="accent6">
                                      <a:lumMod val="75000"/>
                                    </a:schemeClr>
                                  </a:solidFill>
                                  <a:latin typeface="Cambria Math"/>
                                </a:rPr>
                                <m:t>𝛿</m:t>
                              </m:r>
                            </m:e>
                            <m:sub>
                              <m:r>
                                <a:rPr lang="en-US" altLang="zh-TW" b="0" i="1" smtClean="0">
                                  <a:solidFill>
                                    <a:schemeClr val="accent6">
                                      <a:lumMod val="75000"/>
                                    </a:schemeClr>
                                  </a:solidFill>
                                  <a:latin typeface="Cambria Math"/>
                                </a:rPr>
                                <m:t>𝑆𝐶</m:t>
                              </m:r>
                            </m:sub>
                          </m:sSub>
                        </m:e>
                        <m:sup>
                          <m:r>
                            <a:rPr lang="en-US" altLang="zh-TW" i="1">
                              <a:solidFill>
                                <a:schemeClr val="accent6">
                                  <a:lumMod val="75000"/>
                                </a:schemeClr>
                              </a:solidFill>
                              <a:latin typeface="Cambria Math"/>
                            </a:rPr>
                            <m:t>2</m:t>
                          </m:r>
                        </m:sup>
                      </m:sSup>
                    </m:oMath>
                  </a14:m>
                  <a:endParaRPr lang="zh-TW" altLang="en-US" dirty="0">
                    <a:solidFill>
                      <a:schemeClr val="accent6">
                        <a:lumMod val="75000"/>
                      </a:schemeClr>
                    </a:solidFill>
                  </a:endParaRPr>
                </a:p>
              </p:txBody>
            </p:sp>
          </mc:Choice>
          <mc:Fallback xmlns="">
            <p:sp>
              <p:nvSpPr>
                <p:cNvPr id="9" name="文字方塊 8"/>
                <p:cNvSpPr txBox="1">
                  <a:spLocks noRot="1" noChangeAspect="1" noMove="1" noResize="1" noEditPoints="1" noAdjustHandles="1" noChangeArrowheads="1" noChangeShapeType="1" noTextEdit="1"/>
                </p:cNvSpPr>
                <p:nvPr/>
              </p:nvSpPr>
              <p:spPr>
                <a:xfrm>
                  <a:off x="2686507" y="2468800"/>
                  <a:ext cx="1326902" cy="393954"/>
                </a:xfrm>
                <a:prstGeom prst="rect">
                  <a:avLst/>
                </a:prstGeom>
                <a:blipFill rotWithShape="1">
                  <a:blip r:embed="rId6"/>
                  <a:stretch>
                    <a:fillRect t="-1563" b="-25000"/>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352483917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Outlines</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Motivation</a:t>
            </a:r>
          </a:p>
          <a:p>
            <a:pPr lvl="1"/>
            <a:r>
              <a:rPr lang="en-US" altLang="zh-TW" dirty="0" smtClean="0"/>
              <a:t>Particle Identification at SPring-8/LEPS2</a:t>
            </a:r>
          </a:p>
          <a:p>
            <a:r>
              <a:rPr lang="en-US" altLang="zh-TW" dirty="0" smtClean="0"/>
              <a:t>Introduction</a:t>
            </a:r>
          </a:p>
          <a:p>
            <a:pPr lvl="1"/>
            <a:r>
              <a:rPr lang="en-US" altLang="zh-TW" dirty="0" smtClean="0"/>
              <a:t>History &amp; Advantage</a:t>
            </a:r>
          </a:p>
          <a:p>
            <a:pPr lvl="1"/>
            <a:r>
              <a:rPr lang="en-US" altLang="zh-TW" dirty="0" smtClean="0"/>
              <a:t>Detector </a:t>
            </a:r>
            <a:r>
              <a:rPr lang="en-US" altLang="zh-TW" dirty="0" smtClean="0"/>
              <a:t>Physics</a:t>
            </a:r>
          </a:p>
          <a:p>
            <a:pPr lvl="1"/>
            <a:r>
              <a:rPr lang="en-US" altLang="zh-TW" dirty="0" smtClean="0"/>
              <a:t>Construction</a:t>
            </a:r>
            <a:endParaRPr lang="en-US" altLang="zh-TW" dirty="0" smtClean="0"/>
          </a:p>
          <a:p>
            <a:r>
              <a:rPr lang="en-US" altLang="zh-TW" dirty="0" smtClean="0"/>
              <a:t>Beam Test at SPring-8(Japan)</a:t>
            </a:r>
          </a:p>
          <a:p>
            <a:r>
              <a:rPr lang="en-US" altLang="zh-TW" dirty="0" smtClean="0"/>
              <a:t>Beam-Test Results</a:t>
            </a:r>
          </a:p>
          <a:p>
            <a:r>
              <a:rPr lang="en-US" altLang="zh-TW" dirty="0" smtClean="0"/>
              <a:t>Future Studies</a:t>
            </a:r>
            <a:endParaRPr lang="zh-TW" altLang="en-US" dirty="0"/>
          </a:p>
        </p:txBody>
      </p:sp>
    </p:spTree>
    <p:extLst>
      <p:ext uri="{BB962C8B-B14F-4D97-AF65-F5344CB8AC3E}">
        <p14:creationId xmlns:p14="http://schemas.microsoft.com/office/powerpoint/2010/main" val="192356834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MRPC Beam Test Result (1)</a:t>
            </a:r>
            <a:endParaRPr lang="zh-TW" altLang="en-US" dirty="0"/>
          </a:p>
        </p:txBody>
      </p:sp>
      <p:pic>
        <p:nvPicPr>
          <p:cNvPr id="3" name="圖片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4719" y="1273324"/>
            <a:ext cx="5132358" cy="4193175"/>
          </a:xfrm>
          <a:prstGeom prst="rect">
            <a:avLst/>
          </a:prstGeom>
          <a:ln>
            <a:noFill/>
          </a:ln>
          <a:effectLst>
            <a:outerShdw blurRad="292100" dist="139700" dir="2700000" algn="tl" rotWithShape="0">
              <a:srgbClr val="333333">
                <a:alpha val="65000"/>
              </a:srgbClr>
            </a:outerShdw>
          </a:effectLst>
        </p:spPr>
      </p:pic>
      <p:sp>
        <p:nvSpPr>
          <p:cNvPr id="5" name="文字方塊 4"/>
          <p:cNvSpPr txBox="1"/>
          <p:nvPr/>
        </p:nvSpPr>
        <p:spPr>
          <a:xfrm>
            <a:off x="6012160" y="1258223"/>
            <a:ext cx="2808312" cy="3416320"/>
          </a:xfrm>
          <a:prstGeom prst="rect">
            <a:avLst/>
          </a:prstGeom>
          <a:noFill/>
        </p:spPr>
        <p:txBody>
          <a:bodyPr wrap="square" rtlCol="0">
            <a:spAutoFit/>
          </a:bodyPr>
          <a:lstStyle/>
          <a:p>
            <a:pPr marL="285750" indent="-285750">
              <a:buFont typeface="Arial" pitchFamily="34" charset="0"/>
              <a:buChar char="•"/>
            </a:pPr>
            <a:r>
              <a:rPr lang="en-US" altLang="zh-TW" dirty="0" smtClean="0"/>
              <a:t>Each TDC bin is 25 ps.</a:t>
            </a:r>
          </a:p>
          <a:p>
            <a:pPr marL="285750" indent="-285750">
              <a:buFont typeface="Arial" pitchFamily="34" charset="0"/>
              <a:buChar char="•"/>
            </a:pPr>
            <a:r>
              <a:rPr lang="en-US" altLang="zh-TW" dirty="0" smtClean="0"/>
              <a:t>Efficiency</a:t>
            </a:r>
          </a:p>
          <a:p>
            <a:pPr marL="742950" lvl="1" indent="-285750">
              <a:buFont typeface="Arial" pitchFamily="34" charset="0"/>
              <a:buChar char="•"/>
            </a:pPr>
            <a:r>
              <a:rPr lang="en-US" altLang="zh-TW" dirty="0" err="1" smtClean="0"/>
              <a:t>Isobutane</a:t>
            </a:r>
            <a:r>
              <a:rPr lang="en-US" altLang="zh-TW" dirty="0" smtClean="0"/>
              <a:t> &gt; 95%</a:t>
            </a:r>
          </a:p>
          <a:p>
            <a:pPr marL="742950" lvl="1" indent="-285750">
              <a:buFont typeface="Arial" pitchFamily="34" charset="0"/>
              <a:buChar char="•"/>
            </a:pPr>
            <a:r>
              <a:rPr lang="en-US" altLang="zh-TW" dirty="0" smtClean="0"/>
              <a:t>Butane &gt; 90 %</a:t>
            </a:r>
          </a:p>
          <a:p>
            <a:pPr marL="285750" indent="-285750">
              <a:buFont typeface="Arial" pitchFamily="34" charset="0"/>
              <a:buChar char="•"/>
            </a:pPr>
            <a:r>
              <a:rPr lang="en-US" altLang="zh-TW" dirty="0"/>
              <a:t>First </a:t>
            </a:r>
            <a:r>
              <a:rPr lang="en-US" altLang="zh-TW" dirty="0" smtClean="0"/>
              <a:t>time-resolution result </a:t>
            </a:r>
            <a:r>
              <a:rPr lang="en-US" altLang="zh-TW" dirty="0"/>
              <a:t>was studied </a:t>
            </a:r>
            <a:r>
              <a:rPr lang="en-US" altLang="zh-TW"/>
              <a:t>by </a:t>
            </a:r>
            <a:r>
              <a:rPr lang="en-US" altLang="zh-TW" smtClean="0"/>
              <a:t>Ohnishi-san, </a:t>
            </a:r>
            <a:r>
              <a:rPr lang="en-US" altLang="zh-TW" dirty="0"/>
              <a:t>after applying the slewing correction.</a:t>
            </a:r>
          </a:p>
          <a:p>
            <a:pPr marL="742950" lvl="1" indent="-285750">
              <a:buFont typeface="Arial" pitchFamily="34" charset="0"/>
              <a:buChar char="•"/>
            </a:pPr>
            <a:r>
              <a:rPr lang="en-US" altLang="zh-TW" dirty="0" err="1" smtClean="0"/>
              <a:t>σ</a:t>
            </a:r>
            <a:r>
              <a:rPr lang="en-US" altLang="zh-TW" baseline="-25000" dirty="0" err="1" smtClean="0"/>
              <a:t>t</a:t>
            </a:r>
            <a:r>
              <a:rPr lang="en-US" altLang="zh-TW" baseline="-25000" dirty="0" smtClean="0"/>
              <a:t> </a:t>
            </a:r>
            <a:r>
              <a:rPr lang="en-US" altLang="zh-TW" dirty="0" smtClean="0"/>
              <a:t>~ </a:t>
            </a:r>
            <a:r>
              <a:rPr lang="en-US" altLang="zh-TW" dirty="0" smtClean="0">
                <a:latin typeface="Arial Unicode MS" pitchFamily="34" charset="-120"/>
                <a:ea typeface="Arial Unicode MS" pitchFamily="34" charset="-120"/>
                <a:cs typeface="Arial Unicode MS" pitchFamily="34" charset="-120"/>
              </a:rPr>
              <a:t>65</a:t>
            </a:r>
            <a:r>
              <a:rPr lang="en-US" altLang="zh-TW" dirty="0" smtClean="0"/>
              <a:t> </a:t>
            </a:r>
            <a:r>
              <a:rPr lang="en-US" altLang="zh-TW" dirty="0" err="1" smtClean="0"/>
              <a:t>ps</a:t>
            </a:r>
            <a:endParaRPr lang="en-US" altLang="zh-TW" dirty="0" smtClean="0"/>
          </a:p>
          <a:p>
            <a:pPr marL="285750" indent="-285750">
              <a:buFont typeface="Arial" pitchFamily="34" charset="0"/>
              <a:buChar char="•"/>
            </a:pPr>
            <a:endParaRPr lang="en-US" altLang="zh-TW" dirty="0" smtClean="0"/>
          </a:p>
          <a:p>
            <a:pPr marL="285750" indent="-285750">
              <a:buFont typeface="Arial" pitchFamily="34" charset="0"/>
              <a:buChar char="•"/>
            </a:pPr>
            <a:endParaRPr lang="zh-TW" altLang="en-US" dirty="0"/>
          </a:p>
        </p:txBody>
      </p:sp>
    </p:spTree>
    <p:extLst>
      <p:ext uri="{BB962C8B-B14F-4D97-AF65-F5344CB8AC3E}">
        <p14:creationId xmlns:p14="http://schemas.microsoft.com/office/powerpoint/2010/main" val="384729236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MRPC Beam Test Result </a:t>
            </a:r>
            <a:r>
              <a:rPr lang="en-US" altLang="zh-TW" dirty="0" smtClean="0"/>
              <a:t>(2)</a:t>
            </a:r>
            <a:endParaRPr lang="zh-TW" alt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0925" y="1417340"/>
            <a:ext cx="4047172"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4048" y="1448941"/>
            <a:ext cx="3591118" cy="347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82797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MRPC Beam Test Result </a:t>
            </a:r>
            <a:r>
              <a:rPr lang="en-US" altLang="zh-TW" dirty="0" smtClean="0"/>
              <a:t>(3)</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6687" y="1477478"/>
            <a:ext cx="4075748" cy="4018121"/>
          </a:xfrm>
          <a:prstGeom prst="rect">
            <a:avLst/>
          </a:prstGeom>
        </p:spPr>
      </p:pic>
      <p:pic>
        <p:nvPicPr>
          <p:cNvPr id="5" name="圖片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55202" y="1490394"/>
            <a:ext cx="4065270" cy="3997166"/>
          </a:xfrm>
          <a:prstGeom prst="rect">
            <a:avLst/>
          </a:prstGeom>
        </p:spPr>
      </p:pic>
      <p:sp>
        <p:nvSpPr>
          <p:cNvPr id="6" name="文字方塊 5"/>
          <p:cNvSpPr txBox="1"/>
          <p:nvPr/>
        </p:nvSpPr>
        <p:spPr>
          <a:xfrm>
            <a:off x="755576" y="1305728"/>
            <a:ext cx="1944216" cy="369332"/>
          </a:xfrm>
          <a:prstGeom prst="rect">
            <a:avLst/>
          </a:prstGeom>
          <a:noFill/>
        </p:spPr>
        <p:txBody>
          <a:bodyPr wrap="square" rtlCol="0">
            <a:spAutoFit/>
          </a:bodyPr>
          <a:lstStyle/>
          <a:p>
            <a:r>
              <a:rPr lang="en-US" altLang="zh-TW" dirty="0" smtClean="0">
                <a:solidFill>
                  <a:srgbClr val="FF0000"/>
                </a:solidFill>
              </a:rPr>
              <a:t>Bunch 8</a:t>
            </a:r>
            <a:endParaRPr lang="zh-TW" altLang="en-US" dirty="0">
              <a:solidFill>
                <a:srgbClr val="FF0000"/>
              </a:solidFill>
            </a:endParaRPr>
          </a:p>
        </p:txBody>
      </p:sp>
      <p:sp>
        <p:nvSpPr>
          <p:cNvPr id="7" name="文字方塊 6"/>
          <p:cNvSpPr txBox="1"/>
          <p:nvPr/>
        </p:nvSpPr>
        <p:spPr>
          <a:xfrm>
            <a:off x="5220072" y="1305728"/>
            <a:ext cx="1944216" cy="369332"/>
          </a:xfrm>
          <a:prstGeom prst="rect">
            <a:avLst/>
          </a:prstGeom>
          <a:noFill/>
        </p:spPr>
        <p:txBody>
          <a:bodyPr wrap="square" rtlCol="0">
            <a:spAutoFit/>
          </a:bodyPr>
          <a:lstStyle/>
          <a:p>
            <a:r>
              <a:rPr lang="en-US" altLang="zh-TW" dirty="0" smtClean="0">
                <a:solidFill>
                  <a:srgbClr val="FF0000"/>
                </a:solidFill>
              </a:rPr>
              <a:t>Bunch 21</a:t>
            </a:r>
            <a:endParaRPr lang="zh-TW" altLang="en-US" dirty="0">
              <a:solidFill>
                <a:srgbClr val="FF0000"/>
              </a:solidFill>
            </a:endParaRPr>
          </a:p>
        </p:txBody>
      </p:sp>
    </p:spTree>
    <p:extLst>
      <p:ext uri="{BB962C8B-B14F-4D97-AF65-F5344CB8AC3E}">
        <p14:creationId xmlns:p14="http://schemas.microsoft.com/office/powerpoint/2010/main" val="230838056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a:t>MRPC Beam Test </a:t>
            </a:r>
            <a:r>
              <a:rPr lang="en-US" altLang="zh-TW" dirty="0" smtClean="0"/>
              <a:t>Result </a:t>
            </a:r>
            <a:r>
              <a:rPr lang="en-US" altLang="zh-TW" sz="2000" dirty="0" smtClean="0">
                <a:solidFill>
                  <a:schemeClr val="accent6">
                    <a:lumMod val="75000"/>
                  </a:schemeClr>
                </a:solidFill>
              </a:rPr>
              <a:t>(Before Slewing Correction)</a:t>
            </a:r>
            <a:endParaRPr lang="zh-TW" altLang="en-US" dirty="0">
              <a:solidFill>
                <a:schemeClr val="accent6">
                  <a:lumMod val="75000"/>
                </a:schemeClr>
              </a:solidFill>
            </a:endParaRPr>
          </a:p>
        </p:txBody>
      </p:sp>
      <p:pic>
        <p:nvPicPr>
          <p:cNvPr id="41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15616" y="1543014"/>
            <a:ext cx="6509385" cy="38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5965319" y="5279702"/>
            <a:ext cx="1728192" cy="369332"/>
          </a:xfrm>
          <a:prstGeom prst="rect">
            <a:avLst/>
          </a:prstGeom>
          <a:noFill/>
        </p:spPr>
        <p:txBody>
          <a:bodyPr wrap="square" rtlCol="0">
            <a:spAutoFit/>
          </a:bodyPr>
          <a:lstStyle/>
          <a:p>
            <a:r>
              <a:rPr lang="en-US" altLang="zh-TW" dirty="0" smtClean="0"/>
              <a:t>bunch number</a:t>
            </a:r>
            <a:endParaRPr lang="zh-TW" altLang="en-US" dirty="0"/>
          </a:p>
        </p:txBody>
      </p:sp>
    </p:spTree>
    <p:extLst>
      <p:ext uri="{BB962C8B-B14F-4D97-AF65-F5344CB8AC3E}">
        <p14:creationId xmlns:p14="http://schemas.microsoft.com/office/powerpoint/2010/main" val="337688279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a:t>MRPC Beam Test Result </a:t>
            </a:r>
            <a:r>
              <a:rPr lang="en-US" altLang="zh-TW" sz="2000" dirty="0" smtClean="0">
                <a:solidFill>
                  <a:schemeClr val="accent6">
                    <a:lumMod val="75000"/>
                  </a:schemeClr>
                </a:solidFill>
              </a:rPr>
              <a:t>(After </a:t>
            </a:r>
            <a:r>
              <a:rPr lang="en-US" altLang="zh-TW" sz="2000" dirty="0">
                <a:solidFill>
                  <a:schemeClr val="accent6">
                    <a:lumMod val="75000"/>
                  </a:schemeClr>
                </a:solidFill>
              </a:rPr>
              <a:t>Slewing Correction)</a:t>
            </a:r>
            <a:endParaRPr lang="zh-TW" alt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15616" y="1534993"/>
            <a:ext cx="6457950" cy="381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5965319" y="5279702"/>
            <a:ext cx="1728192" cy="369332"/>
          </a:xfrm>
          <a:prstGeom prst="rect">
            <a:avLst/>
          </a:prstGeom>
          <a:noFill/>
        </p:spPr>
        <p:txBody>
          <a:bodyPr wrap="square" rtlCol="0">
            <a:spAutoFit/>
          </a:bodyPr>
          <a:lstStyle/>
          <a:p>
            <a:r>
              <a:rPr lang="en-US" altLang="zh-TW" dirty="0" smtClean="0"/>
              <a:t>bunch number</a:t>
            </a:r>
            <a:endParaRPr lang="zh-TW" altLang="en-US" dirty="0"/>
          </a:p>
        </p:txBody>
      </p:sp>
    </p:spTree>
    <p:extLst>
      <p:ext uri="{BB962C8B-B14F-4D97-AF65-F5344CB8AC3E}">
        <p14:creationId xmlns:p14="http://schemas.microsoft.com/office/powerpoint/2010/main" val="126600354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Future Studies</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MRPC Construction Uniformity</a:t>
            </a:r>
          </a:p>
          <a:p>
            <a:r>
              <a:rPr lang="en-US" altLang="zh-TW" dirty="0" smtClean="0"/>
              <a:t>Efficiency</a:t>
            </a:r>
          </a:p>
          <a:p>
            <a:pPr lvl="1"/>
            <a:r>
              <a:rPr lang="en-US" altLang="zh-TW" dirty="0" smtClean="0"/>
              <a:t>single rate of RPC</a:t>
            </a:r>
          </a:p>
          <a:p>
            <a:pPr lvl="1"/>
            <a:r>
              <a:rPr lang="en-US" altLang="zh-TW" dirty="0" smtClean="0"/>
              <a:t>improve the efficiency by using Butane, after considering the cost.</a:t>
            </a:r>
          </a:p>
          <a:p>
            <a:r>
              <a:rPr lang="en-US" altLang="zh-TW" dirty="0" smtClean="0"/>
              <a:t>Time resolution</a:t>
            </a:r>
          </a:p>
          <a:p>
            <a:pPr lvl="1"/>
            <a:r>
              <a:rPr lang="en-US" altLang="zh-TW" dirty="0" smtClean="0"/>
              <a:t>time resolution of Start Counter</a:t>
            </a:r>
          </a:p>
          <a:p>
            <a:pPr lvl="2"/>
            <a:r>
              <a:rPr lang="en-US" altLang="zh-TW" sz="1600" dirty="0" err="1" smtClean="0">
                <a:latin typeface="Arial Unicode MS" pitchFamily="34" charset="-120"/>
                <a:ea typeface="Arial Unicode MS" pitchFamily="34" charset="-120"/>
                <a:cs typeface="Arial Unicode MS" pitchFamily="34" charset="-120"/>
              </a:rPr>
              <a:t>σ</a:t>
            </a:r>
            <a:r>
              <a:rPr lang="en-US" altLang="zh-TW" sz="1600" baseline="-25000" dirty="0" err="1" smtClean="0">
                <a:latin typeface="Arial Unicode MS" pitchFamily="34" charset="-120"/>
                <a:ea typeface="Arial Unicode MS" pitchFamily="34" charset="-120"/>
                <a:cs typeface="Arial Unicode MS" pitchFamily="34" charset="-120"/>
              </a:rPr>
              <a:t>SC</a:t>
            </a:r>
            <a:r>
              <a:rPr lang="en-US" altLang="zh-TW" sz="1600" dirty="0" smtClean="0">
                <a:latin typeface="Arial Unicode MS" pitchFamily="34" charset="-120"/>
                <a:ea typeface="Arial Unicode MS" pitchFamily="34" charset="-120"/>
                <a:cs typeface="Arial Unicode MS" pitchFamily="34" charset="-120"/>
              </a:rPr>
              <a:t>=90ps</a:t>
            </a:r>
            <a:r>
              <a:rPr lang="en-US" altLang="zh-TW" sz="1600" dirty="0" smtClean="0"/>
              <a:t> is different from previous LEPS results, </a:t>
            </a:r>
            <a:r>
              <a:rPr lang="en-US" altLang="zh-TW" sz="1600" dirty="0" smtClean="0">
                <a:latin typeface="Arial Unicode MS" pitchFamily="34" charset="-120"/>
                <a:ea typeface="Arial Unicode MS" pitchFamily="34" charset="-120"/>
                <a:cs typeface="Arial Unicode MS" pitchFamily="34" charset="-120"/>
              </a:rPr>
              <a:t>180 ps</a:t>
            </a:r>
            <a:r>
              <a:rPr lang="en-US" altLang="zh-TW" sz="1600" dirty="0" smtClean="0"/>
              <a:t>.</a:t>
            </a:r>
          </a:p>
          <a:p>
            <a:pPr lvl="1"/>
            <a:r>
              <a:rPr lang="en-US" altLang="zh-TW" dirty="0" smtClean="0"/>
              <a:t>RF bunch dependence (must be </a:t>
            </a:r>
            <a:r>
              <a:rPr lang="en-US" altLang="zh-TW" dirty="0" smtClean="0">
                <a:solidFill>
                  <a:srgbClr val="C00000"/>
                </a:solidFill>
              </a:rPr>
              <a:t>non-dependence</a:t>
            </a:r>
            <a:r>
              <a:rPr lang="en-US" altLang="zh-TW" dirty="0" smtClean="0"/>
              <a:t>)</a:t>
            </a:r>
          </a:p>
          <a:p>
            <a:pPr lvl="1"/>
            <a:r>
              <a:rPr lang="en-US" altLang="zh-TW" dirty="0"/>
              <a:t>b</a:t>
            </a:r>
            <a:r>
              <a:rPr lang="en-US" altLang="zh-TW" dirty="0" smtClean="0"/>
              <a:t>uild suitable pre-Amplifier (refer to RHIC PHENIX experiment)</a:t>
            </a:r>
          </a:p>
          <a:p>
            <a:pPr lvl="1"/>
            <a:endParaRPr lang="zh-TW" altLang="en-US" dirty="0"/>
          </a:p>
        </p:txBody>
      </p:sp>
    </p:spTree>
    <p:extLst>
      <p:ext uri="{BB962C8B-B14F-4D97-AF65-F5344CB8AC3E}">
        <p14:creationId xmlns:p14="http://schemas.microsoft.com/office/powerpoint/2010/main" val="284006414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noAutofit/>
          </a:bodyPr>
          <a:lstStyle/>
          <a:p>
            <a:r>
              <a:rPr lang="en-US" altLang="zh-TW" sz="6600" dirty="0"/>
              <a:t>Backup Slices</a:t>
            </a:r>
            <a:endParaRPr lang="zh-TW" altLang="en-US" sz="6600" dirty="0"/>
          </a:p>
        </p:txBody>
      </p:sp>
    </p:spTree>
    <p:extLst>
      <p:ext uri="{BB962C8B-B14F-4D97-AF65-F5344CB8AC3E}">
        <p14:creationId xmlns:p14="http://schemas.microsoft.com/office/powerpoint/2010/main" val="35568009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MRPC Beam Test </a:t>
            </a:r>
            <a:r>
              <a:rPr lang="en-US" altLang="zh-TW" dirty="0" smtClean="0"/>
              <a:t>Result</a:t>
            </a:r>
            <a:endParaRPr lang="zh-TW" altLang="en-US" dirty="0"/>
          </a:p>
        </p:txBody>
      </p:sp>
      <p:pic>
        <p:nvPicPr>
          <p:cNvPr id="4" name="內容版面配置區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31917" y="1408951"/>
            <a:ext cx="8457248" cy="4086225"/>
          </a:xfrm>
        </p:spPr>
      </p:pic>
    </p:spTree>
    <p:extLst>
      <p:ext uri="{BB962C8B-B14F-4D97-AF65-F5344CB8AC3E}">
        <p14:creationId xmlns:p14="http://schemas.microsoft.com/office/powerpoint/2010/main" val="100988583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Mean Position After Slewing Correction</a:t>
            </a:r>
            <a:endParaRPr lang="zh-TW" alt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9593" y="1273324"/>
            <a:ext cx="8207692"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6953" y="4235921"/>
            <a:ext cx="3929063" cy="1285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354905" y="4235921"/>
            <a:ext cx="432048" cy="369332"/>
          </a:xfrm>
          <a:prstGeom prst="rect">
            <a:avLst/>
          </a:prstGeom>
          <a:noFill/>
        </p:spPr>
        <p:txBody>
          <a:bodyPr wrap="square" rtlCol="0">
            <a:spAutoFit/>
          </a:bodyPr>
          <a:lstStyle/>
          <a:p>
            <a:r>
              <a:rPr lang="en-US" altLang="zh-TW" i="1" dirty="0" smtClean="0">
                <a:solidFill>
                  <a:schemeClr val="accent6">
                    <a:lumMod val="75000"/>
                  </a:schemeClr>
                </a:solidFill>
              </a:rPr>
              <a:t>x</a:t>
            </a:r>
            <a:r>
              <a:rPr lang="en-US" altLang="zh-TW" i="1" baseline="30000" dirty="0" smtClean="0">
                <a:solidFill>
                  <a:schemeClr val="accent6">
                    <a:lumMod val="75000"/>
                  </a:schemeClr>
                </a:solidFill>
              </a:rPr>
              <a:t>2</a:t>
            </a:r>
            <a:endParaRPr lang="zh-TW" altLang="en-US" i="1" dirty="0">
              <a:solidFill>
                <a:schemeClr val="accent6">
                  <a:lumMod val="75000"/>
                </a:schemeClr>
              </a:solidFill>
            </a:endParaRPr>
          </a:p>
        </p:txBody>
      </p:sp>
    </p:spTree>
    <p:extLst>
      <p:ext uri="{BB962C8B-B14F-4D97-AF65-F5344CB8AC3E}">
        <p14:creationId xmlns:p14="http://schemas.microsoft.com/office/powerpoint/2010/main" val="214559724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Dielectric</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dirty="0" smtClean="0"/>
              <a:t>A dielectric is an electrical insulator that can </a:t>
            </a:r>
            <a:r>
              <a:rPr lang="en-US" altLang="zh-TW" dirty="0" smtClean="0">
                <a:solidFill>
                  <a:srgbClr val="0070C0"/>
                </a:solidFill>
              </a:rPr>
              <a:t>be polarized by an applied electric field</a:t>
            </a:r>
            <a:r>
              <a:rPr lang="en-US" altLang="zh-TW" dirty="0" smtClean="0"/>
              <a:t>. When a dielectric is placed in an electric field, electric charges do not flow through the material, as in a conductor, but only </a:t>
            </a:r>
            <a:r>
              <a:rPr lang="en-US" altLang="zh-TW" dirty="0" smtClean="0">
                <a:solidFill>
                  <a:srgbClr val="0070C0"/>
                </a:solidFill>
              </a:rPr>
              <a:t>slightly shift </a:t>
            </a:r>
            <a:r>
              <a:rPr lang="en-US" altLang="zh-TW" dirty="0" smtClean="0"/>
              <a:t>from their average equilibrium positions causing dielectric polarization. Because of dielectric polarization, positive charges are displaced toward the field and negative charges shift in the opposite direction. This creates an internal electric field that partly compensates the external field inside the dielectric.</a:t>
            </a:r>
          </a:p>
          <a:p>
            <a:r>
              <a:rPr lang="en-US" altLang="zh-TW" dirty="0" smtClean="0"/>
              <a:t>If a dielectric is composed of weakly bonded molecules, those molecules not only become polarized, but also reorient so that their symmetry axis align to the field.</a:t>
            </a:r>
            <a:endParaRPr lang="zh-TW" altLang="en-US" dirty="0"/>
          </a:p>
        </p:txBody>
      </p:sp>
    </p:spTree>
    <p:extLst>
      <p:ext uri="{BB962C8B-B14F-4D97-AF65-F5344CB8AC3E}">
        <p14:creationId xmlns:p14="http://schemas.microsoft.com/office/powerpoint/2010/main" val="152558325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Motivation (Particle Identification)</a:t>
            </a:r>
            <a:endParaRPr lang="zh-TW" altLang="en-US" dirty="0"/>
          </a:p>
        </p:txBody>
      </p:sp>
      <p:pic>
        <p:nvPicPr>
          <p:cNvPr id="4" name="Picture 2"/>
          <p:cNvPicPr>
            <a:picLocks noChangeAspect="1" noChangeArrowheads="1"/>
          </p:cNvPicPr>
          <p:nvPr/>
        </p:nvPicPr>
        <p:blipFill rotWithShape="1">
          <a:blip r:embed="rId2" cstate="print"/>
          <a:srcRect b="6400"/>
          <a:stretch/>
        </p:blipFill>
        <p:spPr bwMode="auto">
          <a:xfrm>
            <a:off x="323531" y="1361066"/>
            <a:ext cx="6346869" cy="4153644"/>
          </a:xfrm>
          <a:prstGeom prst="rect">
            <a:avLst/>
          </a:prstGeom>
          <a:noFill/>
          <a:ln w="9525">
            <a:noFill/>
            <a:miter lim="800000"/>
            <a:headEnd/>
            <a:tailEnd/>
          </a:ln>
        </p:spPr>
      </p:pic>
    </p:spTree>
    <p:extLst>
      <p:ext uri="{BB962C8B-B14F-4D97-AF65-F5344CB8AC3E}">
        <p14:creationId xmlns:p14="http://schemas.microsoft.com/office/powerpoint/2010/main" val="344451971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Before Resistive Plate Chamber (1)</a:t>
            </a:r>
            <a:endParaRPr lang="zh-TW" altLang="en-US" dirty="0"/>
          </a:p>
        </p:txBody>
      </p:sp>
      <p:sp>
        <p:nvSpPr>
          <p:cNvPr id="3" name="內容版面配置區 2"/>
          <p:cNvSpPr>
            <a:spLocks noGrp="1"/>
          </p:cNvSpPr>
          <p:nvPr>
            <p:ph idx="1"/>
          </p:nvPr>
        </p:nvSpPr>
        <p:spPr/>
        <p:txBody>
          <a:bodyPr>
            <a:normAutofit/>
          </a:bodyPr>
          <a:lstStyle/>
          <a:p>
            <a:r>
              <a:rPr lang="en-US" altLang="zh-TW" dirty="0" smtClean="0"/>
              <a:t>Spatial resolution</a:t>
            </a:r>
          </a:p>
          <a:p>
            <a:pPr lvl="1"/>
            <a:r>
              <a:rPr lang="en-US" altLang="zh-TW" dirty="0" smtClean="0"/>
              <a:t>DC operating gaseous detectors of ionizing particles, such as wire/drift chambers and streamer tubes have successfully replaced the order technique of  the scintillator coupled to photomultipliers in experiments requiring a high spatial resolution.</a:t>
            </a:r>
          </a:p>
        </p:txBody>
      </p:sp>
    </p:spTree>
    <p:extLst>
      <p:ext uri="{BB962C8B-B14F-4D97-AF65-F5344CB8AC3E}">
        <p14:creationId xmlns:p14="http://schemas.microsoft.com/office/powerpoint/2010/main" val="278220612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Before Resistive Plate Chamber </a:t>
            </a:r>
            <a:r>
              <a:rPr lang="en-US" altLang="zh-TW" dirty="0" smtClean="0"/>
              <a:t>(</a:t>
            </a:r>
            <a:r>
              <a:rPr lang="en-US" altLang="zh-TW" dirty="0"/>
              <a:t>2</a:t>
            </a:r>
            <a:r>
              <a:rPr lang="en-US" altLang="zh-TW" dirty="0" smtClean="0"/>
              <a:t>)</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a:t>Time resolution</a:t>
            </a:r>
          </a:p>
          <a:p>
            <a:pPr lvl="1"/>
            <a:r>
              <a:rPr lang="en-US" altLang="zh-TW" dirty="0"/>
              <a:t>The fluctuation of time needed by electrons liberated in the gas by an ionizing particle, to drift up to the multiplication region, very close to the wire, where avalanches and eventually streamer are produced.</a:t>
            </a:r>
          </a:p>
          <a:p>
            <a:pPr lvl="1"/>
            <a:r>
              <a:rPr lang="en-US" altLang="zh-TW" dirty="0"/>
              <a:t>Scintillator, the most commonly utilized technique for high time resolution, before 1990</a:t>
            </a:r>
            <a:r>
              <a:rPr lang="en-US" altLang="zh-TW" dirty="0" smtClean="0"/>
              <a:t>.</a:t>
            </a:r>
          </a:p>
          <a:p>
            <a:pPr lvl="1"/>
            <a:r>
              <a:rPr lang="en-US" altLang="zh-TW" dirty="0" smtClean="0"/>
              <a:t>A higher time resolution is clearly achievable if an uniform and intense electric field is used instead of that produced by a charged wire. The sequence of transitions, “free electrons </a:t>
            </a:r>
            <a:r>
              <a:rPr lang="zh-TW" altLang="en-US" dirty="0" smtClean="0"/>
              <a:t>→ </a:t>
            </a:r>
            <a:r>
              <a:rPr lang="en-US" altLang="zh-TW" dirty="0" smtClean="0"/>
              <a:t>avalanche </a:t>
            </a:r>
            <a:r>
              <a:rPr lang="zh-TW" altLang="en-US" dirty="0" smtClean="0"/>
              <a:t>→ </a:t>
            </a:r>
            <a:r>
              <a:rPr lang="en-US" altLang="zh-TW" dirty="0" smtClean="0"/>
              <a:t>streamer”, can occur in a very short time and with minimal fluctuations.</a:t>
            </a:r>
            <a:endParaRPr lang="zh-TW" altLang="en-US" dirty="0"/>
          </a:p>
        </p:txBody>
      </p:sp>
    </p:spTree>
    <p:extLst>
      <p:ext uri="{BB962C8B-B14F-4D97-AF65-F5344CB8AC3E}">
        <p14:creationId xmlns:p14="http://schemas.microsoft.com/office/powerpoint/2010/main" val="335501193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Advantages of RPC</a:t>
            </a:r>
            <a:endParaRPr lang="zh-TW" altLang="en-US" dirty="0"/>
          </a:p>
        </p:txBody>
      </p:sp>
      <p:sp>
        <p:nvSpPr>
          <p:cNvPr id="3" name="內容版面配置區 2"/>
          <p:cNvSpPr>
            <a:spLocks noGrp="1"/>
          </p:cNvSpPr>
          <p:nvPr>
            <p:ph idx="1"/>
          </p:nvPr>
        </p:nvSpPr>
        <p:spPr/>
        <p:txBody>
          <a:bodyPr/>
          <a:lstStyle/>
          <a:p>
            <a:r>
              <a:rPr lang="en-US" altLang="zh-TW" dirty="0" smtClean="0"/>
              <a:t>Time resolution is down to 50 ps.</a:t>
            </a:r>
          </a:p>
          <a:p>
            <a:r>
              <a:rPr lang="en-US" altLang="zh-TW" dirty="0" smtClean="0"/>
              <a:t>Larger covering areas up to a few thousand square meters.</a:t>
            </a:r>
          </a:p>
          <a:p>
            <a:r>
              <a:rPr lang="en-US" altLang="zh-TW" dirty="0" smtClean="0"/>
              <a:t>Robustness and simplicity of construction.</a:t>
            </a:r>
          </a:p>
          <a:p>
            <a:r>
              <a:rPr lang="en-US" altLang="zh-TW" dirty="0" smtClean="0"/>
              <a:t>Inexpensive industrial production.</a:t>
            </a:r>
          </a:p>
          <a:p>
            <a:endParaRPr lang="zh-TW" altLang="en-US" dirty="0"/>
          </a:p>
        </p:txBody>
      </p:sp>
    </p:spTree>
    <p:extLst>
      <p:ext uri="{BB962C8B-B14F-4D97-AF65-F5344CB8AC3E}">
        <p14:creationId xmlns:p14="http://schemas.microsoft.com/office/powerpoint/2010/main" val="34474269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Principle of RPC (1)</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dirty="0" smtClean="0"/>
              <a:t>An RPC is a particle detector utilizing a constant and uniform electric field produced by two parallel electrode plates. When the gas (</a:t>
            </a:r>
            <a:r>
              <a:rPr lang="en-US" altLang="zh-TW" dirty="0" smtClean="0">
                <a:solidFill>
                  <a:srgbClr val="C00000"/>
                </a:solidFill>
              </a:rPr>
              <a:t>Freon</a:t>
            </a:r>
            <a:r>
              <a:rPr lang="en-US" altLang="zh-TW" dirty="0" smtClean="0"/>
              <a:t>) is ionized by a crossing charged particle, an electric discharge is initiated by the liberated electrons. This discharge is quenched by the following mechanisms:</a:t>
            </a:r>
          </a:p>
          <a:p>
            <a:pPr lvl="1"/>
            <a:r>
              <a:rPr lang="en-US" altLang="zh-TW" dirty="0" smtClean="0"/>
              <a:t>The discharge is prevented from propagating through the whole gas, because of the </a:t>
            </a:r>
            <a:r>
              <a:rPr lang="en-US" altLang="zh-TW" dirty="0"/>
              <a:t>high resistivity (~</a:t>
            </a:r>
            <a:r>
              <a:rPr lang="en-US" altLang="zh-TW" dirty="0" smtClean="0">
                <a:solidFill>
                  <a:srgbClr val="0070C0"/>
                </a:solidFill>
                <a:latin typeface="Arial Unicode MS" pitchFamily="34" charset="-120"/>
                <a:ea typeface="Arial Unicode MS" pitchFamily="34" charset="-120"/>
                <a:cs typeface="Arial Unicode MS" pitchFamily="34" charset="-120"/>
              </a:rPr>
              <a:t>10</a:t>
            </a:r>
            <a:r>
              <a:rPr lang="en-US" altLang="zh-TW" baseline="30000" dirty="0" smtClean="0">
                <a:solidFill>
                  <a:srgbClr val="0070C0"/>
                </a:solidFill>
                <a:latin typeface="Arial Unicode MS" pitchFamily="34" charset="-120"/>
                <a:ea typeface="Arial Unicode MS" pitchFamily="34" charset="-120"/>
                <a:cs typeface="Arial Unicode MS" pitchFamily="34" charset="-120"/>
              </a:rPr>
              <a:t>10</a:t>
            </a:r>
            <a:r>
              <a:rPr lang="en-US" altLang="zh-TW" dirty="0" smtClean="0">
                <a:solidFill>
                  <a:srgbClr val="0070C0"/>
                </a:solidFill>
                <a:latin typeface="Arial Unicode MS" pitchFamily="34" charset="-120"/>
                <a:ea typeface="Arial Unicode MS" pitchFamily="34" charset="-120"/>
                <a:cs typeface="Arial Unicode MS" pitchFamily="34" charset="-120"/>
              </a:rPr>
              <a:t> </a:t>
            </a:r>
            <a:r>
              <a:rPr lang="en-US" altLang="zh-TW" dirty="0" err="1" smtClean="0">
                <a:solidFill>
                  <a:srgbClr val="0070C0"/>
                </a:solidFill>
                <a:latin typeface="Arial Unicode MS" pitchFamily="34" charset="-120"/>
                <a:ea typeface="Arial Unicode MS" pitchFamily="34" charset="-120"/>
                <a:cs typeface="Arial Unicode MS" pitchFamily="34" charset="-120"/>
              </a:rPr>
              <a:t>Ωm</a:t>
            </a:r>
            <a:r>
              <a:rPr lang="en-US" altLang="zh-TW" dirty="0"/>
              <a:t>) of </a:t>
            </a:r>
            <a:r>
              <a:rPr lang="en-US" altLang="zh-TW" dirty="0" smtClean="0"/>
              <a:t>electrodes. The electric field is suddenly switched off around the discharge point, out of this area </a:t>
            </a:r>
            <a:r>
              <a:rPr lang="en-US" altLang="zh-TW" dirty="0" smtClean="0">
                <a:solidFill>
                  <a:srgbClr val="0070C0"/>
                </a:solidFill>
                <a:latin typeface="Arial Unicode MS" pitchFamily="34" charset="-120"/>
                <a:ea typeface="Arial Unicode MS" pitchFamily="34" charset="-120"/>
                <a:cs typeface="Arial Unicode MS" pitchFamily="34" charset="-120"/>
              </a:rPr>
              <a:t>(~0.1 cm</a:t>
            </a:r>
            <a:r>
              <a:rPr lang="en-US" altLang="zh-TW" baseline="30000" dirty="0" smtClean="0">
                <a:solidFill>
                  <a:srgbClr val="0070C0"/>
                </a:solidFill>
                <a:latin typeface="Arial Unicode MS" pitchFamily="34" charset="-120"/>
                <a:ea typeface="Arial Unicode MS" pitchFamily="34" charset="-120"/>
                <a:cs typeface="Arial Unicode MS" pitchFamily="34" charset="-120"/>
              </a:rPr>
              <a:t>2</a:t>
            </a:r>
            <a:r>
              <a:rPr lang="en-US" altLang="zh-TW" dirty="0" smtClean="0"/>
              <a:t>) the sensitivity of RPC remains unaffected.</a:t>
            </a:r>
          </a:p>
          <a:p>
            <a:pPr lvl="1"/>
            <a:r>
              <a:rPr lang="en-US" altLang="zh-TW" dirty="0" smtClean="0"/>
              <a:t>UV photons produced by the discharge were absorbed  by the </a:t>
            </a:r>
            <a:r>
              <a:rPr lang="en-US" altLang="zh-TW" dirty="0" err="1" smtClean="0">
                <a:solidFill>
                  <a:srgbClr val="C00000"/>
                </a:solidFill>
              </a:rPr>
              <a:t>isobutane</a:t>
            </a:r>
            <a:r>
              <a:rPr lang="en-US" altLang="zh-TW" dirty="0" smtClean="0">
                <a:solidFill>
                  <a:srgbClr val="C00000"/>
                </a:solidFill>
              </a:rPr>
              <a:t>/butane </a:t>
            </a:r>
            <a:r>
              <a:rPr lang="en-US" altLang="zh-TW" dirty="0" smtClean="0"/>
              <a:t>to avoid secondary discharges from gas photoionization.</a:t>
            </a:r>
          </a:p>
          <a:p>
            <a:pPr lvl="1"/>
            <a:r>
              <a:rPr lang="en-US" altLang="zh-TW" dirty="0" smtClean="0"/>
              <a:t>Capture of outer electrons of the discharge due to the </a:t>
            </a:r>
            <a:r>
              <a:rPr lang="en-US" altLang="zh-TW" dirty="0" smtClean="0">
                <a:solidFill>
                  <a:srgbClr val="C00000"/>
                </a:solidFill>
              </a:rPr>
              <a:t>Freon</a:t>
            </a:r>
            <a:r>
              <a:rPr lang="en-US" altLang="zh-TW" dirty="0" smtClean="0"/>
              <a:t> affinity, which reduces the size of the discharge and possibly its transversal dimensions.</a:t>
            </a:r>
            <a:endParaRPr lang="zh-TW" altLang="en-US" dirty="0"/>
          </a:p>
        </p:txBody>
      </p:sp>
    </p:spTree>
    <p:extLst>
      <p:ext uri="{BB962C8B-B14F-4D97-AF65-F5344CB8AC3E}">
        <p14:creationId xmlns:p14="http://schemas.microsoft.com/office/powerpoint/2010/main" val="161393571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Principle of RPC </a:t>
            </a:r>
            <a:r>
              <a:rPr lang="en-US" altLang="zh-TW" dirty="0" smtClean="0"/>
              <a:t>(2)</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85000" lnSpcReduction="20000"/>
              </a:bodyPr>
              <a:lstStyle/>
              <a:p>
                <a:r>
                  <a:rPr lang="en-US" altLang="zh-TW" dirty="0" smtClean="0"/>
                  <a:t>The RPC consists of two parallel plate electrodes with high volume resistivity. A charge </a:t>
                </a:r>
                <a:r>
                  <a:rPr lang="en-US" altLang="zh-TW" i="1" dirty="0" smtClean="0"/>
                  <a:t>Q</a:t>
                </a:r>
                <a:r>
                  <a:rPr lang="en-US" altLang="zh-TW" i="1" baseline="-25000" dirty="0" smtClean="0">
                    <a:latin typeface="Arial Unicode MS" pitchFamily="34" charset="-120"/>
                    <a:ea typeface="Arial Unicode MS" pitchFamily="34" charset="-120"/>
                    <a:cs typeface="Arial Unicode MS" pitchFamily="34" charset="-120"/>
                  </a:rPr>
                  <a:t>0</a:t>
                </a:r>
                <a:r>
                  <a:rPr lang="en-US" altLang="zh-TW" dirty="0" smtClean="0"/>
                  <a:t> that enters the resistive electrode surface “decomposes” with time </a:t>
                </a:r>
                <a:r>
                  <a:rPr lang="en-US" altLang="zh-TW" i="1" dirty="0" smtClean="0"/>
                  <a:t>t</a:t>
                </a:r>
                <a:r>
                  <a:rPr lang="en-US" altLang="zh-TW" dirty="0" smtClean="0"/>
                  <a:t> following an exponential</a:t>
                </a:r>
              </a:p>
              <a:p>
                <a:pPr marL="342900" lvl="1" indent="0" algn="ctr">
                  <a:buNone/>
                </a:pPr>
                <a14:m>
                  <m:oMath xmlns:m="http://schemas.openxmlformats.org/officeDocument/2006/math">
                    <m:sSup>
                      <m:sSupPr>
                        <m:ctrlPr>
                          <a:rPr lang="en-US" altLang="zh-TW" i="1" smtClean="0">
                            <a:latin typeface="Cambria Math"/>
                          </a:rPr>
                        </m:ctrlPr>
                      </m:sSupPr>
                      <m:e>
                        <m:r>
                          <a:rPr lang="en-US" altLang="zh-TW" b="0" i="1" smtClean="0">
                            <a:latin typeface="Cambria Math"/>
                          </a:rPr>
                          <m:t>𝑄</m:t>
                        </m:r>
                        <m:d>
                          <m:dPr>
                            <m:ctrlPr>
                              <a:rPr lang="en-US" altLang="zh-TW" b="0" i="1" smtClean="0">
                                <a:latin typeface="Cambria Math"/>
                              </a:rPr>
                            </m:ctrlPr>
                          </m:dPr>
                          <m:e>
                            <m:r>
                              <a:rPr lang="en-US" altLang="zh-TW" b="0" i="1" smtClean="0">
                                <a:latin typeface="Cambria Math"/>
                              </a:rPr>
                              <m:t>𝑡</m:t>
                            </m:r>
                          </m:e>
                        </m:d>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𝑄</m:t>
                            </m:r>
                          </m:e>
                          <m:sub>
                            <m:r>
                              <a:rPr lang="en-US" altLang="zh-TW" b="0" i="1" smtClean="0">
                                <a:latin typeface="Cambria Math"/>
                              </a:rPr>
                              <m:t>0</m:t>
                            </m:r>
                          </m:sub>
                        </m:sSub>
                        <m:r>
                          <a:rPr lang="en-US" altLang="zh-TW" b="0" i="1" smtClean="0">
                            <a:latin typeface="Cambria Math"/>
                          </a:rPr>
                          <m:t>𝑒</m:t>
                        </m:r>
                      </m:e>
                      <m:sup>
                        <m:r>
                          <a:rPr lang="en-US" altLang="zh-TW" b="0" i="1" smtClean="0">
                            <a:latin typeface="Cambria Math"/>
                          </a:rPr>
                          <m:t>−</m:t>
                        </m:r>
                        <m:r>
                          <a:rPr lang="en-US" altLang="zh-TW" b="0" i="1" smtClean="0">
                            <a:latin typeface="Cambria Math"/>
                          </a:rPr>
                          <m:t>𝑡</m:t>
                        </m:r>
                        <m:r>
                          <a:rPr lang="en-US" altLang="zh-TW" b="0" i="1" smtClean="0">
                            <a:latin typeface="Cambria Math"/>
                          </a:rPr>
                          <m:t>/</m:t>
                        </m:r>
                        <m:r>
                          <a:rPr lang="en-US" altLang="zh-TW" b="0" i="1" smtClean="0">
                            <a:latin typeface="Cambria Math"/>
                            <a:ea typeface="Cambria Math"/>
                          </a:rPr>
                          <m:t>𝜏</m:t>
                        </m:r>
                      </m:sup>
                    </m:sSup>
                  </m:oMath>
                </a14:m>
                <a:r>
                  <a:rPr lang="en-US" altLang="zh-TW" dirty="0" smtClean="0"/>
                  <a:t> with </a:t>
                </a:r>
                <a14:m>
                  <m:oMath xmlns:m="http://schemas.openxmlformats.org/officeDocument/2006/math">
                    <m:r>
                      <a:rPr lang="en-US" altLang="zh-TW" i="1" smtClean="0">
                        <a:latin typeface="Cambria Math"/>
                        <a:ea typeface="Cambria Math"/>
                      </a:rPr>
                      <m:t>𝜏</m:t>
                    </m:r>
                    <m:r>
                      <a:rPr lang="en-US" altLang="zh-TW" i="1" smtClean="0">
                        <a:latin typeface="Cambria Math"/>
                      </a:rPr>
                      <m:t>=</m:t>
                    </m:r>
                    <m:r>
                      <a:rPr lang="en-US" altLang="zh-TW" i="1" smtClean="0">
                        <a:latin typeface="Cambria Math"/>
                        <a:ea typeface="Cambria Math"/>
                      </a:rPr>
                      <m:t>𝜌</m:t>
                    </m:r>
                    <m:sSub>
                      <m:sSubPr>
                        <m:ctrlPr>
                          <a:rPr lang="en-US" altLang="zh-TW" i="1" smtClean="0">
                            <a:latin typeface="Cambria Math"/>
                            <a:ea typeface="Cambria Math"/>
                          </a:rPr>
                        </m:ctrlPr>
                      </m:sSubPr>
                      <m:e>
                        <m:r>
                          <a:rPr lang="en-US" altLang="zh-TW" i="1" smtClean="0">
                            <a:latin typeface="Cambria Math"/>
                            <a:ea typeface="Cambria Math"/>
                          </a:rPr>
                          <m:t>𝜖</m:t>
                        </m:r>
                      </m:e>
                      <m:sub>
                        <m:r>
                          <a:rPr lang="en-US" altLang="zh-TW" b="0" i="1" smtClean="0">
                            <a:latin typeface="Cambria Math"/>
                            <a:ea typeface="Cambria Math"/>
                          </a:rPr>
                          <m:t>0</m:t>
                        </m:r>
                      </m:sub>
                    </m:sSub>
                    <m:sSub>
                      <m:sSubPr>
                        <m:ctrlPr>
                          <a:rPr lang="en-US" altLang="zh-TW" i="1" smtClean="0">
                            <a:latin typeface="Cambria Math"/>
                            <a:ea typeface="Cambria Math"/>
                          </a:rPr>
                        </m:ctrlPr>
                      </m:sSubPr>
                      <m:e>
                        <m:r>
                          <a:rPr lang="en-US" altLang="zh-TW" i="1" smtClean="0">
                            <a:latin typeface="Cambria Math"/>
                            <a:ea typeface="Cambria Math"/>
                          </a:rPr>
                          <m:t>𝜖</m:t>
                        </m:r>
                      </m:e>
                      <m:sub>
                        <m:r>
                          <a:rPr lang="en-US" altLang="zh-TW" b="0" i="1" smtClean="0">
                            <a:latin typeface="Cambria Math"/>
                            <a:ea typeface="Cambria Math"/>
                          </a:rPr>
                          <m:t>𝑟</m:t>
                        </m:r>
                      </m:sub>
                    </m:sSub>
                  </m:oMath>
                </a14:m>
                <a:endParaRPr lang="en-US" altLang="zh-TW" dirty="0" smtClean="0"/>
              </a:p>
              <a:p>
                <a:pPr marL="342900" lvl="1" indent="0">
                  <a:buNone/>
                </a:pPr>
                <a:r>
                  <a:rPr lang="en-US" altLang="zh-TW" dirty="0" smtClean="0"/>
                  <a:t>where </a:t>
                </a:r>
                <a:r>
                  <a:rPr lang="en-US" altLang="zh-TW" i="1" dirty="0" smtClean="0"/>
                  <a:t>τ</a:t>
                </a:r>
                <a:r>
                  <a:rPr lang="en-US" altLang="zh-TW" dirty="0" smtClean="0"/>
                  <a:t> is the relaxation time.</a:t>
                </a:r>
              </a:p>
              <a:p>
                <a:pPr marL="342900" lvl="1" indent="0">
                  <a:buNone/>
                </a:pPr>
                <a14:m>
                  <m:oMathPara xmlns:m="http://schemas.openxmlformats.org/officeDocument/2006/math">
                    <m:oMathParaPr>
                      <m:jc m:val="centerGroup"/>
                    </m:oMathParaPr>
                    <m:oMath xmlns:m="http://schemas.openxmlformats.org/officeDocument/2006/math">
                      <m:r>
                        <a:rPr lang="en-US" altLang="zh-TW" i="1" smtClean="0">
                          <a:latin typeface="Cambria Math"/>
                          <a:ea typeface="Cambria Math"/>
                        </a:rPr>
                        <m:t>𝜏</m:t>
                      </m:r>
                      <m:r>
                        <a:rPr lang="en-US" altLang="zh-TW" i="1" smtClean="0">
                          <a:latin typeface="Cambria Math"/>
                        </a:rPr>
                        <m:t>=</m:t>
                      </m:r>
                      <m:sSup>
                        <m:sSupPr>
                          <m:ctrlPr>
                            <a:rPr lang="en-US" altLang="zh-TW" i="1" smtClean="0">
                              <a:latin typeface="Cambria Math"/>
                            </a:rPr>
                          </m:ctrlPr>
                        </m:sSupPr>
                        <m:e>
                          <m:r>
                            <a:rPr lang="en-US" altLang="zh-TW" b="0" i="1" smtClean="0">
                              <a:latin typeface="Cambria Math"/>
                            </a:rPr>
                            <m:t>10</m:t>
                          </m:r>
                        </m:e>
                        <m:sup>
                          <m:r>
                            <a:rPr lang="en-US" altLang="zh-TW" b="0" i="1" smtClean="0">
                              <a:latin typeface="Cambria Math"/>
                            </a:rPr>
                            <m:t>10</m:t>
                          </m:r>
                        </m:sup>
                      </m:sSup>
                      <m:box>
                        <m:boxPr>
                          <m:ctrlPr>
                            <a:rPr lang="en-US" altLang="zh-TW" i="1" smtClean="0">
                              <a:latin typeface="Cambria Math"/>
                            </a:rPr>
                          </m:ctrlPr>
                        </m:boxPr>
                        <m:e>
                          <m:argPr>
                            <m:argSz m:val="-1"/>
                          </m:argPr>
                          <m:r>
                            <m:rPr>
                              <m:brk m:alnAt="63"/>
                            </m:rPr>
                            <a:rPr lang="en-US" altLang="zh-TW" b="0" i="1" smtClean="0">
                              <a:latin typeface="Cambria Math"/>
                            </a:rPr>
                            <m:t> </m:t>
                          </m:r>
                          <m:f>
                            <m:fPr>
                              <m:ctrlPr>
                                <a:rPr lang="en-US" altLang="zh-TW" i="1" smtClean="0">
                                  <a:latin typeface="Cambria Math"/>
                                </a:rPr>
                              </m:ctrlPr>
                            </m:fPr>
                            <m:num>
                              <m:r>
                                <a:rPr lang="en-US" altLang="zh-TW" b="0" i="1" smtClean="0">
                                  <a:latin typeface="Cambria Math"/>
                                </a:rPr>
                                <m:t>𝑘𝑔</m:t>
                              </m:r>
                              <m:r>
                                <a:rPr lang="en-US" altLang="zh-TW" b="0" i="1" smtClean="0">
                                  <a:latin typeface="Cambria Math"/>
                                  <a:ea typeface="Cambria Math"/>
                                </a:rPr>
                                <m:t>∙</m:t>
                              </m:r>
                              <m:sSup>
                                <m:sSupPr>
                                  <m:ctrlPr>
                                    <a:rPr lang="en-US" altLang="zh-TW" b="0" i="1" smtClean="0">
                                      <a:latin typeface="Cambria Math"/>
                                      <a:ea typeface="Cambria Math"/>
                                    </a:rPr>
                                  </m:ctrlPr>
                                </m:sSupPr>
                                <m:e>
                                  <m:r>
                                    <a:rPr lang="en-US" altLang="zh-TW" b="0" i="1" smtClean="0">
                                      <a:latin typeface="Cambria Math"/>
                                      <a:ea typeface="Cambria Math"/>
                                    </a:rPr>
                                    <m:t>𝑚</m:t>
                                  </m:r>
                                </m:e>
                                <m:sup>
                                  <m:r>
                                    <a:rPr lang="en-US" altLang="zh-TW" b="0" i="1" smtClean="0">
                                      <a:latin typeface="Cambria Math"/>
                                      <a:ea typeface="Cambria Math"/>
                                    </a:rPr>
                                    <m:t>3</m:t>
                                  </m:r>
                                </m:sup>
                              </m:sSup>
                            </m:num>
                            <m:den>
                              <m:sSup>
                                <m:sSupPr>
                                  <m:ctrlPr>
                                    <a:rPr lang="en-US" altLang="zh-TW" i="1" smtClean="0">
                                      <a:latin typeface="Cambria Math"/>
                                    </a:rPr>
                                  </m:ctrlPr>
                                </m:sSupPr>
                                <m:e>
                                  <m:r>
                                    <a:rPr lang="en-US" altLang="zh-TW" b="0" i="1" smtClean="0">
                                      <a:latin typeface="Cambria Math"/>
                                    </a:rPr>
                                    <m:t>𝑠</m:t>
                                  </m:r>
                                </m:e>
                                <m:sup>
                                  <m:r>
                                    <a:rPr lang="en-US" altLang="zh-TW" b="0" i="1" smtClean="0">
                                      <a:latin typeface="Cambria Math"/>
                                    </a:rPr>
                                    <m:t>3</m:t>
                                  </m:r>
                                </m:sup>
                              </m:sSup>
                              <m:r>
                                <a:rPr lang="en-US" altLang="zh-TW" i="1" smtClean="0">
                                  <a:latin typeface="Cambria Math"/>
                                  <a:ea typeface="Cambria Math"/>
                                </a:rPr>
                                <m:t>∙</m:t>
                              </m:r>
                              <m:sSup>
                                <m:sSupPr>
                                  <m:ctrlPr>
                                    <a:rPr lang="en-US" altLang="zh-TW" i="1" smtClean="0">
                                      <a:latin typeface="Cambria Math"/>
                                      <a:ea typeface="Cambria Math"/>
                                    </a:rPr>
                                  </m:ctrlPr>
                                </m:sSupPr>
                                <m:e>
                                  <m:r>
                                    <a:rPr lang="en-US" altLang="zh-TW" b="0" i="1" smtClean="0">
                                      <a:latin typeface="Cambria Math"/>
                                      <a:ea typeface="Cambria Math"/>
                                    </a:rPr>
                                    <m:t>𝐴</m:t>
                                  </m:r>
                                </m:e>
                                <m:sup>
                                  <m:r>
                                    <a:rPr lang="en-US" altLang="zh-TW" b="0" i="1" smtClean="0">
                                      <a:latin typeface="Cambria Math"/>
                                      <a:ea typeface="Cambria Math"/>
                                    </a:rPr>
                                    <m:t>2</m:t>
                                  </m:r>
                                </m:sup>
                              </m:sSup>
                            </m:den>
                          </m:f>
                        </m:e>
                      </m:box>
                      <m:r>
                        <a:rPr lang="en-US" altLang="zh-TW" b="0" i="1" smtClean="0">
                          <a:latin typeface="Cambria Math"/>
                        </a:rPr>
                        <m:t> </m:t>
                      </m:r>
                      <m:r>
                        <a:rPr lang="en-US" altLang="zh-TW" b="0" i="1" smtClean="0">
                          <a:latin typeface="Cambria Math"/>
                          <a:ea typeface="Cambria Math"/>
                        </a:rPr>
                        <m:t>×8.854×</m:t>
                      </m:r>
                      <m:sSup>
                        <m:sSupPr>
                          <m:ctrlPr>
                            <a:rPr lang="en-US" altLang="zh-TW" b="0" i="1" smtClean="0">
                              <a:latin typeface="Cambria Math"/>
                              <a:ea typeface="Cambria Math"/>
                            </a:rPr>
                          </m:ctrlPr>
                        </m:sSupPr>
                        <m:e>
                          <m:r>
                            <a:rPr lang="en-US" altLang="zh-TW" b="0" i="1" smtClean="0">
                              <a:latin typeface="Cambria Math"/>
                              <a:ea typeface="Cambria Math"/>
                            </a:rPr>
                            <m:t>10</m:t>
                          </m:r>
                        </m:e>
                        <m:sup>
                          <m:r>
                            <a:rPr lang="en-US" altLang="zh-TW" b="0" i="1" smtClean="0">
                              <a:latin typeface="Cambria Math"/>
                              <a:ea typeface="Cambria Math"/>
                            </a:rPr>
                            <m:t>−12</m:t>
                          </m:r>
                        </m:sup>
                      </m:sSup>
                      <m:box>
                        <m:boxPr>
                          <m:ctrlPr>
                            <a:rPr lang="en-US" altLang="zh-TW" b="0" i="1" smtClean="0">
                              <a:latin typeface="Cambria Math"/>
                              <a:ea typeface="Cambria Math"/>
                            </a:rPr>
                          </m:ctrlPr>
                        </m:boxPr>
                        <m:e>
                          <m:argPr>
                            <m:argSz m:val="-1"/>
                          </m:argPr>
                          <m:f>
                            <m:fPr>
                              <m:ctrlPr>
                                <a:rPr lang="en-US" altLang="zh-TW" b="0" i="1" smtClean="0">
                                  <a:latin typeface="Cambria Math"/>
                                  <a:ea typeface="Cambria Math"/>
                                </a:rPr>
                              </m:ctrlPr>
                            </m:fPr>
                            <m:num>
                              <m:sSup>
                                <m:sSupPr>
                                  <m:ctrlPr>
                                    <a:rPr lang="en-US" altLang="zh-TW" b="0" i="1" smtClean="0">
                                      <a:latin typeface="Cambria Math"/>
                                      <a:ea typeface="Cambria Math"/>
                                    </a:rPr>
                                  </m:ctrlPr>
                                </m:sSupPr>
                                <m:e>
                                  <m:r>
                                    <a:rPr lang="en-US" altLang="zh-TW" b="0" i="1" smtClean="0">
                                      <a:latin typeface="Cambria Math"/>
                                      <a:ea typeface="Cambria Math"/>
                                    </a:rPr>
                                    <m:t>𝐴</m:t>
                                  </m:r>
                                </m:e>
                                <m:sup>
                                  <m:r>
                                    <a:rPr lang="en-US" altLang="zh-TW" b="0" i="1" smtClean="0">
                                      <a:latin typeface="Cambria Math"/>
                                      <a:ea typeface="Cambria Math"/>
                                    </a:rPr>
                                    <m:t>2</m:t>
                                  </m:r>
                                </m:sup>
                              </m:sSup>
                              <m:sSup>
                                <m:sSupPr>
                                  <m:ctrlPr>
                                    <a:rPr lang="en-US" altLang="zh-TW" b="0" i="1" smtClean="0">
                                      <a:latin typeface="Cambria Math"/>
                                      <a:ea typeface="Cambria Math"/>
                                    </a:rPr>
                                  </m:ctrlPr>
                                </m:sSupPr>
                                <m:e>
                                  <m:r>
                                    <a:rPr lang="en-US" altLang="zh-TW" b="0" i="1" smtClean="0">
                                      <a:latin typeface="Cambria Math"/>
                                      <a:ea typeface="Cambria Math"/>
                                    </a:rPr>
                                    <m:t>𝑠</m:t>
                                  </m:r>
                                </m:e>
                                <m:sup>
                                  <m:r>
                                    <a:rPr lang="en-US" altLang="zh-TW" b="0" i="1" smtClean="0">
                                      <a:latin typeface="Cambria Math"/>
                                      <a:ea typeface="Cambria Math"/>
                                    </a:rPr>
                                    <m:t>4</m:t>
                                  </m:r>
                                </m:sup>
                              </m:sSup>
                            </m:num>
                            <m:den>
                              <m:sSup>
                                <m:sSupPr>
                                  <m:ctrlPr>
                                    <a:rPr lang="en-US" altLang="zh-TW" b="0" i="1" smtClean="0">
                                      <a:latin typeface="Cambria Math"/>
                                      <a:ea typeface="Cambria Math"/>
                                    </a:rPr>
                                  </m:ctrlPr>
                                </m:sSupPr>
                                <m:e>
                                  <m:r>
                                    <a:rPr lang="en-US" altLang="zh-TW" b="0" i="1" smtClean="0">
                                      <a:latin typeface="Cambria Math"/>
                                      <a:ea typeface="Cambria Math"/>
                                    </a:rPr>
                                    <m:t>𝑚</m:t>
                                  </m:r>
                                </m:e>
                                <m:sup>
                                  <m:r>
                                    <a:rPr lang="en-US" altLang="zh-TW" b="0" i="1" smtClean="0">
                                      <a:latin typeface="Cambria Math"/>
                                      <a:ea typeface="Cambria Math"/>
                                    </a:rPr>
                                    <m:t>3</m:t>
                                  </m:r>
                                </m:sup>
                              </m:sSup>
                              <m:r>
                                <a:rPr lang="en-US" altLang="zh-TW" b="0" i="1" smtClean="0">
                                  <a:latin typeface="Cambria Math"/>
                                  <a:ea typeface="Cambria Math"/>
                                </a:rPr>
                                <m:t>∙</m:t>
                              </m:r>
                              <m:r>
                                <a:rPr lang="en-US" altLang="zh-TW" b="0" i="1" smtClean="0">
                                  <a:latin typeface="Cambria Math"/>
                                  <a:ea typeface="Cambria Math"/>
                                </a:rPr>
                                <m:t>𝑘𝑔</m:t>
                              </m:r>
                            </m:den>
                          </m:f>
                        </m:e>
                      </m:box>
                      <m:r>
                        <a:rPr lang="en-US" altLang="zh-TW" b="0" i="1" smtClean="0">
                          <a:latin typeface="Cambria Math"/>
                          <a:ea typeface="Cambria Math"/>
                        </a:rPr>
                        <m:t> ×4.7=0.41 </m:t>
                      </m:r>
                      <m:r>
                        <a:rPr lang="en-US" altLang="zh-TW" b="0" i="1" smtClean="0">
                          <a:latin typeface="Cambria Math"/>
                          <a:ea typeface="Cambria Math"/>
                        </a:rPr>
                        <m:t>𝑠</m:t>
                      </m:r>
                    </m:oMath>
                  </m:oMathPara>
                </a14:m>
                <a:endParaRPr lang="en-US" altLang="zh-TW" dirty="0"/>
              </a:p>
              <a:p>
                <a:r>
                  <a:rPr lang="en-US" altLang="zh-TW" dirty="0" smtClean="0"/>
                  <a:t>The duration time of </a:t>
                </a:r>
                <a:r>
                  <a:rPr lang="en-US" altLang="zh-TW" dirty="0" smtClean="0">
                    <a:solidFill>
                      <a:schemeClr val="tx2">
                        <a:lumMod val="60000"/>
                        <a:lumOff val="40000"/>
                      </a:schemeClr>
                    </a:solidFill>
                  </a:rPr>
                  <a:t>discharge</a:t>
                </a:r>
                <a:r>
                  <a:rPr lang="en-US" altLang="zh-TW" dirty="0" smtClean="0"/>
                  <a:t> is typically </a:t>
                </a:r>
                <a:r>
                  <a:rPr lang="en-US" altLang="zh-TW" dirty="0" smtClean="0">
                    <a:solidFill>
                      <a:schemeClr val="tx2">
                        <a:lumMod val="60000"/>
                        <a:lumOff val="40000"/>
                      </a:schemeClr>
                    </a:solidFill>
                    <a:latin typeface="Arial Unicode MS" pitchFamily="34" charset="-120"/>
                    <a:ea typeface="Arial Unicode MS" pitchFamily="34" charset="-120"/>
                    <a:cs typeface="Arial Unicode MS" pitchFamily="34" charset="-120"/>
                  </a:rPr>
                  <a:t>~ 10</a:t>
                </a:r>
                <a:r>
                  <a:rPr lang="en-US" altLang="zh-TW" dirty="0" smtClean="0">
                    <a:solidFill>
                      <a:schemeClr val="tx2">
                        <a:lumMod val="60000"/>
                        <a:lumOff val="40000"/>
                      </a:schemeClr>
                    </a:solidFill>
                  </a:rPr>
                  <a:t> ns</a:t>
                </a:r>
                <a:r>
                  <a:rPr lang="en-US" altLang="zh-TW" dirty="0" smtClean="0"/>
                  <a:t>. The </a:t>
                </a:r>
                <a:r>
                  <a:rPr lang="en-US" altLang="zh-TW" dirty="0" smtClean="0">
                    <a:solidFill>
                      <a:srgbClr val="C00000"/>
                    </a:solidFill>
                  </a:rPr>
                  <a:t>relaxation time </a:t>
                </a:r>
                <a:r>
                  <a:rPr lang="en-US" altLang="zh-TW" dirty="0" smtClean="0"/>
                  <a:t>of resistive electrode plates is of the order of </a:t>
                </a:r>
                <a:r>
                  <a:rPr lang="en-US" altLang="zh-TW" i="1" dirty="0">
                    <a:solidFill>
                      <a:srgbClr val="C00000"/>
                    </a:solidFill>
                  </a:rPr>
                  <a:t>τ </a:t>
                </a:r>
                <a:r>
                  <a:rPr lang="en-US" altLang="zh-TW" dirty="0" smtClean="0">
                    <a:solidFill>
                      <a:srgbClr val="C00000"/>
                    </a:solidFill>
                  </a:rPr>
                  <a:t>~ </a:t>
                </a:r>
                <a:r>
                  <a:rPr lang="en-US" altLang="zh-TW" dirty="0" smtClean="0">
                    <a:solidFill>
                      <a:srgbClr val="C00000"/>
                    </a:solidFill>
                    <a:latin typeface="Arial Unicode MS" pitchFamily="34" charset="-120"/>
                    <a:ea typeface="Arial Unicode MS" pitchFamily="34" charset="-120"/>
                    <a:cs typeface="Arial Unicode MS" pitchFamily="34" charset="-120"/>
                  </a:rPr>
                  <a:t>0.41 </a:t>
                </a:r>
                <a:r>
                  <a:rPr lang="en-US" altLang="zh-TW" dirty="0" smtClean="0">
                    <a:solidFill>
                      <a:srgbClr val="C00000"/>
                    </a:solidFill>
                  </a:rPr>
                  <a:t>second</a:t>
                </a:r>
                <a:r>
                  <a:rPr lang="en-US" altLang="zh-TW" dirty="0" smtClean="0"/>
                  <a:t>. The large difference between these two characteristic times insures that during the discharge the electrode plates behave like insulators.</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815" t="-1193" b="-102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6314109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RPC Operation Modes</a:t>
            </a:r>
            <a:endParaRPr lang="zh-TW" altLang="en-US" dirty="0"/>
          </a:p>
        </p:txBody>
      </p:sp>
      <p:sp>
        <p:nvSpPr>
          <p:cNvPr id="7" name="內容版面配置區 6"/>
          <p:cNvSpPr>
            <a:spLocks noGrp="1"/>
          </p:cNvSpPr>
          <p:nvPr>
            <p:ph idx="1"/>
          </p:nvPr>
        </p:nvSpPr>
        <p:spPr>
          <a:xfrm>
            <a:off x="179512" y="3433564"/>
            <a:ext cx="3744416" cy="2160240"/>
          </a:xfrm>
        </p:spPr>
        <p:txBody>
          <a:bodyPr>
            <a:normAutofit/>
          </a:bodyPr>
          <a:lstStyle/>
          <a:p>
            <a:pPr marL="0" indent="0">
              <a:buNone/>
            </a:pPr>
            <a:r>
              <a:rPr lang="en-US" altLang="zh-TW" sz="1100" dirty="0" smtClean="0">
                <a:solidFill>
                  <a:schemeClr val="bg2">
                    <a:lumMod val="50000"/>
                  </a:schemeClr>
                </a:solidFill>
              </a:rPr>
              <a:t>avalanche mode</a:t>
            </a:r>
            <a:endParaRPr lang="en-US" altLang="zh-TW" sz="1100" dirty="0">
              <a:solidFill>
                <a:schemeClr val="bg2">
                  <a:lumMod val="50000"/>
                </a:schemeClr>
              </a:solidFill>
            </a:endParaRPr>
          </a:p>
          <a:p>
            <a:r>
              <a:rPr lang="en-US" altLang="zh-TW" sz="1100" dirty="0" smtClean="0"/>
              <a:t>some gas atoms are ionized by the passage of a charged particle. An avalanche is started.</a:t>
            </a:r>
          </a:p>
          <a:p>
            <a:r>
              <a:rPr lang="en-US" altLang="zh-TW" sz="1100" dirty="0" smtClean="0"/>
              <a:t>The avalanche size is sufficiently large to influence the electric field in the gas gap.</a:t>
            </a:r>
          </a:p>
          <a:p>
            <a:r>
              <a:rPr lang="en-US" altLang="zh-TW" sz="1100" dirty="0" smtClean="0"/>
              <a:t>The electrons reach the anode. The ions drift much slower.</a:t>
            </a:r>
          </a:p>
          <a:p>
            <a:r>
              <a:rPr lang="en-US" altLang="zh-TW" sz="1100" dirty="0" smtClean="0"/>
              <a:t>The ions reach the cathode.</a:t>
            </a:r>
          </a:p>
        </p:txBody>
      </p:sp>
      <p:pic>
        <p:nvPicPr>
          <p:cNvPr id="5" name="圖片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1520" y="1210661"/>
            <a:ext cx="3489960" cy="2148840"/>
          </a:xfrm>
          <a:prstGeom prst="rect">
            <a:avLst/>
          </a:prstGeom>
        </p:spPr>
      </p:pic>
      <p:pic>
        <p:nvPicPr>
          <p:cNvPr id="6" name="圖片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10754" y="1317009"/>
            <a:ext cx="3512820" cy="2053590"/>
          </a:xfrm>
          <a:prstGeom prst="rect">
            <a:avLst/>
          </a:prstGeom>
        </p:spPr>
      </p:pic>
      <p:sp>
        <p:nvSpPr>
          <p:cNvPr id="8" name="內容版面配置區 6"/>
          <p:cNvSpPr txBox="1">
            <a:spLocks/>
          </p:cNvSpPr>
          <p:nvPr/>
        </p:nvSpPr>
        <p:spPr>
          <a:xfrm>
            <a:off x="4139952" y="3433564"/>
            <a:ext cx="4896544" cy="216024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zh-TW"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zh-TW"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zh-TW"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zh-TW"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zh-TW"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9pPr>
          </a:lstStyle>
          <a:p>
            <a:pPr marL="0" indent="0">
              <a:buNone/>
            </a:pPr>
            <a:r>
              <a:rPr lang="en-US" altLang="en-US" sz="1100" dirty="0" smtClean="0">
                <a:solidFill>
                  <a:schemeClr val="bg2">
                    <a:lumMod val="50000"/>
                  </a:schemeClr>
                </a:solidFill>
              </a:rPr>
              <a:t>streamer mode</a:t>
            </a:r>
          </a:p>
          <a:p>
            <a:r>
              <a:rPr lang="en-US" altLang="en-US" sz="1100" dirty="0" smtClean="0"/>
              <a:t>An avalanche is developing.</a:t>
            </a:r>
          </a:p>
          <a:p>
            <a:r>
              <a:rPr lang="en-US" altLang="en-US" sz="1100" dirty="0" smtClean="0"/>
              <a:t>The avalanche charges lead to a high field deterioration in the gas gap. Moreover, photons start to contribute to the avalanche development and cause a rapid spread of the avalanche : A streamer evolves.</a:t>
            </a:r>
          </a:p>
          <a:p>
            <a:r>
              <a:rPr lang="en-US" altLang="en-US" sz="1100" dirty="0" smtClean="0"/>
              <a:t>A weak spark may be created. The local electrode area is discharged.</a:t>
            </a:r>
          </a:p>
          <a:p>
            <a:r>
              <a:rPr lang="en-US" altLang="en-US" sz="1100" dirty="0" smtClean="0"/>
              <a:t>The electric field is strongly decreased around the spot of the avalanche.</a:t>
            </a:r>
            <a:endParaRPr lang="en-US" altLang="en-US" sz="1100" dirty="0"/>
          </a:p>
        </p:txBody>
      </p:sp>
    </p:spTree>
    <p:extLst>
      <p:ext uri="{BB962C8B-B14F-4D97-AF65-F5344CB8AC3E}">
        <p14:creationId xmlns:p14="http://schemas.microsoft.com/office/powerpoint/2010/main" val="3477536494"/>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heme/theme1.xml><?xml version="1.0" encoding="utf-8"?>
<a:theme xmlns:a="http://schemas.openxmlformats.org/drawingml/2006/main" name="專案狀態報告">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1541</Words>
  <Application>Microsoft Office PowerPoint</Application>
  <PresentationFormat>如螢幕大小 (16:10)</PresentationFormat>
  <Paragraphs>158</Paragraphs>
  <Slides>29</Slides>
  <Notes>1</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專案狀態報告</vt:lpstr>
      <vt:lpstr>Weekly Journal Club for Medium Energy Physics Institute of Physics, Academia Sinica Time-Of-Flight Resistive Plate Chamber</vt:lpstr>
      <vt:lpstr>Outlines</vt:lpstr>
      <vt:lpstr>Motivation (Particle Identification)</vt:lpstr>
      <vt:lpstr>Before Resistive Plate Chamber (1)</vt:lpstr>
      <vt:lpstr>Before Resistive Plate Chamber (2)</vt:lpstr>
      <vt:lpstr>Advantages of RPC</vt:lpstr>
      <vt:lpstr>Principle of RPC (1)</vt:lpstr>
      <vt:lpstr>Principle of RPC (2)</vt:lpstr>
      <vt:lpstr>RPC Operation Modes</vt:lpstr>
      <vt:lpstr>Comparison of RPC Operation Modes</vt:lpstr>
      <vt:lpstr>Single-gap RPC Configuration</vt:lpstr>
      <vt:lpstr>Single-gap RPC Test 2010/11/09 @ RIKEN, Japan</vt:lpstr>
      <vt:lpstr>RPC Performance Factors</vt:lpstr>
      <vt:lpstr>Multi-gap RPC Configuration (5 gaps)</vt:lpstr>
      <vt:lpstr>Multi-gap RPC Test Sr (β source)</vt:lpstr>
      <vt:lpstr>Multi-gap RPC</vt:lpstr>
      <vt:lpstr>Multi-gap RPC Construction</vt:lpstr>
      <vt:lpstr>MRPC Beam Test Setup</vt:lpstr>
      <vt:lpstr>Studies of MRPC Time Resolution</vt:lpstr>
      <vt:lpstr>MRPC Beam Test Result (1)</vt:lpstr>
      <vt:lpstr>MRPC Beam Test Result (2)</vt:lpstr>
      <vt:lpstr>MRPC Beam Test Result (3)</vt:lpstr>
      <vt:lpstr>MRPC Beam Test Result (Before Slewing Correction)</vt:lpstr>
      <vt:lpstr>MRPC Beam Test Result (After Slewing Correction)</vt:lpstr>
      <vt:lpstr>Future Studies</vt:lpstr>
      <vt:lpstr>PowerPoint 簡報</vt:lpstr>
      <vt:lpstr>MRPC Beam Test Result</vt:lpstr>
      <vt:lpstr>Mean Position After Slewing Correction</vt:lpstr>
      <vt:lpstr>Dielectric</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2011-03-03T02:37:37Z</dcterms:created>
  <dcterms:modified xsi:type="dcterms:W3CDTF">2011-03-07T04:04:12Z</dcterms:modified>
</cp:coreProperties>
</file>