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64" r:id="rId4"/>
    <p:sldId id="267" r:id="rId5"/>
    <p:sldId id="266" r:id="rId6"/>
    <p:sldId id="258" r:id="rId7"/>
    <p:sldId id="260" r:id="rId8"/>
    <p:sldId id="259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EF02F-1BC0-4A33-AA8F-32AEE7D69435}" type="datetimeFigureOut">
              <a:rPr lang="zh-TW" altLang="en-US" smtClean="0"/>
              <a:pPr/>
              <a:t>2011/5/30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49A8C-76D9-4710-A86B-619099D842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9A8C-76D9-4710-A86B-619099D842C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F:\monday_meeting\Bubble%20Oscillation%20simulation.mpe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brief Introduction to </a:t>
            </a:r>
            <a:r>
              <a:rPr lang="en-US" dirty="0" err="1" smtClean="0"/>
              <a:t>sonoluminescence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000" dirty="0" smtClean="0"/>
              <a:t>and what we are doing now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5791200"/>
            <a:ext cx="4114800" cy="7620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      </a:t>
            </a:r>
          </a:p>
          <a:p>
            <a:pPr algn="l"/>
            <a:r>
              <a:rPr lang="en-US" dirty="0" smtClean="0"/>
              <a:t>           </a:t>
            </a:r>
            <a:r>
              <a:rPr lang="en-US" sz="3200" dirty="0" smtClean="0"/>
              <a:t>             </a:t>
            </a:r>
            <a:r>
              <a:rPr lang="en-US" dirty="0" smtClean="0">
                <a:solidFill>
                  <a:srgbClr val="FFFF00"/>
                </a:solidFill>
              </a:rPr>
              <a:t>Fong-Kai Lin  (</a:t>
            </a:r>
            <a:r>
              <a:rPr lang="zh-TW" altLang="en-US" dirty="0" smtClean="0">
                <a:solidFill>
                  <a:srgbClr val="FFFF00"/>
                </a:solidFill>
              </a:rPr>
              <a:t>林楓凱</a:t>
            </a:r>
            <a:r>
              <a:rPr lang="en-US" dirty="0" smtClean="0">
                <a:solidFill>
                  <a:srgbClr val="FFFF00"/>
                </a:solidFill>
              </a:rPr>
              <a:t>)  </a:t>
            </a:r>
          </a:p>
          <a:p>
            <a:pPr algn="l"/>
            <a:endParaRPr lang="en-US" sz="3200" dirty="0" smtClean="0"/>
          </a:p>
          <a:p>
            <a:pPr algn="l"/>
            <a:endParaRPr lang="en-US" sz="3200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257800"/>
            <a:ext cx="1371600" cy="138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257800"/>
            <a:ext cx="1463675" cy="138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         Analysis Result -- </a:t>
            </a:r>
            <a:r>
              <a:rPr lang="en-US" dirty="0" smtClean="0">
                <a:solidFill>
                  <a:srgbClr val="FF0000"/>
                </a:solidFill>
              </a:rPr>
              <a:t>Radius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819400"/>
            <a:ext cx="4038600" cy="152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intersection region provides reliable value of </a:t>
            </a:r>
            <a:r>
              <a:rPr lang="en-US" sz="2000" dirty="0" smtClean="0">
                <a:solidFill>
                  <a:srgbClr val="FF0000"/>
                </a:solidFill>
              </a:rPr>
              <a:t>radius</a:t>
            </a:r>
            <a:r>
              <a:rPr lang="en-US" sz="2000" dirty="0" smtClean="0"/>
              <a:t> , and double-check validity of temperature.</a:t>
            </a:r>
            <a:endParaRPr lang="en-US" sz="2000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600200" y="1828800"/>
          <a:ext cx="6415548" cy="762000"/>
        </p:xfrm>
        <a:graphic>
          <a:graphicData uri="http://schemas.openxmlformats.org/presentationml/2006/ole">
            <p:oleObj spid="_x0000_s17410" name="Equation" r:id="rId3" imgW="3314520" imgH="39348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81600" y="48006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Allow Region </a:t>
            </a:r>
            <a:r>
              <a:rPr lang="en-US" sz="2800" dirty="0" smtClean="0">
                <a:latin typeface="Comic Sans MS" pitchFamily="66" charset="0"/>
              </a:rPr>
              <a:t>of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Temperature </a:t>
            </a:r>
            <a:r>
              <a:rPr lang="en-US" sz="2800" dirty="0" smtClean="0">
                <a:latin typeface="Comic Sans MS" pitchFamily="66" charset="0"/>
              </a:rPr>
              <a:t>and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Radius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" name="Content Placeholder 18" descr="combine_RT1.bmp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04800" y="2667000"/>
            <a:ext cx="4419600" cy="4008417"/>
          </a:xfrm>
        </p:spPr>
      </p:pic>
      <p:cxnSp>
        <p:nvCxnSpPr>
          <p:cNvPr id="21" name="Straight Arrow Connector 20"/>
          <p:cNvCxnSpPr/>
          <p:nvPr/>
        </p:nvCxnSpPr>
        <p:spPr>
          <a:xfrm rot="10800000">
            <a:off x="990600" y="5256212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980406" y="5714206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828800" y="4724400"/>
            <a:ext cx="12954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urved Connector 25"/>
          <p:cNvCxnSpPr/>
          <p:nvPr/>
        </p:nvCxnSpPr>
        <p:spPr>
          <a:xfrm>
            <a:off x="3124200" y="5105400"/>
            <a:ext cx="1981200" cy="533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                         </a:t>
            </a:r>
            <a:r>
              <a:rPr lang="en-US" sz="3600" dirty="0" smtClean="0"/>
              <a:t>Analysis Result –</a:t>
            </a:r>
            <a:br>
              <a:rPr lang="en-US" sz="3600" dirty="0" smtClean="0"/>
            </a:br>
            <a:r>
              <a:rPr lang="en-US" sz="3600" dirty="0" smtClean="0"/>
              <a:t>       </a:t>
            </a:r>
            <a:r>
              <a:rPr lang="en-US" sz="3600" dirty="0" smtClean="0">
                <a:solidFill>
                  <a:srgbClr val="FF0000"/>
                </a:solidFill>
              </a:rPr>
              <a:t>Light Yield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0000"/>
                </a:solidFill>
              </a:rPr>
              <a:t>Radius and Temperature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From blackbody’s point of view, there’re three effects can make bubble </a:t>
            </a:r>
            <a:r>
              <a:rPr lang="en-US" sz="2000" dirty="0" smtClean="0">
                <a:solidFill>
                  <a:srgbClr val="00B050"/>
                </a:solidFill>
              </a:rPr>
              <a:t>brighter</a:t>
            </a:r>
            <a:r>
              <a:rPr lang="en-US" sz="2000" dirty="0" smtClean="0"/>
              <a:t>: </a:t>
            </a:r>
          </a:p>
          <a:p>
            <a:pPr>
              <a:buNone/>
            </a:pPr>
            <a:r>
              <a:rPr lang="en-US" sz="2000" dirty="0" smtClean="0"/>
              <a:t>     1. higher </a:t>
            </a:r>
            <a:r>
              <a:rPr lang="en-US" sz="2000" dirty="0" smtClean="0">
                <a:solidFill>
                  <a:srgbClr val="0070C0"/>
                </a:solidFill>
              </a:rPr>
              <a:t>temperature</a:t>
            </a:r>
            <a:r>
              <a:rPr lang="en-US" sz="2000" dirty="0" smtClean="0"/>
              <a:t> ?</a:t>
            </a:r>
          </a:p>
          <a:p>
            <a:pPr>
              <a:buNone/>
            </a:pPr>
            <a:r>
              <a:rPr lang="en-US" sz="2000" dirty="0" smtClean="0"/>
              <a:t>     2. bigger </a:t>
            </a:r>
            <a:r>
              <a:rPr lang="en-US" sz="2000" dirty="0" smtClean="0">
                <a:solidFill>
                  <a:srgbClr val="0070C0"/>
                </a:solidFill>
              </a:rPr>
              <a:t>size</a:t>
            </a:r>
            <a:r>
              <a:rPr lang="en-US" sz="2000" dirty="0" smtClean="0"/>
              <a:t> ?</a:t>
            </a:r>
          </a:p>
          <a:p>
            <a:pPr>
              <a:buNone/>
            </a:pPr>
            <a:r>
              <a:rPr lang="en-US" sz="2000" dirty="0" smtClean="0"/>
              <a:t>     3. or both ?</a:t>
            </a:r>
          </a:p>
          <a:p>
            <a:r>
              <a:rPr lang="en-US" sz="2000" dirty="0" smtClean="0"/>
              <a:t>The two plots shown here answer this question clearly :  </a:t>
            </a:r>
            <a:r>
              <a:rPr lang="en-US" sz="2000" dirty="0" smtClean="0">
                <a:solidFill>
                  <a:srgbClr val="FF0000"/>
                </a:solidFill>
              </a:rPr>
              <a:t>The brighter the bubble,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the bigger the size.</a:t>
            </a:r>
          </a:p>
          <a:p>
            <a:endParaRPr lang="en-US" sz="2000" dirty="0"/>
          </a:p>
        </p:txBody>
      </p:sp>
      <p:pic>
        <p:nvPicPr>
          <p:cNvPr id="9" name="Content Placeholder 8" descr="R_Amp_with_ERRORBAR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3886200" cy="2369435"/>
          </a:xfrm>
        </p:spPr>
      </p:pic>
      <p:pic>
        <p:nvPicPr>
          <p:cNvPr id="10" name="Picture 9" descr="T_Amp_with_ERRORBA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191000"/>
            <a:ext cx="4038600" cy="2333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800" dirty="0" smtClean="0"/>
              <a:t>                   Conclusion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research shows that the bubble becomes lighter by expand its volume, not by increases its temperature.</a:t>
            </a:r>
          </a:p>
          <a:p>
            <a:r>
              <a:rPr lang="en-US" dirty="0" smtClean="0"/>
              <a:t>This new approach measures the most important two parameters of sonoluminescence directly and individually and the result is comparable with previous work. </a:t>
            </a:r>
          </a:p>
          <a:p>
            <a:r>
              <a:rPr lang="en-US" dirty="0" smtClean="0"/>
              <a:t>In other liquid(acid , base and noble gas </a:t>
            </a:r>
            <a:r>
              <a:rPr lang="en-US" dirty="0" err="1" smtClean="0"/>
              <a:t>dopped</a:t>
            </a:r>
            <a:r>
              <a:rPr lang="en-US" dirty="0" smtClean="0"/>
              <a:t>), bubble has quiet different behaviors than in water. There must be some interesting phenomenon.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4038600" cy="387111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Single-Bubble Sonoluminescence (SL) is a phenomenon occurs when an </a:t>
            </a:r>
            <a:r>
              <a:rPr lang="en-US" sz="1600" dirty="0" smtClean="0">
                <a:solidFill>
                  <a:srgbClr val="FF0000"/>
                </a:solidFill>
              </a:rPr>
              <a:t>acoustically</a:t>
            </a:r>
            <a:r>
              <a:rPr lang="en-US" sz="1600" dirty="0" smtClean="0"/>
              <a:t> trapped and </a:t>
            </a:r>
            <a:r>
              <a:rPr lang="en-US" sz="1600" dirty="0" smtClean="0">
                <a:solidFill>
                  <a:srgbClr val="FF0000"/>
                </a:solidFill>
              </a:rPr>
              <a:t>periodically</a:t>
            </a:r>
            <a:r>
              <a:rPr lang="en-US" sz="1600" dirty="0" smtClean="0"/>
              <a:t>    driven gas bubble collapse so strongly that the energy focusing at collapse leads to light emission.</a:t>
            </a:r>
          </a:p>
          <a:p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blackbody</a:t>
            </a:r>
            <a:r>
              <a:rPr lang="en-US" sz="1600" dirty="0" smtClean="0"/>
              <a:t> assumption has been proved (vol26,No.9,Optical Letter). Base on this property , we build a method to measure temperature and radii of this bubble </a:t>
            </a:r>
            <a:r>
              <a:rPr lang="en-US" sz="1600" dirty="0" smtClean="0">
                <a:solidFill>
                  <a:srgbClr val="0070C0"/>
                </a:solidFill>
              </a:rPr>
              <a:t>event by event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4" imgW="114120" imgH="215640" progId="Equation.3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0"/>
            <a:ext cx="4429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snapping shrimp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5525609"/>
            <a:ext cx="4191000" cy="1179991"/>
          </a:xfrm>
          <a:prstGeom prst="rect">
            <a:avLst/>
          </a:prstGeom>
        </p:spPr>
      </p:pic>
      <p:pic>
        <p:nvPicPr>
          <p:cNvPr id="9" name="Picture 8" descr="snapping shrimp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0600" y="5542547"/>
            <a:ext cx="4191000" cy="1163053"/>
          </a:xfrm>
          <a:prstGeom prst="rect">
            <a:avLst/>
          </a:prstGeom>
        </p:spPr>
      </p:pic>
      <p:pic>
        <p:nvPicPr>
          <p:cNvPr id="10" name="Picture 9" descr="snapping shrimp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5486400"/>
            <a:ext cx="4191000" cy="11630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6324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 in nature : snapping shrimp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28599" y="5486400"/>
          <a:ext cx="3318387" cy="685800"/>
        </p:xfrm>
        <a:graphic>
          <a:graphicData uri="http://schemas.openxmlformats.org/presentationml/2006/ole">
            <p:oleObj spid="_x0000_s1027" name="Equation" r:id="rId9" imgW="1307880" imgH="393480" progId="Equation.3">
              <p:embed/>
            </p:oleObj>
          </a:graphicData>
        </a:graphic>
      </p:graphicFrame>
      <p:pic>
        <p:nvPicPr>
          <p:cNvPr id="14" name="Picture 4" descr="news-04-09-13fig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5334000"/>
            <a:ext cx="819112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Sonoluminescence:</a:t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n-US" sz="4000" dirty="0" smtClean="0"/>
              <a:t>Nature’s smallest Blackbody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981200"/>
            <a:ext cx="4038600" cy="4648200"/>
          </a:xfrm>
        </p:spPr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0070C0"/>
                </a:solidFill>
              </a:rPr>
              <a:t>1.</a:t>
            </a:r>
            <a:r>
              <a:rPr lang="en-US" sz="2000" dirty="0" smtClean="0"/>
              <a:t> The upper figure shows one oscillation cycle of R(t). </a:t>
            </a:r>
          </a:p>
          <a:p>
            <a:pPr>
              <a:buNone/>
            </a:pPr>
            <a:r>
              <a:rPr lang="en-US" sz="2000" dirty="0" smtClean="0"/>
              <a:t>  -&gt; Expansion </a:t>
            </a:r>
          </a:p>
          <a:p>
            <a:pPr>
              <a:buNone/>
            </a:pPr>
            <a:r>
              <a:rPr lang="en-US" sz="2000" dirty="0" smtClean="0"/>
              <a:t>  -&gt; Collapse </a:t>
            </a:r>
          </a:p>
          <a:p>
            <a:pPr>
              <a:buNone/>
            </a:pPr>
            <a:r>
              <a:rPr lang="en-US" sz="2000" dirty="0" smtClean="0"/>
              <a:t>  -&gt; Light Emission</a:t>
            </a:r>
          </a:p>
          <a:p>
            <a:pPr>
              <a:buNone/>
            </a:pPr>
            <a:r>
              <a:rPr lang="en-US" sz="2000" dirty="0" smtClean="0"/>
              <a:t>  -&gt; Afterbounces 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400" b="1" i="1" u="sng" dirty="0" smtClean="0">
                <a:solidFill>
                  <a:srgbClr val="0070C0"/>
                </a:solidFill>
              </a:rPr>
              <a:t>2.</a:t>
            </a:r>
            <a:r>
              <a:rPr lang="en-US" sz="2000" dirty="0" smtClean="0"/>
              <a:t> The solid curve fit to a     blackbody at 6230K. </a:t>
            </a:r>
            <a:endParaRPr lang="en-US" sz="2000" dirty="0"/>
          </a:p>
        </p:txBody>
      </p:sp>
      <p:pic>
        <p:nvPicPr>
          <p:cNvPr id="6" name="Picture 5" descr="bubble blackbod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419600"/>
            <a:ext cx="3733800" cy="2286000"/>
          </a:xfrm>
          <a:prstGeom prst="rect">
            <a:avLst/>
          </a:prstGeom>
        </p:spPr>
      </p:pic>
      <p:pic>
        <p:nvPicPr>
          <p:cNvPr id="8" name="Content Placeholder 7" descr="2.1.bmp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1905000"/>
            <a:ext cx="3200400" cy="2266758"/>
          </a:xfrm>
        </p:spPr>
      </p:pic>
      <p:sp>
        <p:nvSpPr>
          <p:cNvPr id="9" name="Oval 8"/>
          <p:cNvSpPr/>
          <p:nvPr/>
        </p:nvSpPr>
        <p:spPr>
          <a:xfrm>
            <a:off x="2590800" y="36576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9" idx="2"/>
          </p:cNvCxnSpPr>
          <p:nvPr/>
        </p:nvCxnSpPr>
        <p:spPr>
          <a:xfrm flipV="1">
            <a:off x="1752600" y="3733800"/>
            <a:ext cx="838200" cy="38100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3962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Light Emits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1828800" y="2819400"/>
            <a:ext cx="1371600" cy="15240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ubble Oscillation simulation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953000" y="5181600"/>
            <a:ext cx="1676400" cy="15240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5400000" flipH="1" flipV="1">
            <a:off x="1333500" y="2476500"/>
            <a:ext cx="1066800" cy="533400"/>
          </a:xfrm>
          <a:prstGeom prst="straightConnector1">
            <a:avLst/>
          </a:prstGeom>
          <a:ln w="31750" cap="sq">
            <a:solidFill>
              <a:srgbClr val="00B05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10400" y="5257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&lt;- Simulation of bubble motion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9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altLang="zh-TW" dirty="0" smtClean="0"/>
              <a:t>          Bubble Fusion Furor</a:t>
            </a:r>
            <a:endParaRPr lang="zh-TW" alt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67" t="6380" r="24506" b="19675"/>
          <a:stretch>
            <a:fillRect/>
          </a:stretch>
        </p:blipFill>
        <p:spPr bwMode="auto">
          <a:xfrm>
            <a:off x="304799" y="1981200"/>
            <a:ext cx="672931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Content Placeholder 9" descr="star_in_a_jar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86600" y="4114800"/>
            <a:ext cx="1600392" cy="2498725"/>
          </a:xfrm>
          <a:prstGeom prst="rect">
            <a:avLst/>
          </a:prstGeom>
        </p:spPr>
      </p:pic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638800" y="1600200"/>
            <a:ext cx="3124200" cy="2409825"/>
            <a:chOff x="3424" y="210"/>
            <a:chExt cx="2100" cy="1944"/>
          </a:xfrm>
        </p:grpSpPr>
        <p:pic>
          <p:nvPicPr>
            <p:cNvPr id="12" name="Picture 5" descr="tale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4" y="210"/>
              <a:ext cx="2100" cy="1944"/>
            </a:xfrm>
            <a:prstGeom prst="rect">
              <a:avLst/>
            </a:prstGeom>
            <a:noFill/>
          </p:spPr>
        </p:pic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515" y="210"/>
              <a:ext cx="11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solidFill>
                    <a:srgbClr val="FFFF00"/>
                  </a:solidFill>
                </a:rPr>
                <a:t>Taleyarkhan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en-US" altLang="zh-TW" sz="5400" b="1" dirty="0" smtClean="0"/>
              <a:t>  </a:t>
            </a:r>
            <a:r>
              <a:rPr lang="en-US" altLang="zh-TW" sz="3600" b="1" dirty="0" smtClean="0"/>
              <a:t>Mie scattering measurement of bubble radius</a:t>
            </a:r>
            <a:endParaRPr lang="zh-TW" altLang="en-US" sz="3600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6631" t="20686" r="15985" b="11523"/>
          <a:stretch>
            <a:fillRect/>
          </a:stretch>
        </p:blipFill>
        <p:spPr bwMode="auto">
          <a:xfrm>
            <a:off x="228600" y="1600200"/>
            <a:ext cx="7696200" cy="46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mie_scatterin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257800"/>
            <a:ext cx="3676191" cy="13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Experiment Design</a:t>
            </a:r>
            <a:r>
              <a:rPr lang="en-US" sz="2800" dirty="0" smtClean="0"/>
              <a:t>(1) </a:t>
            </a:r>
            <a:br>
              <a:rPr lang="en-US" sz="2800" dirty="0" smtClean="0"/>
            </a:br>
            <a:r>
              <a:rPr lang="en-US" sz="5400" dirty="0" smtClean="0">
                <a:solidFill>
                  <a:srgbClr val="FF0000"/>
                </a:solidFill>
              </a:rPr>
              <a:t>Blackbody Formula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5067300" y="3810000"/>
            <a:ext cx="3848100" cy="2819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“time” </a:t>
            </a:r>
            <a:r>
              <a:rPr lang="en-US" sz="2000" dirty="0" smtClean="0"/>
              <a:t>: time interval of light emission, an uncertain number. (typically,                 ).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                is water absorption spectrum, a well-known term.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543800" y="4495800"/>
          <a:ext cx="1000369" cy="381000"/>
        </p:xfrm>
        <a:graphic>
          <a:graphicData uri="http://schemas.openxmlformats.org/presentationml/2006/ole">
            <p:oleObj spid="_x0000_s2053" name="Equation" r:id="rId3" imgW="533160" imgH="203040" progId="Equation.3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334000" y="5486400"/>
          <a:ext cx="1219200" cy="457200"/>
        </p:xfrm>
        <a:graphic>
          <a:graphicData uri="http://schemas.openxmlformats.org/presentationml/2006/ole">
            <p:oleObj spid="_x0000_s2054" name="Equation" r:id="rId4" imgW="495000" imgH="203040" progId="Equation.3">
              <p:embed/>
            </p:oleObj>
          </a:graphicData>
        </a:graphic>
      </p:graphicFrame>
      <p:pic>
        <p:nvPicPr>
          <p:cNvPr id="41" name="Picture 40" descr="step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352800"/>
            <a:ext cx="4537321" cy="3352800"/>
          </a:xfrm>
          <a:prstGeom prst="rect">
            <a:avLst/>
          </a:prstGeom>
        </p:spPr>
      </p:pic>
      <p:cxnSp>
        <p:nvCxnSpPr>
          <p:cNvPr id="43" name="Curved Connector 42"/>
          <p:cNvCxnSpPr/>
          <p:nvPr/>
        </p:nvCxnSpPr>
        <p:spPr>
          <a:xfrm rot="10800000" flipV="1">
            <a:off x="762000" y="5638800"/>
            <a:ext cx="5334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5400000" flipH="1" flipV="1">
            <a:off x="1409700" y="4686300"/>
            <a:ext cx="838200" cy="609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>
            <a:off x="1600200" y="5562600"/>
            <a:ext cx="1143000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3009900" y="54483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3162300" y="5600700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 flipH="1" flipV="1">
            <a:off x="3314700" y="54483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3429000" y="55626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60000" flipH="1" flipV="1">
            <a:off x="3615539" y="544501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3771900" y="5600700"/>
            <a:ext cx="457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3924300" y="54483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048000" y="525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>
                <a:solidFill>
                  <a:srgbClr val="FF0000"/>
                </a:solidFill>
              </a:rPr>
              <a:t>e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1524000" y="5257800"/>
            <a:ext cx="1219200" cy="3048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524000" y="5562600"/>
            <a:ext cx="1219200" cy="4572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724400" y="5486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4648200" y="5181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3048000" y="4876799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 flipH="1" flipV="1">
            <a:off x="2628900" y="44577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733800" y="35814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Rounded Rectangle 88"/>
          <p:cNvSpPr/>
          <p:nvPr/>
        </p:nvSpPr>
        <p:spPr>
          <a:xfrm>
            <a:off x="3810000" y="3657600"/>
            <a:ext cx="609600" cy="381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Oval 89"/>
          <p:cNvSpPr/>
          <p:nvPr/>
        </p:nvSpPr>
        <p:spPr>
          <a:xfrm>
            <a:off x="4343400" y="41452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Trapezoid 90"/>
          <p:cNvSpPr/>
          <p:nvPr/>
        </p:nvSpPr>
        <p:spPr>
          <a:xfrm>
            <a:off x="3581400" y="4267200"/>
            <a:ext cx="1066800" cy="228600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3" name="Straight Connector 92"/>
          <p:cNvCxnSpPr/>
          <p:nvPr/>
        </p:nvCxnSpPr>
        <p:spPr>
          <a:xfrm>
            <a:off x="3048000" y="40386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Content Placeholder 61" descr="CodeCogsEqn.gif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381000" y="2133600"/>
            <a:ext cx="8229600" cy="762000"/>
          </a:xfrm>
        </p:spPr>
      </p:pic>
      <p:sp>
        <p:nvSpPr>
          <p:cNvPr id="64" name="Rounded Rectangle 63"/>
          <p:cNvSpPr/>
          <p:nvPr/>
        </p:nvSpPr>
        <p:spPr>
          <a:xfrm>
            <a:off x="762000" y="2057400"/>
            <a:ext cx="11430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62000" y="2057400"/>
            <a:ext cx="21336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762000" y="2057400"/>
            <a:ext cx="30480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762000" y="2057400"/>
            <a:ext cx="42672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762000" y="2057400"/>
            <a:ext cx="47244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762000" y="2057400"/>
            <a:ext cx="58674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8305800" y="2286000"/>
            <a:ext cx="381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CodeCogsEqn(2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1981200"/>
            <a:ext cx="8686800" cy="932110"/>
          </a:xfrm>
          <a:prstGeom prst="rect">
            <a:avLst/>
          </a:prstGeom>
        </p:spPr>
      </p:pic>
      <p:cxnSp>
        <p:nvCxnSpPr>
          <p:cNvPr id="77" name="Straight Arrow Connector 76"/>
          <p:cNvCxnSpPr/>
          <p:nvPr/>
        </p:nvCxnSpPr>
        <p:spPr>
          <a:xfrm rot="5400000" flipH="1" flipV="1">
            <a:off x="2247900" y="1866900"/>
            <a:ext cx="5334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 flipH="1" flipV="1">
            <a:off x="1409700" y="2552700"/>
            <a:ext cx="5334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 flipH="1" flipV="1">
            <a:off x="2247900" y="2552700"/>
            <a:ext cx="5334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 flipH="1" flipV="1">
            <a:off x="3009900" y="1866900"/>
            <a:ext cx="5334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 flipH="1" flipV="1">
            <a:off x="3924300" y="2552700"/>
            <a:ext cx="5334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 flipH="1" flipV="1">
            <a:off x="4762500" y="1943100"/>
            <a:ext cx="5334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 flipH="1" flipV="1">
            <a:off x="6896100" y="1943100"/>
            <a:ext cx="5334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7581900" y="2476500"/>
            <a:ext cx="5334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8" grpId="0" animBg="1"/>
      <p:bldP spid="89" grpId="0" animBg="1"/>
      <p:bldP spid="90" grpId="0" animBg="1"/>
      <p:bldP spid="91" grpId="0" animBg="1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Experiment Design </a:t>
            </a:r>
            <a:r>
              <a:rPr lang="en-US" sz="2800" dirty="0" smtClean="0"/>
              <a:t>(3)</a:t>
            </a:r>
            <a:br>
              <a:rPr lang="en-US" sz="2800" dirty="0" smtClean="0"/>
            </a:br>
            <a:r>
              <a:rPr lang="en-US" sz="5300" dirty="0" smtClean="0">
                <a:solidFill>
                  <a:srgbClr val="FF0000"/>
                </a:solidFill>
              </a:rPr>
              <a:t>Instrument Setup</a:t>
            </a:r>
            <a:endParaRPr lang="en-US" sz="53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2010 PSROC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905000"/>
            <a:ext cx="3856214" cy="25908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267200" cy="135651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By adding filters of different transmission  rate , these three PMTs will have </a:t>
            </a:r>
            <a:r>
              <a:rPr lang="en-US" sz="1800" dirty="0" smtClean="0">
                <a:solidFill>
                  <a:srgbClr val="FF0000"/>
                </a:solidFill>
              </a:rPr>
              <a:t>distinct spectrum response</a:t>
            </a:r>
            <a:r>
              <a:rPr lang="en-US" sz="1800" dirty="0" smtClean="0"/>
              <a:t>. </a:t>
            </a:r>
          </a:p>
        </p:txBody>
      </p:sp>
      <p:pic>
        <p:nvPicPr>
          <p:cNvPr id="6" name="Picture 5" descr="filter transmission rat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0"/>
            <a:ext cx="3429000" cy="2110785"/>
          </a:xfrm>
          <a:prstGeom prst="rect">
            <a:avLst/>
          </a:prstGeom>
        </p:spPr>
      </p:pic>
      <p:pic>
        <p:nvPicPr>
          <p:cNvPr id="17" name="Picture 16" descr="blackbody spectrum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895601"/>
            <a:ext cx="4419600" cy="1905000"/>
          </a:xfrm>
          <a:prstGeom prst="rect">
            <a:avLst/>
          </a:prstGeom>
        </p:spPr>
      </p:pic>
      <p:pic>
        <p:nvPicPr>
          <p:cNvPr id="18" name="Picture 17" descr="spectrum respons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4876800"/>
            <a:ext cx="4648200" cy="178246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rot="16200000" flipV="1">
            <a:off x="2667000" y="5029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1600200" y="5105400"/>
            <a:ext cx="1295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09800" y="54864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Transmission Curve of 450 and 500 nm band-pass filter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791200" y="40386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67400" y="3581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42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Experiment Design </a:t>
            </a:r>
            <a:r>
              <a:rPr lang="en-US" sz="2800" dirty="0" smtClean="0"/>
              <a:t>(2)</a:t>
            </a:r>
            <a:br>
              <a:rPr lang="en-US" sz="2800" dirty="0" smtClean="0"/>
            </a:br>
            <a:r>
              <a:rPr lang="en-US" sz="4900" dirty="0" smtClean="0">
                <a:solidFill>
                  <a:srgbClr val="FF0000"/>
                </a:solidFill>
              </a:rPr>
              <a:t>Single Photon Response</a:t>
            </a:r>
            <a:endParaRPr lang="en-US" sz="49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instrument setup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8534400" cy="2727386"/>
          </a:xfrm>
        </p:spPr>
      </p:pic>
      <p:pic>
        <p:nvPicPr>
          <p:cNvPr id="4" name="Picture 3" descr="normal PMT puls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876800"/>
            <a:ext cx="2453378" cy="1600200"/>
          </a:xfrm>
          <a:prstGeom prst="rect">
            <a:avLst/>
          </a:prstGeom>
        </p:spPr>
      </p:pic>
      <p:pic>
        <p:nvPicPr>
          <p:cNvPr id="5" name="Picture 4" descr="SRP PMT puls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876800"/>
            <a:ext cx="2484009" cy="1600200"/>
          </a:xfrm>
          <a:prstGeom prst="rect">
            <a:avLst/>
          </a:prstGeom>
        </p:spPr>
      </p:pic>
      <p:pic>
        <p:nvPicPr>
          <p:cNvPr id="7" name="Picture 6" descr="SRP PMT his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4876800"/>
            <a:ext cx="2445619" cy="1709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 smtClean="0"/>
              <a:t>Analysis Result -- </a:t>
            </a:r>
            <a:r>
              <a:rPr lang="en-US" dirty="0" smtClean="0">
                <a:solidFill>
                  <a:srgbClr val="FF0000"/>
                </a:solidFill>
              </a:rPr>
              <a:t>Temperature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3657600"/>
            <a:ext cx="4038600" cy="20423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intersect two T results for consistence. </a:t>
            </a:r>
          </a:p>
          <a:p>
            <a:r>
              <a:rPr lang="en-US" sz="2400" dirty="0" smtClean="0"/>
              <a:t>This temperature </a:t>
            </a:r>
            <a:r>
              <a:rPr lang="en-US" sz="2400" dirty="0" smtClean="0">
                <a:solidFill>
                  <a:srgbClr val="FF0000"/>
                </a:solidFill>
              </a:rPr>
              <a:t>doesn’t </a:t>
            </a:r>
            <a:r>
              <a:rPr lang="en-US" sz="2400" smtClean="0">
                <a:solidFill>
                  <a:srgbClr val="FF0000"/>
                </a:solidFill>
              </a:rPr>
              <a:t>be affected</a:t>
            </a:r>
            <a:r>
              <a:rPr lang="en-US" sz="2400" smtClean="0"/>
              <a:t> </a:t>
            </a:r>
            <a:r>
              <a:rPr lang="en-US" sz="2400" dirty="0" smtClean="0"/>
              <a:t>by light intensity of bubble. (!!)</a:t>
            </a:r>
            <a:endParaRPr lang="en-US" sz="2400" dirty="0"/>
          </a:p>
        </p:txBody>
      </p:sp>
      <p:pic>
        <p:nvPicPr>
          <p:cNvPr id="7" name="Content Placeholder 6" descr="ratio192021_amp420_T763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3505200"/>
            <a:ext cx="4495800" cy="3059480"/>
          </a:xfrm>
        </p:spPr>
      </p:pic>
      <p:graphicFrame>
        <p:nvGraphicFramePr>
          <p:cNvPr id="16387" name="Content Placeholder 17"/>
          <p:cNvGraphicFramePr>
            <a:graphicFrameLocks noChangeAspect="1"/>
          </p:cNvGraphicFramePr>
          <p:nvPr/>
        </p:nvGraphicFramePr>
        <p:xfrm>
          <a:off x="838200" y="1905000"/>
          <a:ext cx="7162800" cy="1134917"/>
        </p:xfrm>
        <a:graphic>
          <a:graphicData uri="http://schemas.openxmlformats.org/presentationml/2006/ole">
            <p:oleObj spid="_x0000_s16387" name="Equation" r:id="rId4" imgW="3835080" imgH="76176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>
            <a:off x="1370806" y="5638800"/>
            <a:ext cx="1219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2510</TotalTime>
  <Words>384</Words>
  <Application>Microsoft Office PowerPoint</Application>
  <PresentationFormat>On-screen Show (4:3)</PresentationFormat>
  <Paragraphs>47</Paragraphs>
  <Slides>12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Flow</vt:lpstr>
      <vt:lpstr>Equation</vt:lpstr>
      <vt:lpstr>A brief Introduction to sonoluminescence  and what we are doing now</vt:lpstr>
      <vt:lpstr>                  Introduction</vt:lpstr>
      <vt:lpstr>               Sonoluminescence:             Nature’s smallest Blackbody</vt:lpstr>
      <vt:lpstr>          Bubble Fusion Furor</vt:lpstr>
      <vt:lpstr>    Mie scattering measurement of bubble radius</vt:lpstr>
      <vt:lpstr>Experiment Design(1)  Blackbody Formula</vt:lpstr>
      <vt:lpstr>Experiment Design (3) Instrument Setup</vt:lpstr>
      <vt:lpstr>Experiment Design (2) Single Photon Response</vt:lpstr>
      <vt:lpstr>Analysis Result -- Temperature</vt:lpstr>
      <vt:lpstr>         Analysis Result -- Radius</vt:lpstr>
      <vt:lpstr>                           Analysis Result –        Light Yield, Radius and Temperature</vt:lpstr>
      <vt:lpstr>                   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Simultaneous Measurement of Surface Temperature and Radii of Signal-Bubble Sonoluminescence</dc:title>
  <dc:creator/>
  <cp:lastModifiedBy>Sinica</cp:lastModifiedBy>
  <cp:revision>254</cp:revision>
  <dcterms:created xsi:type="dcterms:W3CDTF">2006-08-16T00:00:00Z</dcterms:created>
  <dcterms:modified xsi:type="dcterms:W3CDTF">2011-05-30T03:28:41Z</dcterms:modified>
</cp:coreProperties>
</file>