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sldIdLst>
    <p:sldId id="256" r:id="rId2"/>
    <p:sldId id="261" r:id="rId3"/>
    <p:sldId id="280" r:id="rId4"/>
    <p:sldId id="281" r:id="rId5"/>
    <p:sldId id="282" r:id="rId6"/>
    <p:sldId id="274" r:id="rId7"/>
    <p:sldId id="262" r:id="rId8"/>
    <p:sldId id="258" r:id="rId9"/>
    <p:sldId id="267" r:id="rId10"/>
    <p:sldId id="272" r:id="rId11"/>
    <p:sldId id="275" r:id="rId12"/>
    <p:sldId id="268" r:id="rId13"/>
    <p:sldId id="276" r:id="rId14"/>
    <p:sldId id="277" r:id="rId15"/>
    <p:sldId id="264" r:id="rId16"/>
    <p:sldId id="266" r:id="rId17"/>
    <p:sldId id="283" r:id="rId18"/>
    <p:sldId id="263" r:id="rId19"/>
    <p:sldId id="260" r:id="rId20"/>
    <p:sldId id="259" r:id="rId21"/>
    <p:sldId id="278" r:id="rId22"/>
    <p:sldId id="270" r:id="rId23"/>
    <p:sldId id="269"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07C0"/>
  </p:clrMru>
</p:presentationPr>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1847" autoAdjust="0"/>
  </p:normalViewPr>
  <p:slideViewPr>
    <p:cSldViewPr>
      <p:cViewPr varScale="1">
        <p:scale>
          <a:sx n="83" d="100"/>
          <a:sy n="83" d="100"/>
        </p:scale>
        <p:origin x="-61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65DF48-1668-4DDA-A4FE-5467494BB0C1}" type="datetimeFigureOut">
              <a:rPr lang="zh-TW" altLang="en-US" smtClean="0"/>
              <a:t>2011/6/19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DA345-89AD-4634-969F-5B3522037621}"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ndex.php?title=VME64&amp;action=edit&amp;redlink=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Peripheral_Component_Interconnec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nterrup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2AF61C91-76F3-4AC8-9182-AB96EA6FA375}" type="slidenum">
              <a:rPr lang="zh-TW" altLang="en-US" smtClean="0"/>
              <a:pPr/>
              <a:t>3</a:t>
            </a:fld>
            <a:endParaRPr lang="en-US" altLang="zh-TW" smtClean="0"/>
          </a:p>
        </p:txBody>
      </p:sp>
      <p:sp>
        <p:nvSpPr>
          <p:cNvPr id="164867" name="Rectangle 2"/>
          <p:cNvSpPr>
            <a:spLocks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zh-TW"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1D813CF-9AE3-4075-B668-5FB4CC8B8BAD}" type="slidenum">
              <a:rPr lang="zh-TW" altLang="en-US" smtClean="0"/>
              <a:pPr/>
              <a:t>11</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C6DA345-89AD-4634-969F-5B3522037621}" type="slidenum">
              <a:rPr lang="zh-TW" altLang="en-US" smtClean="0"/>
              <a:t>12</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en-US" altLang="zh-TW" dirty="0" smtClean="0"/>
              <a:t>The bus is controlled by a set of nine lines, known as the </a:t>
            </a:r>
            <a:r>
              <a:rPr lang="en-US" altLang="zh-TW" i="1" dirty="0" smtClean="0"/>
              <a:t>arbitration bus</a:t>
            </a:r>
            <a:r>
              <a:rPr lang="en-US" altLang="zh-TW" dirty="0" smtClean="0"/>
              <a:t>. All communications are controlled by the card in slot one of the </a:t>
            </a:r>
            <a:r>
              <a:rPr lang="en-US" altLang="zh-TW" dirty="0" err="1" smtClean="0"/>
              <a:t>Eurocard</a:t>
            </a:r>
            <a:r>
              <a:rPr lang="en-US" altLang="zh-TW" dirty="0" smtClean="0"/>
              <a:t> chassis, known as the </a:t>
            </a:r>
            <a:r>
              <a:rPr lang="en-US" altLang="zh-TW" i="1" dirty="0" smtClean="0"/>
              <a:t>arbiter module</a:t>
            </a:r>
            <a:r>
              <a:rPr lang="en-US" altLang="zh-TW" dirty="0" smtClean="0"/>
              <a:t>. Two arbitration modes are supported - Round Robin and Prioritized.</a:t>
            </a:r>
          </a:p>
          <a:p>
            <a:r>
              <a:rPr lang="en-US" altLang="zh-TW" dirty="0" smtClean="0"/>
              <a:t>Regardless of the arbitration mode, a card can attempt to become the bus master by holding one of the four Bus Request lines low. With round robin arbitration, the arbiter cycles amongst Bus Request lines BR0-BR3 to determine which of the potentially-simultaneous requesters will be granted the bus. With priority arbitration, BR0-BR3 use a fixed priority scheme (BR0 lowest, up to BR3 highest) and the arbiter will grant the bus to the highest priority requestor.</a:t>
            </a:r>
          </a:p>
          <a:p>
            <a:r>
              <a:rPr lang="en-US" altLang="zh-TW" dirty="0" smtClean="0"/>
              <a:t>When the arbiter has determined which of the bus requests to grant, it asserts the corresponding Bus Grant line (BG0 - BG3) for the level that won bus mastership. If two masters simultaneously request the bus using the same BR line, a bus grant daisy-chain effectively breaks the tie by granting the bus to the module closest to the arbiter. The master granted the bus will then indicate that the bus is in use by asserting Bus Busy (BBSY*).</a:t>
            </a:r>
          </a:p>
          <a:p>
            <a:r>
              <a:rPr lang="en-US" altLang="zh-TW" dirty="0" smtClean="0"/>
              <a:t>At this point, the master has gained access to the bus. To write data, the card drives an address, an address modifier and data onto the bus. It then drives the </a:t>
            </a:r>
            <a:r>
              <a:rPr lang="en-US" altLang="zh-TW" i="1" dirty="0" smtClean="0"/>
              <a:t>address strobe</a:t>
            </a:r>
            <a:r>
              <a:rPr lang="en-US" altLang="zh-TW" dirty="0" smtClean="0"/>
              <a:t> line and the two </a:t>
            </a:r>
            <a:r>
              <a:rPr lang="en-US" altLang="zh-TW" i="1" dirty="0" smtClean="0"/>
              <a:t>data strobe</a:t>
            </a:r>
            <a:r>
              <a:rPr lang="en-US" altLang="zh-TW" dirty="0" smtClean="0"/>
              <a:t> lines low, to indicate the data is ready, and drives the write pin to indicate the transfer direction. There are two data strobes and an *LWORD line, so the cards can indicate if the data width is 8, 16, or 32 bits (or 64 in </a:t>
            </a:r>
            <a:r>
              <a:rPr lang="en-US" altLang="zh-TW" dirty="0" smtClean="0">
                <a:hlinkClick r:id="rId3" tooltip="VME64 (page does not exist)"/>
              </a:rPr>
              <a:t>VME64</a:t>
            </a:r>
            <a:r>
              <a:rPr lang="en-US" altLang="zh-TW" dirty="0" smtClean="0"/>
              <a:t>). The card at the bus address reads the data and pulls the </a:t>
            </a:r>
            <a:r>
              <a:rPr lang="en-US" altLang="zh-TW" i="1" dirty="0" smtClean="0"/>
              <a:t>data transfer acknowledge</a:t>
            </a:r>
            <a:r>
              <a:rPr lang="en-US" altLang="zh-TW" dirty="0" smtClean="0"/>
              <a:t> low line when the transfer can complete. If the transfer cannot complete, it can pull the </a:t>
            </a:r>
            <a:r>
              <a:rPr lang="en-US" altLang="zh-TW" i="1" dirty="0" smtClean="0"/>
              <a:t>bus error</a:t>
            </a:r>
            <a:r>
              <a:rPr lang="en-US" altLang="zh-TW" dirty="0" smtClean="0"/>
              <a:t> line low. Reading data is essentially the same but the controlling card drives the address bus, leaves the data bus tri-stated and drives the read pin. The slave card drives read data onto the data bus and drives the data strobe pins low when the data is ready. The </a:t>
            </a:r>
            <a:r>
              <a:rPr lang="en-US" altLang="zh-TW" dirty="0" err="1" smtClean="0"/>
              <a:t>signalling</a:t>
            </a:r>
            <a:r>
              <a:rPr lang="en-US" altLang="zh-TW" dirty="0" smtClean="0"/>
              <a:t> scheme is </a:t>
            </a:r>
            <a:r>
              <a:rPr lang="en-US" altLang="zh-TW" i="1" dirty="0" smtClean="0"/>
              <a:t>asynchronous</a:t>
            </a:r>
            <a:r>
              <a:rPr lang="en-US" altLang="zh-TW" dirty="0" smtClean="0"/>
              <a:t>, meaning that the transfer is not tied to the timing of a bus clock pin (unlike synchronous buses such as </a:t>
            </a:r>
            <a:r>
              <a:rPr lang="en-US" altLang="zh-TW" dirty="0" smtClean="0">
                <a:hlinkClick r:id="rId4" tooltip="Peripheral Component Interconnect"/>
              </a:rPr>
              <a:t>PCI</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FC6DA345-89AD-4634-969F-5B3522037621}" type="slidenum">
              <a:rPr lang="zh-TW" altLang="en-US" smtClean="0"/>
              <a:t>14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VME also decodes all seven of the 68000's </a:t>
            </a:r>
            <a:r>
              <a:rPr lang="en-US" altLang="zh-TW" dirty="0" smtClean="0">
                <a:hlinkClick r:id="rId3" tooltip="Interrupt"/>
              </a:rPr>
              <a:t>interrupt</a:t>
            </a:r>
            <a:r>
              <a:rPr lang="en-US" altLang="zh-TW" dirty="0" smtClean="0"/>
              <a:t> levels onto a 7-pin interrupt bus. The interrupt scheme is one of prioritized vectored interrupts. The interrupt request lines (IRQ1 - IRQ7) prioritize interrupts. An interrupting module asserts one of the interrupt request lines. Any module on the bus may potentially handle any interrupt. When an interrupt handling module recognizes an interrupt request at a priority it handles, it arbitrates for the bus in the usual fashion described above. It then performs a read of the interrupt vector by driving the binary version of the IRQ line it handles (e.g. if IRQ5 is being handled, then binary 101) onto the address bus. It also asserts the IACK line, along with the appropriate data transfer strobes for the width of the status/ID being read. Again, LWORD*, DS0* and DS1* allow status/ID read cycles to be 8, 16, or 32 bit wide transfers but most existing hardware interrupters use 8 bit status/IDs. The interrupter responds by transferring a status/ID on the data bus to describe the interrupt. The interrupt handling module (usually a CPU) will usually use this status/ID number to identify and run the appropriate software interrupt service routine.</a:t>
            </a:r>
            <a:endParaRPr lang="zh-TW" altLang="en-US" dirty="0"/>
          </a:p>
        </p:txBody>
      </p:sp>
      <p:sp>
        <p:nvSpPr>
          <p:cNvPr id="4" name="投影片編號版面配置區 3"/>
          <p:cNvSpPr>
            <a:spLocks noGrp="1"/>
          </p:cNvSpPr>
          <p:nvPr>
            <p:ph type="sldNum" sz="quarter" idx="10"/>
          </p:nvPr>
        </p:nvSpPr>
        <p:spPr/>
        <p:txBody>
          <a:bodyPr/>
          <a:lstStyle/>
          <a:p>
            <a:fld id="{FC6DA345-89AD-4634-969F-5B3522037621}" type="slidenum">
              <a:rPr lang="zh-TW" altLang="en-US" smtClean="0"/>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576064"/>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908720"/>
            <a:ext cx="8229600" cy="52174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2011/6/19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2011/6/19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Peripheral_Component_Interconnect" TargetMode="External"/><Relationship Id="rId2" Type="http://schemas.openxmlformats.org/officeDocument/2006/relationships/hyperlink" Target="http://en.wikipedia.org/w/index.php?title=VME64&amp;action=edit&amp;redlink=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7.png"/><Relationship Id="rId5" Type="http://schemas.openxmlformats.org/officeDocument/2006/relationships/slideLayout" Target="../slideLayouts/slideLayout2.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smtClean="0"/>
              <a:t>Introduction of DAQ system:</a:t>
            </a:r>
            <a:br>
              <a:rPr lang="en-US" altLang="zh-TW" dirty="0" smtClean="0"/>
            </a:br>
            <a:r>
              <a:rPr lang="en-US" altLang="zh-TW" dirty="0" smtClean="0"/>
              <a:t>E906 as an example</a:t>
            </a:r>
            <a:endParaRPr lang="zh-TW" altLang="en-US" dirty="0"/>
          </a:p>
        </p:txBody>
      </p:sp>
      <p:sp>
        <p:nvSpPr>
          <p:cNvPr id="3" name="副標題 2"/>
          <p:cNvSpPr>
            <a:spLocks noGrp="1"/>
          </p:cNvSpPr>
          <p:nvPr>
            <p:ph type="subTitle" idx="1"/>
          </p:nvPr>
        </p:nvSpPr>
        <p:spPr/>
        <p:txBody>
          <a:bodyPr/>
          <a:lstStyle/>
          <a:p>
            <a:r>
              <a:rPr lang="en-US" altLang="zh-TW" dirty="0" smtClean="0"/>
              <a:t>Su-Yin Wang (Grass)</a:t>
            </a:r>
          </a:p>
          <a:p>
            <a:r>
              <a:rPr lang="en-US" altLang="zh-TW" dirty="0" smtClean="0"/>
              <a:t>2011/06/20</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229600" cy="576064"/>
          </a:xfrm>
        </p:spPr>
        <p:txBody>
          <a:bodyPr>
            <a:normAutofit fontScale="90000"/>
          </a:bodyPr>
          <a:lstStyle/>
          <a:p>
            <a:pPr algn="l"/>
            <a:r>
              <a:rPr lang="en-US" altLang="zh-TW" dirty="0" smtClean="0"/>
              <a:t>Front End Electronic</a:t>
            </a:r>
            <a:br>
              <a:rPr lang="en-US" altLang="zh-TW" dirty="0" smtClean="0"/>
            </a:br>
            <a:r>
              <a:rPr lang="en-US" altLang="zh-TW" sz="2700" dirty="0" smtClean="0"/>
              <a:t>			Latch Card as an Example </a:t>
            </a:r>
            <a:endParaRPr lang="zh-TW" altLang="en-US" sz="2700" dirty="0"/>
          </a:p>
        </p:txBody>
      </p:sp>
      <p:pic>
        <p:nvPicPr>
          <p:cNvPr id="17465" name="Picture 57"/>
          <p:cNvPicPr>
            <a:picLocks noChangeAspect="1" noChangeArrowheads="1"/>
          </p:cNvPicPr>
          <p:nvPr/>
        </p:nvPicPr>
        <p:blipFill>
          <a:blip r:embed="rId2" cstate="print"/>
          <a:srcRect/>
          <a:stretch>
            <a:fillRect/>
          </a:stretch>
        </p:blipFill>
        <p:spPr bwMode="auto">
          <a:xfrm>
            <a:off x="35496" y="1075443"/>
            <a:ext cx="7130470" cy="3289661"/>
          </a:xfrm>
          <a:prstGeom prst="rect">
            <a:avLst/>
          </a:prstGeom>
          <a:noFill/>
          <a:ln w="9525">
            <a:noFill/>
            <a:miter lim="800000"/>
            <a:headEnd/>
            <a:tailEnd/>
          </a:ln>
        </p:spPr>
      </p:pic>
      <p:pic>
        <p:nvPicPr>
          <p:cNvPr id="53" name="Picture 7" descr="D:\wchang\FNAL E906\E906CR\E906VME_v2.jpg"/>
          <p:cNvPicPr>
            <a:picLocks noChangeAspect="1" noChangeArrowheads="1"/>
          </p:cNvPicPr>
          <p:nvPr/>
        </p:nvPicPr>
        <p:blipFill>
          <a:blip r:embed="rId3" cstate="print"/>
          <a:srcRect/>
          <a:stretch>
            <a:fillRect/>
          </a:stretch>
        </p:blipFill>
        <p:spPr bwMode="auto">
          <a:xfrm>
            <a:off x="6804248" y="764704"/>
            <a:ext cx="1961765" cy="2616573"/>
          </a:xfrm>
          <a:prstGeom prst="rect">
            <a:avLst/>
          </a:prstGeom>
          <a:noFill/>
          <a:ln w="9525">
            <a:noFill/>
            <a:miter lim="800000"/>
            <a:headEnd/>
            <a:tailEnd/>
          </a:ln>
        </p:spPr>
      </p:pic>
      <p:pic>
        <p:nvPicPr>
          <p:cNvPr id="17466" name="Picture 58"/>
          <p:cNvPicPr>
            <a:picLocks noChangeAspect="1" noChangeArrowheads="1"/>
          </p:cNvPicPr>
          <p:nvPr/>
        </p:nvPicPr>
        <p:blipFill>
          <a:blip r:embed="rId4" cstate="print"/>
          <a:srcRect/>
          <a:stretch>
            <a:fillRect/>
          </a:stretch>
        </p:blipFill>
        <p:spPr bwMode="auto">
          <a:xfrm>
            <a:off x="1475656" y="4725144"/>
            <a:ext cx="580072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07504" y="1628800"/>
          <a:ext cx="7884367" cy="3883408"/>
        </p:xfrm>
        <a:graphic>
          <a:graphicData uri="http://schemas.openxmlformats.org/drawingml/2006/table">
            <a:tbl>
              <a:tblPr firstRow="1" bandRow="1">
                <a:tableStyleId>{5C22544A-7EE6-4342-B048-85BDC9FD1C3A}</a:tableStyleId>
              </a:tblPr>
              <a:tblGrid>
                <a:gridCol w="1800200"/>
                <a:gridCol w="288032"/>
                <a:gridCol w="288032"/>
                <a:gridCol w="288032"/>
                <a:gridCol w="216024"/>
                <a:gridCol w="288032"/>
                <a:gridCol w="288032"/>
                <a:gridCol w="288032"/>
                <a:gridCol w="288032"/>
                <a:gridCol w="288032"/>
                <a:gridCol w="432048"/>
                <a:gridCol w="432048"/>
                <a:gridCol w="432048"/>
                <a:gridCol w="818219"/>
                <a:gridCol w="362381"/>
                <a:gridCol w="362381"/>
                <a:gridCol w="362381"/>
                <a:gridCol w="362381"/>
              </a:tblGrid>
              <a:tr h="471274">
                <a:tc>
                  <a:txBody>
                    <a:bodyPr/>
                    <a:lstStyle/>
                    <a:p>
                      <a:r>
                        <a:rPr lang="en-US" altLang="zh-TW" dirty="0" smtClean="0"/>
                        <a:t>Shift  </a:t>
                      </a:r>
                      <a:r>
                        <a:rPr lang="en-US" altLang="zh-TW" sz="1800" b="1" kern="1200" dirty="0" smtClean="0">
                          <a:solidFill>
                            <a:schemeClr val="lt1"/>
                          </a:solidFill>
                          <a:latin typeface="+mn-lt"/>
                          <a:ea typeface="+mn-ea"/>
                          <a:cs typeface="+mn-cs"/>
                        </a:rPr>
                        <a:t>register</a:t>
                      </a:r>
                      <a:endParaRPr lang="zh-TW" altLang="en-US" dirty="0"/>
                    </a:p>
                  </a:txBody>
                  <a:tcPr>
                    <a:solidFill>
                      <a:schemeClr val="accent3">
                        <a:lumMod val="75000"/>
                      </a:schemeClr>
                    </a:solidFill>
                  </a:tcPr>
                </a:tc>
                <a:tc>
                  <a:txBody>
                    <a:bodyPr/>
                    <a:lstStyle/>
                    <a:p>
                      <a:r>
                        <a:rPr lang="en-US" altLang="zh-TW" dirty="0" smtClean="0"/>
                        <a:t>0</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solidFill>
                            <a:schemeClr val="lt1"/>
                          </a:solidFill>
                        </a:rPr>
                        <a:t>4</a:t>
                      </a:r>
                      <a:endParaRPr lang="zh-TW" altLang="en-US" dirty="0">
                        <a:solidFill>
                          <a:schemeClr val="bg1"/>
                        </a:solidFill>
                      </a:endParaRPr>
                    </a:p>
                  </a:txBody>
                  <a:tcPr/>
                </a:tc>
                <a:tc>
                  <a:txBody>
                    <a:bodyPr/>
                    <a:lstStyle/>
                    <a:p>
                      <a:r>
                        <a:rPr lang="en-US" altLang="zh-TW" dirty="0" smtClean="0">
                          <a:solidFill>
                            <a:schemeClr val="lt1"/>
                          </a:solidFill>
                        </a:rPr>
                        <a:t>5</a:t>
                      </a:r>
                      <a:endParaRPr lang="zh-TW" altLang="en-US" dirty="0">
                        <a:solidFill>
                          <a:schemeClr val="accent2">
                            <a:lumMod val="50000"/>
                          </a:schemeClr>
                        </a:solidFill>
                      </a:endParaRPr>
                    </a:p>
                  </a:txBody>
                  <a:tcPr>
                    <a:solidFill>
                      <a:schemeClr val="accent2">
                        <a:lumMod val="75000"/>
                      </a:schemeClr>
                    </a:solidFill>
                  </a:tcPr>
                </a:tc>
                <a:tc>
                  <a:txBody>
                    <a:bodyPr/>
                    <a:lstStyle/>
                    <a:p>
                      <a:r>
                        <a:rPr lang="en-US" altLang="zh-TW" dirty="0" smtClean="0">
                          <a:solidFill>
                            <a:schemeClr val="lt1"/>
                          </a:solidFill>
                        </a:rPr>
                        <a:t>6</a:t>
                      </a:r>
                      <a:endParaRPr lang="zh-TW" altLang="en-US" dirty="0">
                        <a:solidFill>
                          <a:schemeClr val="accent2">
                            <a:lumMod val="50000"/>
                          </a:schemeClr>
                        </a:solidFill>
                      </a:endParaRPr>
                    </a:p>
                  </a:txBody>
                  <a:tcPr>
                    <a:solidFill>
                      <a:schemeClr val="accent2">
                        <a:lumMod val="75000"/>
                      </a:schemeClr>
                    </a:solidFill>
                  </a:tcPr>
                </a:tc>
                <a:tc>
                  <a:txBody>
                    <a:bodyPr/>
                    <a:lstStyle/>
                    <a:p>
                      <a:r>
                        <a:rPr lang="en-US" altLang="zh-TW" dirty="0" smtClean="0">
                          <a:solidFill>
                            <a:schemeClr val="lt1"/>
                          </a:solidFill>
                        </a:rPr>
                        <a:t>8</a:t>
                      </a:r>
                      <a:endParaRPr lang="zh-TW" altLang="en-US" dirty="0">
                        <a:solidFill>
                          <a:schemeClr val="accent2">
                            <a:lumMod val="50000"/>
                          </a:schemeClr>
                        </a:solidFill>
                      </a:endParaRPr>
                    </a:p>
                  </a:txBody>
                  <a:tcPr>
                    <a:solidFill>
                      <a:schemeClr val="accent2">
                        <a:lumMod val="75000"/>
                      </a:schemeClr>
                    </a:solidFill>
                  </a:tcPr>
                </a:tc>
                <a:tc>
                  <a:txBody>
                    <a:bodyPr/>
                    <a:lstStyle/>
                    <a:p>
                      <a:r>
                        <a:rPr lang="en-US" altLang="zh-TW" dirty="0" smtClean="0">
                          <a:solidFill>
                            <a:schemeClr val="bg1"/>
                          </a:solidFill>
                        </a:rPr>
                        <a:t>9</a:t>
                      </a:r>
                      <a:endParaRPr lang="zh-TW" altLang="en-US" dirty="0">
                        <a:solidFill>
                          <a:schemeClr val="bg1"/>
                        </a:solidFill>
                      </a:endParaRPr>
                    </a:p>
                  </a:txBody>
                  <a:tcPr>
                    <a:solidFill>
                      <a:schemeClr val="accent2">
                        <a:lumMod val="75000"/>
                      </a:schemeClr>
                    </a:solidFill>
                  </a:tcPr>
                </a:tc>
                <a:tc>
                  <a:txBody>
                    <a:bodyPr/>
                    <a:lstStyle/>
                    <a:p>
                      <a:r>
                        <a:rPr lang="en-US" altLang="zh-TW" dirty="0" smtClean="0"/>
                        <a:t>10</a:t>
                      </a:r>
                      <a:endParaRPr lang="zh-TW" altLang="en-US" dirty="0">
                        <a:solidFill>
                          <a:schemeClr val="accent2">
                            <a:lumMod val="50000"/>
                          </a:schemeClr>
                        </a:solidFill>
                      </a:endParaRPr>
                    </a:p>
                  </a:txBody>
                  <a:tcPr>
                    <a:solidFill>
                      <a:schemeClr val="accent2">
                        <a:lumMod val="75000"/>
                      </a:schemeClr>
                    </a:solidFill>
                  </a:tcPr>
                </a:tc>
                <a:tc>
                  <a:txBody>
                    <a:bodyPr/>
                    <a:lstStyle/>
                    <a:p>
                      <a:r>
                        <a:rPr lang="en-US" altLang="zh-TW" dirty="0" smtClean="0">
                          <a:solidFill>
                            <a:schemeClr val="lt1"/>
                          </a:solidFill>
                        </a:rPr>
                        <a:t>11</a:t>
                      </a:r>
                      <a:endParaRPr lang="zh-TW" altLang="en-US" dirty="0">
                        <a:solidFill>
                          <a:schemeClr val="accent2">
                            <a:lumMod val="50000"/>
                          </a:schemeClr>
                        </a:solidFill>
                      </a:endParaRPr>
                    </a:p>
                  </a:txBody>
                  <a:tcPr>
                    <a:solidFill>
                      <a:schemeClr val="accent2">
                        <a:lumMod val="75000"/>
                      </a:schemeClr>
                    </a:solidFill>
                  </a:tcPr>
                </a:tc>
                <a:tc>
                  <a:txBody>
                    <a:bodyPr/>
                    <a:lstStyle/>
                    <a:p>
                      <a:r>
                        <a:rPr lang="en-US" altLang="zh-TW" dirty="0" smtClean="0"/>
                        <a:t>12</a:t>
                      </a:r>
                      <a:endParaRPr lang="zh-TW" altLang="en-US" dirty="0"/>
                    </a:p>
                  </a:txBody>
                  <a:tcPr/>
                </a:tc>
                <a:tc>
                  <a:txBody>
                    <a:bodyPr/>
                    <a:lstStyle/>
                    <a:p>
                      <a:pPr algn="ctr"/>
                      <a:r>
                        <a:rPr lang="en-US" altLang="zh-TW" dirty="0" smtClean="0"/>
                        <a:t>…</a:t>
                      </a:r>
                      <a:endParaRPr lang="zh-TW" altLang="en-US" dirty="0"/>
                    </a:p>
                  </a:txBody>
                  <a:tcPr/>
                </a:tc>
                <a:tc>
                  <a:txBody>
                    <a:bodyPr/>
                    <a:lstStyle/>
                    <a:p>
                      <a:r>
                        <a:rPr lang="en-US" altLang="zh-TW" dirty="0" smtClean="0"/>
                        <a:t>60</a:t>
                      </a:r>
                      <a:endParaRPr lang="zh-TW" altLang="en-US" dirty="0"/>
                    </a:p>
                  </a:txBody>
                  <a:tcPr/>
                </a:tc>
                <a:tc>
                  <a:txBody>
                    <a:bodyPr/>
                    <a:lstStyle/>
                    <a:p>
                      <a:r>
                        <a:rPr lang="en-US" altLang="zh-TW" dirty="0" smtClean="0"/>
                        <a:t>61</a:t>
                      </a:r>
                      <a:endParaRPr lang="zh-TW" altLang="en-US" dirty="0"/>
                    </a:p>
                  </a:txBody>
                  <a:tcPr/>
                </a:tc>
                <a:tc>
                  <a:txBody>
                    <a:bodyPr/>
                    <a:lstStyle/>
                    <a:p>
                      <a:r>
                        <a:rPr lang="en-US" altLang="zh-TW" dirty="0" smtClean="0"/>
                        <a:t>62</a:t>
                      </a:r>
                      <a:endParaRPr lang="zh-TW" altLang="en-US" dirty="0"/>
                    </a:p>
                  </a:txBody>
                  <a:tcPr/>
                </a:tc>
                <a:tc>
                  <a:txBody>
                    <a:bodyPr/>
                    <a:lstStyle/>
                    <a:p>
                      <a:r>
                        <a:rPr lang="en-US" altLang="zh-TW" dirty="0" smtClean="0"/>
                        <a:t>63</a:t>
                      </a:r>
                      <a:endParaRPr lang="zh-TW" altLang="en-US" dirty="0"/>
                    </a:p>
                  </a:txBody>
                  <a:tcPr/>
                </a:tc>
              </a:tr>
              <a:tr h="683008">
                <a:tc>
                  <a:txBody>
                    <a:bodyPr/>
                    <a:lstStyle/>
                    <a:p>
                      <a:r>
                        <a:rPr lang="en-US" altLang="zh-TW" sz="1800" kern="1200" dirty="0" smtClean="0">
                          <a:solidFill>
                            <a:schemeClr val="dk1"/>
                          </a:solidFill>
                          <a:latin typeface="+mn-lt"/>
                          <a:ea typeface="+mn-ea"/>
                          <a:cs typeface="+mn-cs"/>
                        </a:rPr>
                        <a:t>OR operation </a:t>
                      </a:r>
                      <a:r>
                        <a:rPr lang="en-US" altLang="zh-TW" dirty="0" smtClean="0">
                          <a:solidFill>
                            <a:schemeClr val="tx1">
                              <a:lumMod val="75000"/>
                              <a:lumOff val="25000"/>
                            </a:schemeClr>
                          </a:solidFill>
                        </a:rPr>
                        <a:t/>
                      </a:r>
                      <a:br>
                        <a:rPr lang="en-US" altLang="zh-TW" dirty="0" smtClean="0">
                          <a:solidFill>
                            <a:schemeClr val="tx1">
                              <a:lumMod val="75000"/>
                              <a:lumOff val="25000"/>
                            </a:schemeClr>
                          </a:solidFill>
                        </a:rPr>
                      </a:br>
                      <a:r>
                        <a:rPr lang="en-US" altLang="zh-TW" dirty="0" smtClean="0">
                          <a:solidFill>
                            <a:schemeClr val="tx1">
                              <a:lumMod val="75000"/>
                              <a:lumOff val="25000"/>
                            </a:schemeClr>
                          </a:solidFill>
                        </a:rPr>
                        <a:t>CSR2(5-0)</a:t>
                      </a:r>
                      <a:endParaRPr lang="zh-TW" altLang="en-US" dirty="0">
                        <a:solidFill>
                          <a:schemeClr val="tx1">
                            <a:lumMod val="75000"/>
                            <a:lumOff val="25000"/>
                          </a:schemeClr>
                        </a:solidFill>
                      </a:endParaRPr>
                    </a:p>
                  </a:txBody>
                  <a:tcPr>
                    <a:lnB w="38100" cap="flat" cmpd="sng" algn="ctr">
                      <a:solidFill>
                        <a:srgbClr val="002060"/>
                      </a:solidFill>
                      <a:prstDash val="solid"/>
                      <a:round/>
                      <a:headEnd type="none" w="med" len="med"/>
                      <a:tailEnd type="none" w="med" len="med"/>
                    </a:lnB>
                    <a:solidFill>
                      <a:schemeClr val="accent3">
                        <a:lumMod val="60000"/>
                        <a:lumOff val="40000"/>
                      </a:schemeClr>
                    </a:solidFill>
                  </a:tcPr>
                </a:tc>
                <a:tc>
                  <a:txBody>
                    <a:bodyPr/>
                    <a:lstStyle/>
                    <a:p>
                      <a:endParaRPr lang="zh-TW" altLang="en-US" dirty="0"/>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p>
                  </a:txBody>
                  <a:tcPr>
                    <a:lnB w="38100" cap="flat" cmpd="sng" algn="ctr">
                      <a:solidFill>
                        <a:srgbClr val="002060"/>
                      </a:solidFill>
                      <a:prstDash val="solid"/>
                      <a:round/>
                      <a:headEnd type="none" w="med" len="med"/>
                      <a:tailEnd type="none" w="med" len="med"/>
                    </a:lnB>
                  </a:tcPr>
                </a:tc>
                <a:tc>
                  <a:txBody>
                    <a:bodyPr/>
                    <a:lstStyle/>
                    <a:p>
                      <a:r>
                        <a:rPr lang="en-US" altLang="zh-TW" dirty="0" smtClean="0">
                          <a:solidFill>
                            <a:schemeClr val="tx1">
                              <a:lumMod val="75000"/>
                              <a:lumOff val="25000"/>
                            </a:schemeClr>
                          </a:solidFill>
                        </a:rPr>
                        <a:t>0</a:t>
                      </a:r>
                      <a:endParaRPr lang="zh-TW" altLang="en-US" dirty="0">
                        <a:solidFill>
                          <a:schemeClr val="tx1">
                            <a:lumMod val="75000"/>
                            <a:lumOff val="25000"/>
                          </a:schemeClr>
                        </a:solidFill>
                      </a:endParaRPr>
                    </a:p>
                  </a:txBody>
                  <a:tcPr>
                    <a:lnB w="381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r>
                        <a:rPr lang="en-US" altLang="zh-TW" dirty="0" smtClean="0">
                          <a:solidFill>
                            <a:schemeClr val="tx1">
                              <a:lumMod val="75000"/>
                              <a:lumOff val="25000"/>
                            </a:schemeClr>
                          </a:solidFill>
                        </a:rPr>
                        <a:t>0</a:t>
                      </a:r>
                      <a:endParaRPr lang="zh-TW" altLang="en-US" dirty="0">
                        <a:solidFill>
                          <a:schemeClr val="tx1">
                            <a:lumMod val="75000"/>
                            <a:lumOff val="25000"/>
                          </a:schemeClr>
                        </a:solidFill>
                      </a:endParaRPr>
                    </a:p>
                  </a:txBody>
                  <a:tcPr>
                    <a:lnB w="381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r>
                        <a:rPr lang="en-US" altLang="zh-TW" dirty="0" smtClean="0">
                          <a:solidFill>
                            <a:schemeClr val="tx1"/>
                          </a:solidFill>
                        </a:rPr>
                        <a:t>1</a:t>
                      </a:r>
                      <a:endParaRPr lang="zh-TW" altLang="en-US" dirty="0">
                        <a:solidFill>
                          <a:schemeClr val="tx1"/>
                        </a:solidFill>
                      </a:endParaRPr>
                    </a:p>
                  </a:txBody>
                  <a:tcPr>
                    <a:lnB w="38100" cap="flat" cmpd="sng" algn="ctr">
                      <a:solidFill>
                        <a:srgbClr val="002060"/>
                      </a:solidFill>
                      <a:prstDash val="solid"/>
                      <a:round/>
                      <a:headEnd type="none" w="med" len="med"/>
                      <a:tailEnd type="none" w="med" len="med"/>
                    </a:lnB>
                    <a:solidFill>
                      <a:schemeClr val="accent5">
                        <a:lumMod val="60000"/>
                        <a:lumOff val="40000"/>
                      </a:schemeClr>
                    </a:solidFill>
                  </a:tcPr>
                </a:tc>
                <a:tc>
                  <a:txBody>
                    <a:bodyPr/>
                    <a:lstStyle/>
                    <a:p>
                      <a:r>
                        <a:rPr lang="en-US" altLang="zh-TW" dirty="0" smtClean="0">
                          <a:solidFill>
                            <a:schemeClr val="tx1"/>
                          </a:solidFill>
                        </a:rPr>
                        <a:t>1</a:t>
                      </a:r>
                      <a:endParaRPr lang="zh-TW" altLang="en-US" dirty="0">
                        <a:solidFill>
                          <a:schemeClr val="tx1"/>
                        </a:solidFill>
                      </a:endParaRPr>
                    </a:p>
                  </a:txBody>
                  <a:tcPr>
                    <a:lnB w="38100" cap="flat" cmpd="sng" algn="ctr">
                      <a:solidFill>
                        <a:srgbClr val="002060"/>
                      </a:solidFill>
                      <a:prstDash val="solid"/>
                      <a:round/>
                      <a:headEnd type="none" w="med" len="med"/>
                      <a:tailEnd type="none" w="med" len="med"/>
                    </a:lnB>
                    <a:solidFill>
                      <a:schemeClr val="accent5">
                        <a:lumMod val="60000"/>
                        <a:lumOff val="40000"/>
                      </a:schemeClr>
                    </a:solidFill>
                  </a:tcPr>
                </a:tc>
                <a:tc>
                  <a:txBody>
                    <a:bodyPr/>
                    <a:lstStyle/>
                    <a:p>
                      <a:r>
                        <a:rPr lang="en-US" altLang="zh-TW" dirty="0" smtClean="0">
                          <a:solidFill>
                            <a:schemeClr val="tx1"/>
                          </a:solidFill>
                        </a:rPr>
                        <a:t>1</a:t>
                      </a:r>
                      <a:endParaRPr lang="zh-TW" altLang="en-US" dirty="0">
                        <a:solidFill>
                          <a:schemeClr val="tx1"/>
                        </a:solidFill>
                      </a:endParaRPr>
                    </a:p>
                  </a:txBody>
                  <a:tcPr>
                    <a:lnB w="38100" cap="flat" cmpd="sng" algn="ctr">
                      <a:solidFill>
                        <a:srgbClr val="002060"/>
                      </a:solidFill>
                      <a:prstDash val="solid"/>
                      <a:round/>
                      <a:headEnd type="none" w="med" len="med"/>
                      <a:tailEnd type="none" w="med" len="med"/>
                    </a:lnB>
                    <a:solidFill>
                      <a:schemeClr val="accent5">
                        <a:lumMod val="60000"/>
                        <a:lumOff val="40000"/>
                      </a:schemeClr>
                    </a:solidFill>
                  </a:tcPr>
                </a:tc>
                <a:tc>
                  <a:txBody>
                    <a:bodyPr/>
                    <a:lstStyle/>
                    <a:p>
                      <a:r>
                        <a:rPr lang="en-US" altLang="zh-TW" dirty="0" smtClean="0">
                          <a:solidFill>
                            <a:schemeClr val="tx1">
                              <a:lumMod val="75000"/>
                              <a:lumOff val="25000"/>
                            </a:schemeClr>
                          </a:solidFill>
                        </a:rPr>
                        <a:t>0</a:t>
                      </a:r>
                      <a:endParaRPr lang="zh-TW" altLang="en-US" dirty="0">
                        <a:solidFill>
                          <a:schemeClr val="tx1">
                            <a:lumMod val="75000"/>
                            <a:lumOff val="25000"/>
                          </a:schemeClr>
                        </a:solidFill>
                      </a:endParaRPr>
                    </a:p>
                  </a:txBody>
                  <a:tcPr>
                    <a:lnB w="38100"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95000"/>
                            <a:lumOff val="5000"/>
                          </a:schemeClr>
                        </a:solidFill>
                      </a:endParaRPr>
                    </a:p>
                  </a:txBody>
                  <a:tcPr>
                    <a:lnB w="38100" cap="flat" cmpd="sng" algn="ctr">
                      <a:solidFill>
                        <a:srgbClr val="002060"/>
                      </a:solidFill>
                      <a:prstDash val="solid"/>
                      <a:round/>
                      <a:headEnd type="none" w="med" len="med"/>
                      <a:tailEnd type="none" w="med" len="med"/>
                    </a:lnB>
                  </a:tcPr>
                </a:tc>
                <a:tc>
                  <a:txBody>
                    <a:bodyPr/>
                    <a:lstStyle/>
                    <a:p>
                      <a:endParaRPr lang="zh-TW" altLang="en-US" dirty="0">
                        <a:solidFill>
                          <a:schemeClr val="tx1">
                            <a:lumMod val="75000"/>
                            <a:lumOff val="25000"/>
                          </a:schemeClr>
                        </a:solidFill>
                      </a:endParaRPr>
                    </a:p>
                  </a:txBody>
                  <a:tcPr>
                    <a:lnB w="38100" cap="flat" cmpd="sng" algn="ctr">
                      <a:solidFill>
                        <a:srgbClr val="002060"/>
                      </a:solidFill>
                      <a:prstDash val="solid"/>
                      <a:round/>
                      <a:headEnd type="none" w="med" len="med"/>
                      <a:tailEnd type="none" w="med" len="med"/>
                    </a:lnB>
                  </a:tcPr>
                </a:tc>
              </a:tr>
              <a:tr h="573910">
                <a:tc>
                  <a:txBody>
                    <a:bodyPr/>
                    <a:lstStyle/>
                    <a:p>
                      <a:r>
                        <a:rPr lang="en-US" altLang="zh-TW" dirty="0" smtClean="0">
                          <a:solidFill>
                            <a:schemeClr val="tx1">
                              <a:lumMod val="95000"/>
                              <a:lumOff val="5000"/>
                            </a:schemeClr>
                          </a:solidFill>
                        </a:rPr>
                        <a:t>Real</a:t>
                      </a:r>
                      <a:r>
                        <a:rPr lang="en-US" altLang="zh-TW" baseline="0" dirty="0" smtClean="0">
                          <a:solidFill>
                            <a:schemeClr val="tx1">
                              <a:lumMod val="95000"/>
                              <a:lumOff val="5000"/>
                            </a:schemeClr>
                          </a:solidFill>
                        </a:rPr>
                        <a:t> data</a:t>
                      </a:r>
                    </a:p>
                    <a:p>
                      <a:r>
                        <a:rPr lang="en-US" altLang="zh-TW" baseline="0" dirty="0" smtClean="0">
                          <a:solidFill>
                            <a:srgbClr val="C00000"/>
                          </a:solidFill>
                        </a:rPr>
                        <a:t>Latch card get 0</a:t>
                      </a:r>
                      <a:endParaRPr lang="zh-TW" altLang="en-US" dirty="0">
                        <a:solidFill>
                          <a:srgbClr val="C00000"/>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38100" cap="flat" cmpd="sng" algn="ctr">
                      <a:solidFill>
                        <a:srgbClr val="002060"/>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604177">
                <a:tc>
                  <a:txBody>
                    <a:bodyPr/>
                    <a:lstStyle/>
                    <a:p>
                      <a:r>
                        <a:rPr lang="en-US" altLang="zh-TW" dirty="0" smtClean="0">
                          <a:solidFill>
                            <a:schemeClr val="tx1">
                              <a:lumMod val="95000"/>
                              <a:lumOff val="5000"/>
                            </a:schemeClr>
                          </a:solidFill>
                        </a:rPr>
                        <a:t>Real</a:t>
                      </a:r>
                      <a:r>
                        <a:rPr lang="en-US" altLang="zh-TW" baseline="0" dirty="0" smtClean="0">
                          <a:solidFill>
                            <a:schemeClr val="tx1">
                              <a:lumMod val="95000"/>
                              <a:lumOff val="5000"/>
                            </a:schemeClr>
                          </a:solidFill>
                        </a:rPr>
                        <a:t> data</a:t>
                      </a:r>
                    </a:p>
                    <a:p>
                      <a:r>
                        <a:rPr lang="en-US" altLang="zh-TW" baseline="0" dirty="0" smtClean="0">
                          <a:solidFill>
                            <a:srgbClr val="C00000"/>
                          </a:solidFill>
                        </a:rPr>
                        <a:t>Latch card get 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90290">
                <a:tc>
                  <a:txBody>
                    <a:bodyPr/>
                    <a:lstStyle/>
                    <a:p>
                      <a:r>
                        <a:rPr lang="en-US" altLang="zh-TW" dirty="0" smtClean="0">
                          <a:solidFill>
                            <a:schemeClr val="tx1">
                              <a:lumMod val="95000"/>
                              <a:lumOff val="5000"/>
                            </a:schemeClr>
                          </a:solidFill>
                        </a:rPr>
                        <a:t>Real</a:t>
                      </a:r>
                      <a:r>
                        <a:rPr lang="en-US" altLang="zh-TW" baseline="0" dirty="0" smtClean="0">
                          <a:solidFill>
                            <a:schemeClr val="tx1">
                              <a:lumMod val="95000"/>
                              <a:lumOff val="5000"/>
                            </a:schemeClr>
                          </a:solidFill>
                        </a:rPr>
                        <a:t> data</a:t>
                      </a:r>
                    </a:p>
                    <a:p>
                      <a:r>
                        <a:rPr lang="en-US" altLang="zh-TW" baseline="0" dirty="0" smtClean="0">
                          <a:solidFill>
                            <a:srgbClr val="C00000"/>
                          </a:solidFill>
                        </a:rPr>
                        <a:t>Latch card get 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90290">
                <a:tc>
                  <a:txBody>
                    <a:bodyPr/>
                    <a:lstStyle/>
                    <a:p>
                      <a:r>
                        <a:rPr lang="en-US" altLang="zh-TW" dirty="0" smtClean="0">
                          <a:solidFill>
                            <a:schemeClr val="tx1">
                              <a:lumMod val="95000"/>
                              <a:lumOff val="5000"/>
                            </a:schemeClr>
                          </a:solidFill>
                        </a:rPr>
                        <a:t>Real</a:t>
                      </a:r>
                      <a:r>
                        <a:rPr lang="en-US" altLang="zh-TW" baseline="0" dirty="0" smtClean="0">
                          <a:solidFill>
                            <a:schemeClr val="tx1">
                              <a:lumMod val="95000"/>
                              <a:lumOff val="5000"/>
                            </a:schemeClr>
                          </a:solidFill>
                        </a:rPr>
                        <a:t> data</a:t>
                      </a:r>
                    </a:p>
                    <a:p>
                      <a:r>
                        <a:rPr lang="en-US" altLang="zh-TW" baseline="0" dirty="0" smtClean="0">
                          <a:solidFill>
                            <a:srgbClr val="C00000"/>
                          </a:solidFill>
                        </a:rPr>
                        <a:t>Latch card get 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3">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r>
                        <a:rPr lang="en-US" altLang="zh-TW" dirty="0" smtClean="0">
                          <a:solidFill>
                            <a:schemeClr val="tx1">
                              <a:lumMod val="95000"/>
                              <a:lumOff val="5000"/>
                            </a:schemeClr>
                          </a:solidFill>
                        </a:rPr>
                        <a:t>1</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r>
                        <a:rPr lang="en-US" altLang="zh-TW" dirty="0" smtClean="0">
                          <a:solidFill>
                            <a:schemeClr val="tx1">
                              <a:lumMod val="95000"/>
                              <a:lumOff val="5000"/>
                            </a:schemeClr>
                          </a:solidFill>
                        </a:rPr>
                        <a:t>0</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c>
                  <a:txBody>
                    <a:bodyPr/>
                    <a:lstStyle/>
                    <a:p>
                      <a:r>
                        <a:rPr lang="en-US" altLang="zh-TW" dirty="0" smtClean="0">
                          <a:solidFill>
                            <a:schemeClr val="tx1">
                              <a:lumMod val="95000"/>
                              <a:lumOff val="5000"/>
                            </a:schemeClr>
                          </a:solidFill>
                        </a:rPr>
                        <a:t>?</a:t>
                      </a:r>
                      <a:endParaRPr lang="zh-TW" altLang="en-US" dirty="0">
                        <a:solidFill>
                          <a:schemeClr val="tx1">
                            <a:lumMod val="95000"/>
                            <a:lumOff val="5000"/>
                          </a:schemeClr>
                        </a:solidFill>
                      </a:endParaRPr>
                    </a:p>
                  </a:txBody>
                  <a:tcPr>
                    <a:lnT w="28575" cap="flat" cmpd="sng" algn="ctr">
                      <a:solidFill>
                        <a:schemeClr val="bg1"/>
                      </a:solidFill>
                      <a:prstDash val="solid"/>
                      <a:round/>
                      <a:headEnd type="none" w="med" len="med"/>
                      <a:tailEnd type="none" w="med" len="med"/>
                    </a:lnT>
                  </a:tcPr>
                </a:tc>
              </a:tr>
            </a:tbl>
          </a:graphicData>
        </a:graphic>
      </p:graphicFrame>
      <p:sp>
        <p:nvSpPr>
          <p:cNvPr id="6" name="內容版面配置區 2"/>
          <p:cNvSpPr>
            <a:spLocks noGrp="1"/>
          </p:cNvSpPr>
          <p:nvPr>
            <p:ph idx="1"/>
          </p:nvPr>
        </p:nvSpPr>
        <p:spPr>
          <a:xfrm>
            <a:off x="457200" y="260648"/>
            <a:ext cx="8229600" cy="1368152"/>
          </a:xfrm>
        </p:spPr>
        <p:txBody>
          <a:bodyPr>
            <a:normAutofit/>
          </a:bodyPr>
          <a:lstStyle/>
          <a:p>
            <a:r>
              <a:rPr lang="en-US" altLang="zh-TW" sz="2400" dirty="0" smtClean="0"/>
              <a:t>Setup:</a:t>
            </a:r>
          </a:p>
          <a:p>
            <a:r>
              <a:rPr lang="en-US" altLang="zh-TW" sz="2400" dirty="0" smtClean="0"/>
              <a:t>CSR2(13-8)	=11</a:t>
            </a:r>
          </a:p>
          <a:p>
            <a:r>
              <a:rPr lang="en-US" altLang="zh-TW" sz="2400" dirty="0"/>
              <a:t>CSR2(5-0</a:t>
            </a:r>
            <a:r>
              <a:rPr lang="en-US" altLang="zh-TW" sz="2400" dirty="0" smtClean="0"/>
              <a:t>)	=bin (001110) </a:t>
            </a:r>
            <a:endParaRPr lang="zh-TW" altLang="en-US" sz="2400" dirty="0"/>
          </a:p>
        </p:txBody>
      </p:sp>
      <p:sp>
        <p:nvSpPr>
          <p:cNvPr id="13" name="向上箭號圖說文字 12"/>
          <p:cNvSpPr/>
          <p:nvPr/>
        </p:nvSpPr>
        <p:spPr>
          <a:xfrm>
            <a:off x="7308304" y="5544616"/>
            <a:ext cx="1043608" cy="404664"/>
          </a:xfrm>
          <a:prstGeom prst="upArrowCallout">
            <a:avLst>
              <a:gd name="adj1" fmla="val 25000"/>
              <a:gd name="adj2" fmla="val 34237"/>
              <a:gd name="adj3" fmla="val 25000"/>
              <a:gd name="adj4" fmla="val 58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dirty="0" smtClean="0"/>
              <a:t>Trigger</a:t>
            </a:r>
            <a:endParaRPr lang="zh-TW" altLang="en-US" dirty="0"/>
          </a:p>
        </p:txBody>
      </p:sp>
      <p:sp>
        <p:nvSpPr>
          <p:cNvPr id="15" name="左大括弧 14"/>
          <p:cNvSpPr/>
          <p:nvPr/>
        </p:nvSpPr>
        <p:spPr>
          <a:xfrm rot="16200000">
            <a:off x="6444208" y="4725145"/>
            <a:ext cx="360040" cy="266429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矩形 15"/>
          <p:cNvSpPr/>
          <p:nvPr/>
        </p:nvSpPr>
        <p:spPr>
          <a:xfrm>
            <a:off x="4860032" y="6237312"/>
            <a:ext cx="30963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8*(63-11)=8*52=416 ns</a:t>
            </a:r>
            <a:endParaRPr lang="zh-TW" altLang="en-US" dirty="0"/>
          </a:p>
        </p:txBody>
      </p:sp>
      <p:sp>
        <p:nvSpPr>
          <p:cNvPr id="17" name="矩形 16"/>
          <p:cNvSpPr/>
          <p:nvPr/>
        </p:nvSpPr>
        <p:spPr>
          <a:xfrm>
            <a:off x="5004048" y="260648"/>
            <a:ext cx="4104456" cy="1292662"/>
          </a:xfrm>
          <a:prstGeom prst="rect">
            <a:avLst/>
          </a:prstGeom>
        </p:spPr>
        <p:txBody>
          <a:bodyPr wrap="square">
            <a:spAutoFit/>
          </a:bodyPr>
          <a:lstStyle/>
          <a:p>
            <a:r>
              <a:rPr lang="en-US" altLang="zh-TW" dirty="0" smtClean="0"/>
              <a:t>Adjustable Delay</a:t>
            </a:r>
          </a:p>
          <a:p>
            <a:pPr lvl="1"/>
            <a:r>
              <a:rPr lang="en-US" altLang="zh-TW" sz="2000" dirty="0" smtClean="0">
                <a:solidFill>
                  <a:srgbClr val="0070C0"/>
                </a:solidFill>
              </a:rPr>
              <a:t>64 clocks * 8 ns = 512 ns</a:t>
            </a:r>
          </a:p>
          <a:p>
            <a:pPr lvl="1"/>
            <a:r>
              <a:rPr lang="en-US" altLang="zh-TW" sz="2000" dirty="0" smtClean="0"/>
              <a:t>Delay=0, earliest signal </a:t>
            </a:r>
            <a:r>
              <a:rPr lang="en-US" altLang="zh-TW" sz="1000" dirty="0" smtClean="0">
                <a:solidFill>
                  <a:srgbClr val="FF0000"/>
                </a:solidFill>
              </a:rPr>
              <a:t>(default)</a:t>
            </a:r>
          </a:p>
          <a:p>
            <a:pPr lvl="1"/>
            <a:r>
              <a:rPr lang="en-US" altLang="zh-TW" sz="2000" dirty="0" smtClean="0"/>
              <a:t>Delay=3f, edge signal</a:t>
            </a:r>
            <a:endParaRPr lang="en-US" altLang="zh-TW" sz="1400" dirty="0">
              <a:solidFill>
                <a:srgbClr val="C00000"/>
              </a:solidFill>
            </a:endParaRPr>
          </a:p>
        </p:txBody>
      </p:sp>
      <p:sp>
        <p:nvSpPr>
          <p:cNvPr id="8" name="投影片編號版面配置區 7"/>
          <p:cNvSpPr>
            <a:spLocks noGrp="1"/>
          </p:cNvSpPr>
          <p:nvPr>
            <p:ph type="sldNum" sz="quarter" idx="12"/>
          </p:nvPr>
        </p:nvSpPr>
        <p:spPr/>
        <p:txBody>
          <a:bodyPr/>
          <a:lstStyle/>
          <a:p>
            <a:fld id="{2329F031-C9D3-448C-A2C0-F30F10F763DC}"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Latch Card Data Decoding</a:t>
            </a:r>
            <a:endParaRPr lang="zh-TW" altLang="en-US" dirty="0"/>
          </a:p>
        </p:txBody>
      </p:sp>
      <p:sp>
        <p:nvSpPr>
          <p:cNvPr id="3" name="內容版面配置區 2"/>
          <p:cNvSpPr>
            <a:spLocks noGrp="1"/>
          </p:cNvSpPr>
          <p:nvPr>
            <p:ph idx="1"/>
          </p:nvPr>
        </p:nvSpPr>
        <p:spPr/>
        <p:txBody>
          <a:bodyPr/>
          <a:lstStyle/>
          <a:p>
            <a:r>
              <a:rPr lang="en-US" altLang="zh-TW" dirty="0" smtClean="0"/>
              <a:t>0x18ffff32  0xfe000045</a:t>
            </a:r>
            <a:endParaRPr lang="zh-TW" altLang="en-US" dirty="0"/>
          </a:p>
        </p:txBody>
      </p:sp>
      <p:graphicFrame>
        <p:nvGraphicFramePr>
          <p:cNvPr id="4" name="表格 3"/>
          <p:cNvGraphicFramePr>
            <a:graphicFrameLocks noGrp="1"/>
          </p:cNvGraphicFramePr>
          <p:nvPr/>
        </p:nvGraphicFramePr>
        <p:xfrm>
          <a:off x="395536" y="1844824"/>
          <a:ext cx="8167701" cy="1294348"/>
        </p:xfrm>
        <a:graphic>
          <a:graphicData uri="http://schemas.openxmlformats.org/drawingml/2006/table">
            <a:tbl>
              <a:tblPr firstRow="1" bandRow="1">
                <a:tableStyleId>{5C22544A-7EE6-4342-B048-85BDC9FD1C3A}</a:tableStyleId>
              </a:tblPr>
              <a:tblGrid>
                <a:gridCol w="480453"/>
                <a:gridCol w="480453"/>
                <a:gridCol w="480453"/>
                <a:gridCol w="480453"/>
                <a:gridCol w="480453"/>
                <a:gridCol w="480453"/>
                <a:gridCol w="480453"/>
                <a:gridCol w="480453"/>
                <a:gridCol w="480453"/>
                <a:gridCol w="480453"/>
                <a:gridCol w="480453"/>
                <a:gridCol w="480453"/>
                <a:gridCol w="480453"/>
                <a:gridCol w="480453"/>
                <a:gridCol w="480453"/>
                <a:gridCol w="480453"/>
                <a:gridCol w="480453"/>
              </a:tblGrid>
              <a:tr h="291043">
                <a:tc>
                  <a:txBody>
                    <a:bodyPr/>
                    <a:lstStyle/>
                    <a:p>
                      <a:r>
                        <a:rPr lang="en-US" altLang="zh-TW" sz="1400" dirty="0" smtClean="0"/>
                        <a:t>D31</a:t>
                      </a:r>
                      <a:endParaRPr lang="zh-TW" altLang="en-US" sz="1400" dirty="0"/>
                    </a:p>
                  </a:txBody>
                  <a:tcPr>
                    <a:solidFill>
                      <a:schemeClr val="accent3">
                        <a:lumMod val="75000"/>
                      </a:schemeClr>
                    </a:solidFill>
                  </a:tcPr>
                </a:tc>
                <a:tc>
                  <a:txBody>
                    <a:bodyPr/>
                    <a:lstStyle/>
                    <a:p>
                      <a:r>
                        <a:rPr lang="en-US" altLang="zh-TW" sz="1400" dirty="0" smtClean="0"/>
                        <a:t>D30</a:t>
                      </a:r>
                      <a:endParaRPr lang="zh-TW" altLang="en-US" sz="1400" dirty="0"/>
                    </a:p>
                  </a:txBody>
                  <a:tcPr>
                    <a:solidFill>
                      <a:schemeClr val="accent3">
                        <a:lumMod val="75000"/>
                      </a:schemeClr>
                    </a:solidFill>
                  </a:tcPr>
                </a:tc>
                <a:tc>
                  <a:txBody>
                    <a:bodyPr/>
                    <a:lstStyle/>
                    <a:p>
                      <a:r>
                        <a:rPr lang="en-US" altLang="zh-TW" sz="1400" dirty="0" smtClean="0"/>
                        <a:t>D29</a:t>
                      </a:r>
                      <a:endParaRPr lang="zh-TW" altLang="en-US" sz="1400" dirty="0"/>
                    </a:p>
                  </a:txBody>
                  <a:tcPr>
                    <a:solidFill>
                      <a:schemeClr val="accent3">
                        <a:lumMod val="75000"/>
                      </a:schemeClr>
                    </a:solidFill>
                  </a:tcPr>
                </a:tc>
                <a:tc>
                  <a:txBody>
                    <a:bodyPr/>
                    <a:lstStyle/>
                    <a:p>
                      <a:r>
                        <a:rPr lang="en-US" altLang="zh-TW" sz="1400" dirty="0" smtClean="0"/>
                        <a:t>D28</a:t>
                      </a:r>
                      <a:endParaRPr lang="zh-TW" altLang="en-US" sz="1400" dirty="0"/>
                    </a:p>
                  </a:txBody>
                  <a:tcPr>
                    <a:solidFill>
                      <a:schemeClr val="accent3">
                        <a:lumMod val="75000"/>
                      </a:schemeClr>
                    </a:solidFill>
                  </a:tcPr>
                </a:tc>
                <a:tc>
                  <a:txBody>
                    <a:bodyPr/>
                    <a:lstStyle/>
                    <a:p>
                      <a:r>
                        <a:rPr lang="en-US" altLang="zh-TW" sz="1400" dirty="0" smtClean="0"/>
                        <a:t>D27</a:t>
                      </a:r>
                      <a:endParaRPr lang="zh-TW" altLang="en-US" sz="1400" dirty="0"/>
                    </a:p>
                  </a:txBody>
                  <a:tcPr/>
                </a:tc>
                <a:tc>
                  <a:txBody>
                    <a:bodyPr/>
                    <a:lstStyle/>
                    <a:p>
                      <a:r>
                        <a:rPr lang="en-US" altLang="zh-TW" sz="1400" dirty="0" smtClean="0"/>
                        <a:t>D26</a:t>
                      </a:r>
                      <a:endParaRPr lang="zh-TW" altLang="en-US" sz="1400" dirty="0"/>
                    </a:p>
                  </a:txBody>
                  <a:tcPr/>
                </a:tc>
                <a:tc>
                  <a:txBody>
                    <a:bodyPr/>
                    <a:lstStyle/>
                    <a:p>
                      <a:r>
                        <a:rPr lang="en-US" altLang="zh-TW" sz="1400" dirty="0" smtClean="0"/>
                        <a:t>D25</a:t>
                      </a:r>
                      <a:endParaRPr lang="zh-TW" altLang="en-US" sz="1400" dirty="0"/>
                    </a:p>
                  </a:txBody>
                  <a:tcPr/>
                </a:tc>
                <a:tc>
                  <a:txBody>
                    <a:bodyPr/>
                    <a:lstStyle/>
                    <a:p>
                      <a:r>
                        <a:rPr lang="en-US" altLang="zh-TW" sz="1400" dirty="0" smtClean="0"/>
                        <a:t>D24</a:t>
                      </a:r>
                      <a:endParaRPr lang="zh-TW" altLang="en-US" sz="1400" dirty="0"/>
                    </a:p>
                  </a:txBody>
                  <a:tcPr/>
                </a:tc>
                <a:tc>
                  <a:txBody>
                    <a:bodyPr/>
                    <a:lstStyle/>
                    <a:p>
                      <a:r>
                        <a:rPr lang="en-US" altLang="zh-TW" sz="1400" dirty="0" smtClean="0"/>
                        <a:t>…</a:t>
                      </a:r>
                      <a:endParaRPr lang="zh-TW" altLang="en-US" sz="1400" dirty="0"/>
                    </a:p>
                  </a:txBody>
                  <a:tcPr>
                    <a:solidFill>
                      <a:schemeClr val="accent6">
                        <a:lumMod val="50000"/>
                      </a:schemeClr>
                    </a:solidFill>
                  </a:tcPr>
                </a:tc>
                <a:tc>
                  <a:txBody>
                    <a:bodyPr/>
                    <a:lstStyle/>
                    <a:p>
                      <a:r>
                        <a:rPr lang="en-US" altLang="zh-TW" sz="1400" dirty="0" smtClean="0"/>
                        <a:t>D7</a:t>
                      </a:r>
                      <a:endParaRPr lang="zh-TW" altLang="en-US" sz="1400" dirty="0"/>
                    </a:p>
                  </a:txBody>
                  <a:tcPr>
                    <a:solidFill>
                      <a:schemeClr val="accent3">
                        <a:lumMod val="75000"/>
                      </a:schemeClr>
                    </a:solidFill>
                  </a:tcPr>
                </a:tc>
                <a:tc>
                  <a:txBody>
                    <a:bodyPr/>
                    <a:lstStyle/>
                    <a:p>
                      <a:r>
                        <a:rPr lang="en-US" altLang="zh-TW" sz="1400" dirty="0" smtClean="0"/>
                        <a:t>D6</a:t>
                      </a:r>
                      <a:endParaRPr lang="zh-TW" altLang="en-US" sz="1400" dirty="0"/>
                    </a:p>
                  </a:txBody>
                  <a:tcPr>
                    <a:solidFill>
                      <a:schemeClr val="accent3">
                        <a:lumMod val="75000"/>
                      </a:schemeClr>
                    </a:solidFill>
                  </a:tcPr>
                </a:tc>
                <a:tc>
                  <a:txBody>
                    <a:bodyPr/>
                    <a:lstStyle/>
                    <a:p>
                      <a:r>
                        <a:rPr lang="en-US" altLang="zh-TW" sz="1400" dirty="0" smtClean="0"/>
                        <a:t>D5</a:t>
                      </a:r>
                      <a:endParaRPr lang="zh-TW" altLang="en-US" sz="1400" dirty="0"/>
                    </a:p>
                  </a:txBody>
                  <a:tcPr>
                    <a:solidFill>
                      <a:schemeClr val="accent3">
                        <a:lumMod val="75000"/>
                      </a:schemeClr>
                    </a:solidFill>
                  </a:tcPr>
                </a:tc>
                <a:tc>
                  <a:txBody>
                    <a:bodyPr/>
                    <a:lstStyle/>
                    <a:p>
                      <a:r>
                        <a:rPr lang="en-US" altLang="zh-TW" sz="1400" dirty="0" smtClean="0"/>
                        <a:t>D4</a:t>
                      </a:r>
                      <a:endParaRPr lang="zh-TW" altLang="en-US" sz="1400" dirty="0"/>
                    </a:p>
                  </a:txBody>
                  <a:tcPr>
                    <a:solidFill>
                      <a:schemeClr val="accent3">
                        <a:lumMod val="75000"/>
                      </a:schemeClr>
                    </a:solidFill>
                  </a:tcPr>
                </a:tc>
                <a:tc>
                  <a:txBody>
                    <a:bodyPr/>
                    <a:lstStyle/>
                    <a:p>
                      <a:r>
                        <a:rPr lang="en-US" altLang="zh-TW" sz="1400" dirty="0" smtClean="0"/>
                        <a:t>D3</a:t>
                      </a:r>
                      <a:endParaRPr lang="zh-TW" altLang="en-US" sz="1400" dirty="0"/>
                    </a:p>
                  </a:txBody>
                  <a:tcPr/>
                </a:tc>
                <a:tc>
                  <a:txBody>
                    <a:bodyPr/>
                    <a:lstStyle/>
                    <a:p>
                      <a:r>
                        <a:rPr lang="en-US" altLang="zh-TW" sz="1400" dirty="0" smtClean="0"/>
                        <a:t>D2</a:t>
                      </a:r>
                      <a:endParaRPr lang="zh-TW" altLang="en-US" sz="1400" dirty="0"/>
                    </a:p>
                  </a:txBody>
                  <a:tcPr/>
                </a:tc>
                <a:tc>
                  <a:txBody>
                    <a:bodyPr/>
                    <a:lstStyle/>
                    <a:p>
                      <a:r>
                        <a:rPr lang="en-US" altLang="zh-TW" sz="1400" dirty="0" smtClean="0"/>
                        <a:t>D1</a:t>
                      </a:r>
                      <a:endParaRPr lang="zh-TW" altLang="en-US" sz="1400" dirty="0"/>
                    </a:p>
                  </a:txBody>
                  <a:tcPr/>
                </a:tc>
                <a:tc>
                  <a:txBody>
                    <a:bodyPr/>
                    <a:lstStyle/>
                    <a:p>
                      <a:r>
                        <a:rPr lang="en-US" altLang="zh-TW" sz="1400" dirty="0" smtClean="0"/>
                        <a:t>D0</a:t>
                      </a:r>
                    </a:p>
                  </a:txBody>
                  <a:tcPr/>
                </a:tc>
              </a:tr>
              <a:tr h="494774">
                <a:tc>
                  <a:txBody>
                    <a:bodyPr/>
                    <a:lstStyle/>
                    <a:p>
                      <a:r>
                        <a:rPr lang="en-US" altLang="zh-TW" sz="1100" dirty="0" smtClean="0"/>
                        <a:t>Ch31</a:t>
                      </a:r>
                    </a:p>
                    <a:p>
                      <a:r>
                        <a:rPr lang="en-US" altLang="zh-TW" sz="1100" dirty="0" smtClean="0"/>
                        <a:t>0</a:t>
                      </a:r>
                      <a:endParaRPr lang="zh-TW" altLang="en-US" sz="1100" dirty="0"/>
                    </a:p>
                  </a:txBody>
                  <a:tcPr>
                    <a:solidFill>
                      <a:schemeClr val="accent3">
                        <a:lumMod val="60000"/>
                        <a:lumOff val="40000"/>
                      </a:schemeClr>
                    </a:solidFill>
                  </a:tcPr>
                </a:tc>
                <a:tc>
                  <a:txBody>
                    <a:bodyPr/>
                    <a:lstStyle/>
                    <a:p>
                      <a:r>
                        <a:rPr lang="en-US" altLang="zh-TW" sz="1100" dirty="0" smtClean="0"/>
                        <a:t>Ch30</a:t>
                      </a:r>
                    </a:p>
                    <a:p>
                      <a:r>
                        <a:rPr lang="en-US" altLang="zh-TW" sz="1100" dirty="0" smtClean="0"/>
                        <a:t>0</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Ch29</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Ch28</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p>
                  </a:txBody>
                  <a:tcPr>
                    <a:solidFill>
                      <a:schemeClr val="accent3">
                        <a:lumMod val="60000"/>
                        <a:lumOff val="40000"/>
                      </a:schemeClr>
                    </a:solidFill>
                  </a:tcPr>
                </a:tc>
                <a:tc>
                  <a:txBody>
                    <a:bodyPr/>
                    <a:lstStyle/>
                    <a:p>
                      <a:r>
                        <a:rPr lang="en-US" altLang="zh-TW" sz="1100" dirty="0" smtClean="0"/>
                        <a:t>Ch27</a:t>
                      </a:r>
                    </a:p>
                    <a:p>
                      <a:r>
                        <a:rPr lang="en-US" altLang="zh-TW" sz="1100" dirty="0" smtClean="0"/>
                        <a:t>1</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Ch26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Ch25</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Ch24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c>
                  <a:txBody>
                    <a:bodyPr/>
                    <a:lstStyle/>
                    <a:p>
                      <a:r>
                        <a:rPr lang="en-US" altLang="zh-TW" sz="1100" dirty="0" smtClean="0"/>
                        <a:t>…</a:t>
                      </a:r>
                    </a:p>
                    <a:p>
                      <a:r>
                        <a:rPr lang="en-US" altLang="zh-TW" sz="1100" dirty="0" err="1" smtClean="0"/>
                        <a:t>ffff</a:t>
                      </a:r>
                      <a:endParaRPr lang="zh-TW" altLang="en-US" sz="1100" dirty="0"/>
                    </a:p>
                  </a:txBody>
                  <a:tcPr>
                    <a:solidFill>
                      <a:schemeClr val="accent6">
                        <a:lumMod val="50000"/>
                      </a:schemeClr>
                    </a:solidFill>
                  </a:tcPr>
                </a:tc>
                <a:tc>
                  <a:txBody>
                    <a:bodyPr/>
                    <a:lstStyle/>
                    <a:p>
                      <a:r>
                        <a:rPr lang="en-US" altLang="zh-TW" sz="1100" dirty="0" smtClean="0"/>
                        <a:t>Ch7</a:t>
                      </a:r>
                    </a:p>
                    <a:p>
                      <a:r>
                        <a:rPr lang="en-US" altLang="zh-TW" sz="1100" dirty="0" smtClean="0"/>
                        <a:t>0</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Ch5</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solidFill>
                      <a:schemeClr val="accent3">
                        <a:lumMod val="60000"/>
                        <a:lumOff val="40000"/>
                      </a:schemeClr>
                    </a:solidFill>
                  </a:tcPr>
                </a:tc>
                <a:tc>
                  <a:txBody>
                    <a:bodyPr/>
                    <a:lstStyle/>
                    <a:p>
                      <a:r>
                        <a:rPr lang="en-US" altLang="zh-TW" sz="1100" dirty="0" smtClean="0"/>
                        <a:t>Ch3</a:t>
                      </a:r>
                    </a:p>
                    <a:p>
                      <a:r>
                        <a:rPr lang="en-US" altLang="zh-TW" sz="1100" dirty="0" smtClean="0"/>
                        <a:t>0</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r>
              <a:tr h="494774">
                <a:tc gridSpan="4">
                  <a:txBody>
                    <a:bodyPr/>
                    <a:lstStyle/>
                    <a:p>
                      <a:r>
                        <a:rPr lang="en-US" altLang="zh-TW" sz="2400" dirty="0" smtClean="0"/>
                        <a:t>1</a:t>
                      </a:r>
                      <a:endParaRPr lang="zh-TW" altLang="en-US" sz="2400" dirty="0"/>
                    </a:p>
                  </a:txBody>
                  <a:tcPr>
                    <a:solidFill>
                      <a:schemeClr val="accent3">
                        <a:lumMod val="60000"/>
                        <a:lumOff val="40000"/>
                      </a:schemeClr>
                    </a:solidFill>
                  </a:tcPr>
                </a:tc>
                <a:tc hMerge="1">
                  <a:txBody>
                    <a:bodyPr/>
                    <a:lstStyle/>
                    <a:p>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100" dirty="0" smtClean="0"/>
                    </a:p>
                  </a:txBody>
                  <a:tcPr>
                    <a:solidFill>
                      <a:schemeClr val="accent3">
                        <a:lumMod val="60000"/>
                        <a:lumOff val="40000"/>
                      </a:schemeClr>
                    </a:solidFill>
                  </a:tcPr>
                </a:tc>
                <a:tc gridSpan="4">
                  <a:txBody>
                    <a:bodyPr/>
                    <a:lstStyle/>
                    <a:p>
                      <a:r>
                        <a:rPr lang="en-US" altLang="zh-TW" sz="2400" dirty="0" smtClean="0"/>
                        <a:t>8</a:t>
                      </a:r>
                      <a:endParaRPr lang="zh-TW" altLang="en-US" sz="24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a:txBody>
                    <a:bodyPr/>
                    <a:lstStyle/>
                    <a:p>
                      <a:r>
                        <a:rPr lang="en-US" altLang="zh-TW" sz="1800" dirty="0" err="1" smtClean="0"/>
                        <a:t>ffff</a:t>
                      </a:r>
                      <a:endParaRPr lang="zh-TW" altLang="en-US" sz="1800" dirty="0"/>
                    </a:p>
                  </a:txBody>
                  <a:tcPr>
                    <a:solidFill>
                      <a:schemeClr val="accent6">
                        <a:lumMod val="50000"/>
                      </a:schemeClr>
                    </a:solidFill>
                  </a:tcPr>
                </a:tc>
                <a:tc gridSpan="4">
                  <a:txBody>
                    <a:bodyPr/>
                    <a:lstStyle/>
                    <a:p>
                      <a:r>
                        <a:rPr lang="en-US" altLang="zh-TW" sz="2400" dirty="0" smtClean="0"/>
                        <a:t>3</a:t>
                      </a:r>
                      <a:endParaRPr lang="zh-TW" altLang="en-US" sz="24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t>2</a:t>
                      </a:r>
                      <a:endParaRPr lang="zh-TW" altLang="en-US" sz="24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endParaRPr lang="zh-TW" altLang="en-US" dirty="0"/>
                    </a:p>
                  </a:txBody>
                  <a:tcPr/>
                </a:tc>
              </a:tr>
            </a:tbl>
          </a:graphicData>
        </a:graphic>
      </p:graphicFrame>
      <p:graphicFrame>
        <p:nvGraphicFramePr>
          <p:cNvPr id="5" name="表格 4"/>
          <p:cNvGraphicFramePr>
            <a:graphicFrameLocks noGrp="1"/>
          </p:cNvGraphicFramePr>
          <p:nvPr/>
        </p:nvGraphicFramePr>
        <p:xfrm>
          <a:off x="395536" y="3429000"/>
          <a:ext cx="8167701" cy="1294348"/>
        </p:xfrm>
        <a:graphic>
          <a:graphicData uri="http://schemas.openxmlformats.org/drawingml/2006/table">
            <a:tbl>
              <a:tblPr firstRow="1" bandRow="1">
                <a:tableStyleId>{5C22544A-7EE6-4342-B048-85BDC9FD1C3A}</a:tableStyleId>
              </a:tblPr>
              <a:tblGrid>
                <a:gridCol w="480453"/>
                <a:gridCol w="480453"/>
                <a:gridCol w="480453"/>
                <a:gridCol w="480453"/>
                <a:gridCol w="480453"/>
                <a:gridCol w="480453"/>
                <a:gridCol w="480453"/>
                <a:gridCol w="480453"/>
                <a:gridCol w="480453"/>
                <a:gridCol w="480453"/>
                <a:gridCol w="480453"/>
                <a:gridCol w="480453"/>
                <a:gridCol w="480453"/>
                <a:gridCol w="480453"/>
                <a:gridCol w="480453"/>
                <a:gridCol w="480453"/>
                <a:gridCol w="480453"/>
              </a:tblGrid>
              <a:tr h="291043">
                <a:tc>
                  <a:txBody>
                    <a:bodyPr/>
                    <a:lstStyle/>
                    <a:p>
                      <a:r>
                        <a:rPr lang="en-US" altLang="zh-TW" sz="1400" dirty="0" smtClean="0"/>
                        <a:t>D31</a:t>
                      </a:r>
                      <a:endParaRPr lang="zh-TW" altLang="en-US" sz="1400" dirty="0"/>
                    </a:p>
                  </a:txBody>
                  <a:tcPr>
                    <a:solidFill>
                      <a:schemeClr val="accent3">
                        <a:lumMod val="75000"/>
                      </a:schemeClr>
                    </a:solidFill>
                  </a:tcPr>
                </a:tc>
                <a:tc>
                  <a:txBody>
                    <a:bodyPr/>
                    <a:lstStyle/>
                    <a:p>
                      <a:r>
                        <a:rPr lang="en-US" altLang="zh-TW" sz="1400" dirty="0" smtClean="0"/>
                        <a:t>D30</a:t>
                      </a:r>
                      <a:endParaRPr lang="zh-TW" altLang="en-US" sz="1400" dirty="0"/>
                    </a:p>
                  </a:txBody>
                  <a:tcPr>
                    <a:solidFill>
                      <a:schemeClr val="accent3">
                        <a:lumMod val="75000"/>
                      </a:schemeClr>
                    </a:solidFill>
                  </a:tcPr>
                </a:tc>
                <a:tc>
                  <a:txBody>
                    <a:bodyPr/>
                    <a:lstStyle/>
                    <a:p>
                      <a:r>
                        <a:rPr lang="en-US" altLang="zh-TW" sz="1400" dirty="0" smtClean="0"/>
                        <a:t>D29</a:t>
                      </a:r>
                      <a:endParaRPr lang="zh-TW" altLang="en-US" sz="1400" dirty="0"/>
                    </a:p>
                  </a:txBody>
                  <a:tcPr>
                    <a:solidFill>
                      <a:schemeClr val="accent3">
                        <a:lumMod val="75000"/>
                      </a:schemeClr>
                    </a:solidFill>
                  </a:tcPr>
                </a:tc>
                <a:tc>
                  <a:txBody>
                    <a:bodyPr/>
                    <a:lstStyle/>
                    <a:p>
                      <a:r>
                        <a:rPr lang="en-US" altLang="zh-TW" sz="1400" dirty="0" smtClean="0"/>
                        <a:t>D28</a:t>
                      </a:r>
                      <a:endParaRPr lang="zh-TW" altLang="en-US" sz="1400" dirty="0"/>
                    </a:p>
                  </a:txBody>
                  <a:tcPr>
                    <a:solidFill>
                      <a:schemeClr val="accent3">
                        <a:lumMod val="75000"/>
                      </a:schemeClr>
                    </a:solidFill>
                  </a:tcPr>
                </a:tc>
                <a:tc>
                  <a:txBody>
                    <a:bodyPr/>
                    <a:lstStyle/>
                    <a:p>
                      <a:r>
                        <a:rPr lang="en-US" altLang="zh-TW" sz="1400" dirty="0" smtClean="0"/>
                        <a:t>D27</a:t>
                      </a:r>
                      <a:endParaRPr lang="zh-TW" altLang="en-US" sz="1400" dirty="0"/>
                    </a:p>
                  </a:txBody>
                  <a:tcPr/>
                </a:tc>
                <a:tc>
                  <a:txBody>
                    <a:bodyPr/>
                    <a:lstStyle/>
                    <a:p>
                      <a:r>
                        <a:rPr lang="en-US" altLang="zh-TW" sz="1400" dirty="0" smtClean="0"/>
                        <a:t>D26</a:t>
                      </a:r>
                      <a:endParaRPr lang="zh-TW" altLang="en-US" sz="1400" dirty="0"/>
                    </a:p>
                  </a:txBody>
                  <a:tcPr/>
                </a:tc>
                <a:tc>
                  <a:txBody>
                    <a:bodyPr/>
                    <a:lstStyle/>
                    <a:p>
                      <a:r>
                        <a:rPr lang="en-US" altLang="zh-TW" sz="1400" dirty="0" smtClean="0"/>
                        <a:t>D25</a:t>
                      </a:r>
                      <a:endParaRPr lang="zh-TW" altLang="en-US" sz="1400" dirty="0"/>
                    </a:p>
                  </a:txBody>
                  <a:tcPr/>
                </a:tc>
                <a:tc>
                  <a:txBody>
                    <a:bodyPr/>
                    <a:lstStyle/>
                    <a:p>
                      <a:r>
                        <a:rPr lang="en-US" altLang="zh-TW" sz="1400" dirty="0" smtClean="0"/>
                        <a:t>D24</a:t>
                      </a:r>
                      <a:endParaRPr lang="zh-TW" altLang="en-US" sz="1400" dirty="0"/>
                    </a:p>
                  </a:txBody>
                  <a:tcPr/>
                </a:tc>
                <a:tc>
                  <a:txBody>
                    <a:bodyPr/>
                    <a:lstStyle/>
                    <a:p>
                      <a:r>
                        <a:rPr lang="en-US" altLang="zh-TW" sz="1400" dirty="0" smtClean="0"/>
                        <a:t>…</a:t>
                      </a:r>
                      <a:endParaRPr lang="zh-TW" altLang="en-US" sz="1400" dirty="0"/>
                    </a:p>
                  </a:txBody>
                  <a:tcPr>
                    <a:solidFill>
                      <a:schemeClr val="accent6">
                        <a:lumMod val="50000"/>
                      </a:schemeClr>
                    </a:solidFill>
                  </a:tcPr>
                </a:tc>
                <a:tc>
                  <a:txBody>
                    <a:bodyPr/>
                    <a:lstStyle/>
                    <a:p>
                      <a:r>
                        <a:rPr lang="en-US" altLang="zh-TW" sz="1400" dirty="0" smtClean="0"/>
                        <a:t>D7</a:t>
                      </a:r>
                      <a:endParaRPr lang="zh-TW" altLang="en-US" sz="1400" dirty="0"/>
                    </a:p>
                  </a:txBody>
                  <a:tcPr>
                    <a:solidFill>
                      <a:schemeClr val="accent3">
                        <a:lumMod val="75000"/>
                      </a:schemeClr>
                    </a:solidFill>
                  </a:tcPr>
                </a:tc>
                <a:tc>
                  <a:txBody>
                    <a:bodyPr/>
                    <a:lstStyle/>
                    <a:p>
                      <a:r>
                        <a:rPr lang="en-US" altLang="zh-TW" sz="1400" dirty="0" smtClean="0"/>
                        <a:t>D6</a:t>
                      </a:r>
                      <a:endParaRPr lang="zh-TW" altLang="en-US" sz="1400" dirty="0"/>
                    </a:p>
                  </a:txBody>
                  <a:tcPr>
                    <a:solidFill>
                      <a:schemeClr val="accent3">
                        <a:lumMod val="75000"/>
                      </a:schemeClr>
                    </a:solidFill>
                  </a:tcPr>
                </a:tc>
                <a:tc>
                  <a:txBody>
                    <a:bodyPr/>
                    <a:lstStyle/>
                    <a:p>
                      <a:r>
                        <a:rPr lang="en-US" altLang="zh-TW" sz="1400" dirty="0" smtClean="0"/>
                        <a:t>D5</a:t>
                      </a:r>
                      <a:endParaRPr lang="zh-TW" altLang="en-US" sz="1400" dirty="0"/>
                    </a:p>
                  </a:txBody>
                  <a:tcPr>
                    <a:solidFill>
                      <a:schemeClr val="accent3">
                        <a:lumMod val="75000"/>
                      </a:schemeClr>
                    </a:solidFill>
                  </a:tcPr>
                </a:tc>
                <a:tc>
                  <a:txBody>
                    <a:bodyPr/>
                    <a:lstStyle/>
                    <a:p>
                      <a:r>
                        <a:rPr lang="en-US" altLang="zh-TW" sz="1400" dirty="0" smtClean="0"/>
                        <a:t>D4</a:t>
                      </a:r>
                      <a:endParaRPr lang="zh-TW" altLang="en-US" sz="1400" dirty="0"/>
                    </a:p>
                  </a:txBody>
                  <a:tcPr>
                    <a:solidFill>
                      <a:schemeClr val="accent3">
                        <a:lumMod val="75000"/>
                      </a:schemeClr>
                    </a:solidFill>
                  </a:tcPr>
                </a:tc>
                <a:tc>
                  <a:txBody>
                    <a:bodyPr/>
                    <a:lstStyle/>
                    <a:p>
                      <a:r>
                        <a:rPr lang="en-US" altLang="zh-TW" sz="1400" dirty="0" smtClean="0"/>
                        <a:t>D3</a:t>
                      </a:r>
                      <a:endParaRPr lang="zh-TW" altLang="en-US" sz="1400" dirty="0"/>
                    </a:p>
                  </a:txBody>
                  <a:tcPr/>
                </a:tc>
                <a:tc>
                  <a:txBody>
                    <a:bodyPr/>
                    <a:lstStyle/>
                    <a:p>
                      <a:r>
                        <a:rPr lang="en-US" altLang="zh-TW" sz="1400" dirty="0" smtClean="0"/>
                        <a:t>D2</a:t>
                      </a:r>
                      <a:endParaRPr lang="zh-TW" altLang="en-US" sz="1400" dirty="0"/>
                    </a:p>
                  </a:txBody>
                  <a:tcPr/>
                </a:tc>
                <a:tc>
                  <a:txBody>
                    <a:bodyPr/>
                    <a:lstStyle/>
                    <a:p>
                      <a:r>
                        <a:rPr lang="en-US" altLang="zh-TW" sz="1400" dirty="0" smtClean="0"/>
                        <a:t>D1</a:t>
                      </a:r>
                      <a:endParaRPr lang="zh-TW" altLang="en-US" sz="1400" dirty="0"/>
                    </a:p>
                  </a:txBody>
                  <a:tcPr/>
                </a:tc>
                <a:tc>
                  <a:txBody>
                    <a:bodyPr/>
                    <a:lstStyle/>
                    <a:p>
                      <a:r>
                        <a:rPr lang="en-US" altLang="zh-TW" sz="1400" dirty="0" smtClean="0"/>
                        <a:t>D0</a:t>
                      </a:r>
                      <a:endParaRPr lang="zh-TW" altLang="en-US" sz="1400" dirty="0"/>
                    </a:p>
                  </a:txBody>
                  <a:tcPr/>
                </a:tc>
              </a:tr>
              <a:tr h="494774">
                <a:tc>
                  <a:txBody>
                    <a:bodyPr/>
                    <a:lstStyle/>
                    <a:p>
                      <a:r>
                        <a:rPr lang="en-US" altLang="zh-TW" sz="1100" dirty="0" smtClean="0"/>
                        <a:t>Ch63</a:t>
                      </a:r>
                    </a:p>
                    <a:p>
                      <a:r>
                        <a:rPr lang="en-US" altLang="zh-TW" sz="1100" dirty="0" smtClean="0"/>
                        <a:t>1</a:t>
                      </a:r>
                      <a:endParaRPr lang="zh-TW" altLang="en-US" sz="1100" dirty="0"/>
                    </a:p>
                  </a:txBody>
                  <a:tcPr>
                    <a:solidFill>
                      <a:schemeClr val="accent3">
                        <a:lumMod val="60000"/>
                        <a:lumOff val="40000"/>
                      </a:schemeClr>
                    </a:solidFill>
                  </a:tcPr>
                </a:tc>
                <a:tc>
                  <a:txBody>
                    <a:bodyPr/>
                    <a:lstStyle/>
                    <a:p>
                      <a:r>
                        <a:rPr lang="en-US" altLang="zh-TW" sz="1100" dirty="0" smtClean="0"/>
                        <a:t>Ch62</a:t>
                      </a:r>
                    </a:p>
                    <a:p>
                      <a:r>
                        <a:rPr lang="en-US" altLang="zh-TW" sz="1100" dirty="0" smtClean="0"/>
                        <a:t>1</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Ch61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Ch60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solidFill>
                      <a:schemeClr val="accent3">
                        <a:lumMod val="60000"/>
                        <a:lumOff val="40000"/>
                      </a:schemeClr>
                    </a:solidFill>
                  </a:tcPr>
                </a:tc>
                <a:tc>
                  <a:txBody>
                    <a:bodyPr/>
                    <a:lstStyle/>
                    <a:p>
                      <a:r>
                        <a:rPr lang="en-US" altLang="zh-TW" sz="1100" dirty="0" smtClean="0"/>
                        <a:t>Ch59</a:t>
                      </a:r>
                    </a:p>
                    <a:p>
                      <a:r>
                        <a:rPr lang="en-US" altLang="zh-TW" sz="1100" dirty="0" smtClean="0"/>
                        <a:t>1</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Ch58</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Ch57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Ch56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c>
                  <a:txBody>
                    <a:bodyPr/>
                    <a:lstStyle/>
                    <a:p>
                      <a:r>
                        <a:rPr lang="en-US" altLang="zh-TW" sz="1100" dirty="0" smtClean="0"/>
                        <a:t>…</a:t>
                      </a:r>
                    </a:p>
                    <a:p>
                      <a:r>
                        <a:rPr lang="en-US" altLang="zh-TW" sz="1100" dirty="0" smtClean="0"/>
                        <a:t>0000</a:t>
                      </a:r>
                      <a:endParaRPr lang="zh-TW" altLang="en-US" sz="1100" dirty="0"/>
                    </a:p>
                  </a:txBody>
                  <a:tcPr>
                    <a:solidFill>
                      <a:schemeClr val="accent6">
                        <a:lumMod val="50000"/>
                      </a:schemeClr>
                    </a:solidFill>
                  </a:tcPr>
                </a:tc>
                <a:tc>
                  <a:txBody>
                    <a:bodyPr/>
                    <a:lstStyle/>
                    <a:p>
                      <a:r>
                        <a:rPr lang="en-US" altLang="zh-TW" sz="1100" dirty="0" smtClean="0"/>
                        <a:t>Ch39</a:t>
                      </a:r>
                    </a:p>
                    <a:p>
                      <a:r>
                        <a:rPr lang="en-US" altLang="zh-TW" sz="1100" dirty="0" smtClean="0"/>
                        <a:t>0</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Ch38</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Ch37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Ch36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solidFill>
                      <a:schemeClr val="accent3">
                        <a:lumMod val="60000"/>
                        <a:lumOff val="40000"/>
                      </a:schemeClr>
                    </a:solidFill>
                  </a:tcPr>
                </a:tc>
                <a:tc>
                  <a:txBody>
                    <a:bodyPr/>
                    <a:lstStyle/>
                    <a:p>
                      <a:r>
                        <a:rPr lang="en-US" altLang="zh-TW" sz="1100" dirty="0" smtClean="0"/>
                        <a:t>Ch35</a:t>
                      </a:r>
                    </a:p>
                    <a:p>
                      <a:r>
                        <a:rPr lang="en-US" altLang="zh-TW" sz="1100" dirty="0" smtClean="0"/>
                        <a:t>0</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Ch34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Ch33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0</a:t>
                      </a:r>
                      <a:endParaRPr lang="zh-TW"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Ch32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dirty="0" smtClean="0"/>
                        <a:t>1</a:t>
                      </a:r>
                      <a:endParaRPr lang="zh-TW" altLang="en-US" sz="1100" dirty="0"/>
                    </a:p>
                  </a:txBody>
                  <a:tcPr/>
                </a:tc>
              </a:tr>
              <a:tr h="494774">
                <a:tc gridSpan="4">
                  <a:txBody>
                    <a:bodyPr/>
                    <a:lstStyle/>
                    <a:p>
                      <a:r>
                        <a:rPr lang="en-US" altLang="zh-TW" sz="2400" dirty="0" smtClean="0"/>
                        <a:t>f</a:t>
                      </a:r>
                      <a:endParaRPr lang="zh-TW" altLang="en-US" sz="2400" dirty="0"/>
                    </a:p>
                  </a:txBody>
                  <a:tcPr>
                    <a:solidFill>
                      <a:schemeClr val="accent3">
                        <a:lumMod val="60000"/>
                        <a:lumOff val="40000"/>
                      </a:schemeClr>
                    </a:solidFill>
                  </a:tcPr>
                </a:tc>
                <a:tc hMerge="1">
                  <a:txBody>
                    <a:bodyPr/>
                    <a:lstStyle/>
                    <a:p>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gridSpan="4">
                  <a:txBody>
                    <a:bodyPr/>
                    <a:lstStyle/>
                    <a:p>
                      <a:r>
                        <a:rPr lang="en-US" altLang="zh-TW" sz="2400" dirty="0" smtClean="0"/>
                        <a:t>e</a:t>
                      </a:r>
                      <a:endParaRPr lang="zh-TW" altLang="en-US" sz="24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a:txBody>
                    <a:bodyPr/>
                    <a:lstStyle/>
                    <a:p>
                      <a:r>
                        <a:rPr lang="en-US" altLang="zh-TW" sz="1100" dirty="0" smtClean="0"/>
                        <a:t>0000</a:t>
                      </a:r>
                      <a:endParaRPr lang="zh-TW" altLang="en-US" sz="1100" dirty="0"/>
                    </a:p>
                  </a:txBody>
                  <a:tcPr>
                    <a:solidFill>
                      <a:schemeClr val="accent6">
                        <a:lumMod val="50000"/>
                      </a:schemeClr>
                    </a:solidFill>
                  </a:tcPr>
                </a:tc>
                <a:tc gridSpan="4">
                  <a:txBody>
                    <a:bodyPr/>
                    <a:lstStyle/>
                    <a:p>
                      <a:r>
                        <a:rPr lang="en-US" altLang="zh-TW" sz="2400" dirty="0" smtClean="0"/>
                        <a:t>4</a:t>
                      </a:r>
                      <a:endParaRPr lang="zh-TW" altLang="en-US" sz="24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solidFill>
                      <a:schemeClr val="accent3">
                        <a:lumMod val="60000"/>
                        <a:lumOff val="40000"/>
                      </a:schemeClr>
                    </a:solidFill>
                  </a:tcPr>
                </a:tc>
                <a:tc gridSpan="4">
                  <a:txBody>
                    <a:bodyPr/>
                    <a:lstStyle/>
                    <a:p>
                      <a:r>
                        <a:rPr lang="en-US" altLang="zh-TW" sz="2400" dirty="0" smtClean="0"/>
                        <a:t>5</a:t>
                      </a:r>
                      <a:endParaRPr lang="zh-TW" altLang="en-US" sz="24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1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Tracking </a:t>
            </a:r>
            <a:r>
              <a:rPr lang="en-US" altLang="zh-TW" dirty="0"/>
              <a:t>E</a:t>
            </a:r>
            <a:r>
              <a:rPr lang="en-US" altLang="zh-TW" dirty="0" smtClean="0"/>
              <a:t>xample</a:t>
            </a:r>
            <a:endParaRPr lang="zh-TW" altLang="en-US" dirty="0"/>
          </a:p>
        </p:txBody>
      </p:sp>
      <p:sp>
        <p:nvSpPr>
          <p:cNvPr id="3" name="內容版面配置區 2"/>
          <p:cNvSpPr>
            <a:spLocks noGrp="1"/>
          </p:cNvSpPr>
          <p:nvPr>
            <p:ph idx="1"/>
          </p:nvPr>
        </p:nvSpPr>
        <p:spPr/>
        <p:txBody>
          <a:bodyPr/>
          <a:lstStyle/>
          <a:p>
            <a:r>
              <a:rPr lang="en-US" altLang="zh-TW" dirty="0" smtClean="0"/>
              <a:t>It’s NOT from the </a:t>
            </a:r>
            <a:r>
              <a:rPr lang="en-US" altLang="zh-TW" dirty="0" err="1" smtClean="0"/>
              <a:t>Hodos</a:t>
            </a:r>
            <a:r>
              <a:rPr lang="en-US" altLang="zh-TW" dirty="0" smtClean="0"/>
              <a:t>…</a:t>
            </a:r>
            <a:endParaRPr lang="zh-TW" altLang="en-US" dirty="0"/>
          </a:p>
        </p:txBody>
      </p:sp>
      <p:pic>
        <p:nvPicPr>
          <p:cNvPr id="30722" name="Picture 2"/>
          <p:cNvPicPr>
            <a:picLocks noChangeAspect="1" noChangeArrowheads="1"/>
          </p:cNvPicPr>
          <p:nvPr/>
        </p:nvPicPr>
        <p:blipFill>
          <a:blip r:embed="rId2" cstate="print"/>
          <a:srcRect/>
          <a:stretch>
            <a:fillRect/>
          </a:stretch>
        </p:blipFill>
        <p:spPr bwMode="auto">
          <a:xfrm>
            <a:off x="683568" y="2348880"/>
            <a:ext cx="7778750" cy="344170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0" y="6089650"/>
            <a:ext cx="6762750"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But… How to Get Data?</a:t>
            </a:r>
            <a:endParaRPr lang="zh-TW" altLang="en-US" dirty="0"/>
          </a:p>
        </p:txBody>
      </p:sp>
      <p:sp>
        <p:nvSpPr>
          <p:cNvPr id="3" name="內容版面配置區 2"/>
          <p:cNvSpPr>
            <a:spLocks noGrp="1"/>
          </p:cNvSpPr>
          <p:nvPr>
            <p:ph idx="1"/>
          </p:nvPr>
        </p:nvSpPr>
        <p:spPr/>
        <p:txBody>
          <a:bodyPr/>
          <a:lstStyle/>
          <a:p>
            <a:r>
              <a:rPr lang="en-US" altLang="zh-TW" dirty="0" smtClean="0"/>
              <a:t>There are two actions though VME bus </a:t>
            </a:r>
          </a:p>
          <a:p>
            <a:pPr lvl="1"/>
            <a:r>
              <a:rPr lang="en-US" altLang="zh-TW" dirty="0" smtClean="0"/>
              <a:t>Read and Write</a:t>
            </a:r>
          </a:p>
          <a:p>
            <a:pPr lvl="1"/>
            <a:r>
              <a:rPr lang="en-US" altLang="zh-TW" dirty="0" smtClean="0"/>
              <a:t>Address is the key</a:t>
            </a:r>
            <a:endParaRPr lang="en-US" altLang="zh-TW" dirty="0"/>
          </a:p>
          <a:p>
            <a:r>
              <a:rPr lang="en-US" altLang="zh-TW" dirty="0" smtClean="0"/>
              <a:t>All communications are controlled by CPU </a:t>
            </a:r>
            <a:endParaRPr lang="en-US" altLang="zh-TW" dirty="0" smtClean="0"/>
          </a:p>
        </p:txBody>
      </p:sp>
      <p:grpSp>
        <p:nvGrpSpPr>
          <p:cNvPr id="40" name="群組 39"/>
          <p:cNvGrpSpPr/>
          <p:nvPr/>
        </p:nvGrpSpPr>
        <p:grpSpPr>
          <a:xfrm>
            <a:off x="251520" y="3326556"/>
            <a:ext cx="8892480" cy="3486820"/>
            <a:chOff x="251520" y="3326556"/>
            <a:chExt cx="8892480" cy="3486820"/>
          </a:xfrm>
        </p:grpSpPr>
        <p:pic>
          <p:nvPicPr>
            <p:cNvPr id="31748" name="Picture 4"/>
            <p:cNvPicPr>
              <a:picLocks noChangeAspect="1" noChangeArrowheads="1"/>
            </p:cNvPicPr>
            <p:nvPr/>
          </p:nvPicPr>
          <p:blipFill>
            <a:blip r:embed="rId3" cstate="print"/>
            <a:srcRect/>
            <a:stretch>
              <a:fillRect/>
            </a:stretch>
          </p:blipFill>
          <p:spPr bwMode="auto">
            <a:xfrm>
              <a:off x="251520" y="3326556"/>
              <a:ext cx="4419342" cy="3486820"/>
            </a:xfrm>
            <a:prstGeom prst="rect">
              <a:avLst/>
            </a:prstGeom>
            <a:noFill/>
            <a:ln w="38100">
              <a:solidFill>
                <a:srgbClr val="D307C0"/>
              </a:solidFill>
              <a:miter lim="800000"/>
              <a:headEnd/>
              <a:tailEnd/>
            </a:ln>
          </p:spPr>
        </p:pic>
        <p:sp>
          <p:nvSpPr>
            <p:cNvPr id="7" name="文字方塊 6"/>
            <p:cNvSpPr txBox="1"/>
            <p:nvPr/>
          </p:nvSpPr>
          <p:spPr>
            <a:xfrm>
              <a:off x="6012160" y="4869160"/>
              <a:ext cx="117044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smtClean="0"/>
                <a:t>Latch Card</a:t>
              </a:r>
              <a:endParaRPr lang="zh-TW" altLang="en-US" dirty="0"/>
            </a:p>
          </p:txBody>
        </p:sp>
        <p:cxnSp>
          <p:nvCxnSpPr>
            <p:cNvPr id="8" name="直線單箭頭接點 7"/>
            <p:cNvCxnSpPr>
              <a:stCxn id="7" idx="1"/>
            </p:cNvCxnSpPr>
            <p:nvPr/>
          </p:nvCxnSpPr>
          <p:spPr bwMode="auto">
            <a:xfrm rot="10800000">
              <a:off x="2123730" y="4653136"/>
              <a:ext cx="3888431" cy="400690"/>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1" name="文字方塊 10"/>
            <p:cNvSpPr txBox="1"/>
            <p:nvPr/>
          </p:nvSpPr>
          <p:spPr>
            <a:xfrm>
              <a:off x="6948264" y="5949280"/>
              <a:ext cx="574196"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smtClean="0"/>
                <a:t>CPU</a:t>
              </a:r>
              <a:endParaRPr lang="zh-TW" altLang="en-US" dirty="0"/>
            </a:p>
          </p:txBody>
        </p:sp>
        <p:cxnSp>
          <p:nvCxnSpPr>
            <p:cNvPr id="12" name="直線單箭頭接點 11"/>
            <p:cNvCxnSpPr>
              <a:stCxn id="11" idx="1"/>
            </p:cNvCxnSpPr>
            <p:nvPr/>
          </p:nvCxnSpPr>
          <p:spPr bwMode="auto">
            <a:xfrm rot="10800000">
              <a:off x="827584" y="5445224"/>
              <a:ext cx="6120680" cy="688722"/>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7" name="文字方塊 16"/>
            <p:cNvSpPr txBox="1"/>
            <p:nvPr/>
          </p:nvSpPr>
          <p:spPr>
            <a:xfrm>
              <a:off x="6228184" y="5373216"/>
              <a:ext cx="2094612"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smtClean="0"/>
                <a:t>Interrupting Module</a:t>
              </a:r>
            </a:p>
          </p:txBody>
        </p:sp>
        <p:cxnSp>
          <p:nvCxnSpPr>
            <p:cNvPr id="18" name="直線單箭頭接點 17"/>
            <p:cNvCxnSpPr>
              <a:stCxn id="17" idx="1"/>
            </p:cNvCxnSpPr>
            <p:nvPr/>
          </p:nvCxnSpPr>
          <p:spPr bwMode="auto">
            <a:xfrm rot="10800000">
              <a:off x="1115616" y="4797152"/>
              <a:ext cx="5112568" cy="760730"/>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直線單箭頭接點 22"/>
            <p:cNvCxnSpPr/>
            <p:nvPr/>
          </p:nvCxnSpPr>
          <p:spPr bwMode="auto">
            <a:xfrm rot="10800000">
              <a:off x="4716016" y="6525344"/>
              <a:ext cx="3024336" cy="40650"/>
            </a:xfrm>
            <a:prstGeom prst="straightConnector1">
              <a:avLst/>
            </a:prstGeom>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4" name="文字方塊 23"/>
            <p:cNvSpPr txBox="1"/>
            <p:nvPr/>
          </p:nvSpPr>
          <p:spPr>
            <a:xfrm>
              <a:off x="7308304" y="6381328"/>
              <a:ext cx="1835696"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smtClean="0"/>
                <a:t>VME Crate</a:t>
              </a:r>
              <a:endParaRPr lang="zh-TW" alt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827584" y="332656"/>
            <a:ext cx="7560840" cy="4003274"/>
          </a:xfrm>
          <a:prstGeom prst="rect">
            <a:avLst/>
          </a:prstGeom>
          <a:noFill/>
          <a:ln w="9525">
            <a:noFill/>
            <a:miter lim="800000"/>
            <a:headEnd/>
            <a:tailEnd/>
          </a:ln>
        </p:spPr>
      </p:pic>
      <p:sp>
        <p:nvSpPr>
          <p:cNvPr id="3" name="內容版面配置區 2"/>
          <p:cNvSpPr>
            <a:spLocks noGrp="1"/>
          </p:cNvSpPr>
          <p:nvPr>
            <p:ph idx="1"/>
          </p:nvPr>
        </p:nvSpPr>
        <p:spPr>
          <a:xfrm>
            <a:off x="323528" y="4581128"/>
            <a:ext cx="8229600" cy="2697163"/>
          </a:xfrm>
        </p:spPr>
        <p:txBody>
          <a:bodyPr>
            <a:normAutofit fontScale="62500" lnSpcReduction="20000"/>
          </a:bodyPr>
          <a:lstStyle/>
          <a:p>
            <a:pPr lvl="0"/>
            <a:r>
              <a:rPr lang="en-US" altLang="zh-TW" b="1" dirty="0"/>
              <a:t>Write ‘X’</a:t>
            </a:r>
            <a:r>
              <a:rPr lang="en-US" altLang="zh-TW" b="1" dirty="0">
                <a:sym typeface="Wingdings"/>
              </a:rPr>
              <a:t></a:t>
            </a:r>
            <a:r>
              <a:rPr lang="en-US" altLang="zh-TW" b="1" dirty="0"/>
              <a:t> Offset + 0x00C. </a:t>
            </a:r>
            <a:r>
              <a:rPr lang="en-US" altLang="zh-TW" dirty="0"/>
              <a:t>Set up the user-defined delay range and combination of OR-windows in CSR2. </a:t>
            </a:r>
            <a:endParaRPr lang="zh-TW" altLang="zh-TW" dirty="0"/>
          </a:p>
          <a:p>
            <a:pPr lvl="0"/>
            <a:r>
              <a:rPr lang="en-US" altLang="zh-TW" b="1" dirty="0"/>
              <a:t>Write ‘X’</a:t>
            </a:r>
            <a:r>
              <a:rPr lang="en-US" altLang="zh-TW" b="1" dirty="0">
                <a:sym typeface="Wingdings"/>
              </a:rPr>
              <a:t></a:t>
            </a:r>
            <a:r>
              <a:rPr lang="en-US" altLang="zh-TW" b="1" dirty="0"/>
              <a:t> Offset + 0x028.</a:t>
            </a:r>
            <a:r>
              <a:rPr lang="en-US" altLang="zh-TW" dirty="0"/>
              <a:t> Trigger enabled. LED </a:t>
            </a:r>
            <a:r>
              <a:rPr lang="en-US" altLang="zh-TW" dirty="0" err="1"/>
              <a:t>Red_L</a:t>
            </a:r>
            <a:r>
              <a:rPr lang="en-US" altLang="zh-TW" dirty="0"/>
              <a:t> should be on</a:t>
            </a:r>
            <a:r>
              <a:rPr lang="en-US" altLang="zh-TW" dirty="0" smtClean="0"/>
              <a:t>.</a:t>
            </a:r>
            <a:r>
              <a:rPr lang="zh-TW" altLang="zh-TW" dirty="0" smtClean="0"/>
              <a:t> </a:t>
            </a:r>
            <a:r>
              <a:rPr lang="en-US" altLang="zh-TW" b="1" dirty="0" smtClean="0"/>
              <a:t>Write </a:t>
            </a:r>
            <a:r>
              <a:rPr lang="en-US" altLang="zh-TW" b="1" dirty="0"/>
              <a:t>‘X’</a:t>
            </a:r>
            <a:r>
              <a:rPr lang="en-US" altLang="zh-TW" b="1" dirty="0">
                <a:sym typeface="Wingdings"/>
              </a:rPr>
              <a:t></a:t>
            </a:r>
            <a:r>
              <a:rPr lang="en-US" altLang="zh-TW" b="1" dirty="0"/>
              <a:t> Offset + 0x02C.</a:t>
            </a:r>
            <a:r>
              <a:rPr lang="en-US" altLang="zh-TW" dirty="0"/>
              <a:t> Trigger disabled.</a:t>
            </a:r>
            <a:endParaRPr lang="zh-TW" altLang="zh-TW" dirty="0"/>
          </a:p>
          <a:p>
            <a:pPr lvl="0"/>
            <a:r>
              <a:rPr lang="en-US" altLang="zh-TW" b="1" dirty="0"/>
              <a:t>Write ‘X’</a:t>
            </a:r>
            <a:r>
              <a:rPr lang="en-US" altLang="zh-TW" b="1" dirty="0">
                <a:sym typeface="Wingdings"/>
              </a:rPr>
              <a:t></a:t>
            </a:r>
            <a:r>
              <a:rPr lang="en-US" altLang="zh-TW" b="1" dirty="0"/>
              <a:t> Offset + 0x000.</a:t>
            </a:r>
            <a:r>
              <a:rPr lang="en-US" altLang="zh-TW" dirty="0"/>
              <a:t> Set proper FIFO status mode.</a:t>
            </a:r>
            <a:endParaRPr lang="zh-TW" altLang="zh-TW" dirty="0"/>
          </a:p>
          <a:p>
            <a:pPr lvl="0"/>
            <a:r>
              <a:rPr lang="en-US" altLang="zh-TW" b="1" dirty="0"/>
              <a:t>Read </a:t>
            </a:r>
            <a:r>
              <a:rPr lang="en-US" altLang="zh-TW" b="1" dirty="0">
                <a:sym typeface="Wingdings"/>
              </a:rPr>
              <a:t></a:t>
            </a:r>
            <a:r>
              <a:rPr lang="en-US" altLang="zh-TW" b="1" dirty="0"/>
              <a:t> Offset + 0x008. </a:t>
            </a:r>
            <a:r>
              <a:rPr lang="en-US" altLang="zh-TW" dirty="0"/>
              <a:t>Access information of number of events in FIFO.</a:t>
            </a:r>
            <a:endParaRPr lang="zh-TW" altLang="zh-TW" dirty="0"/>
          </a:p>
          <a:p>
            <a:pPr lvl="0"/>
            <a:r>
              <a:rPr lang="en-US" altLang="zh-TW" b="1" dirty="0"/>
              <a:t>Read </a:t>
            </a:r>
            <a:r>
              <a:rPr lang="en-US" altLang="zh-TW" b="1" dirty="0">
                <a:sym typeface="Wingdings"/>
              </a:rPr>
              <a:t></a:t>
            </a:r>
            <a:r>
              <a:rPr lang="en-US" altLang="zh-TW" b="1" dirty="0"/>
              <a:t> Offset + 0x100.</a:t>
            </a:r>
            <a:r>
              <a:rPr lang="en-US" altLang="zh-TW" dirty="0"/>
              <a:t> Read Data. Data access </a:t>
            </a:r>
            <a:r>
              <a:rPr lang="zh-TW" altLang="zh-TW" dirty="0"/>
              <a:t>或</a:t>
            </a:r>
            <a:r>
              <a:rPr lang="en-US" altLang="zh-TW" dirty="0"/>
              <a:t> Block transfer (BLT</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l"/>
            <a:r>
              <a:rPr lang="en-US" altLang="zh-TW" sz="2800" dirty="0" smtClean="0"/>
              <a:t>Now, 	How Do We Know There is a </a:t>
            </a:r>
            <a:r>
              <a:rPr lang="en-US" altLang="zh-TW" sz="2800" dirty="0" err="1" smtClean="0"/>
              <a:t>Tigger</a:t>
            </a:r>
            <a:r>
              <a:rPr lang="en-US" altLang="zh-TW" sz="2800" dirty="0" smtClean="0"/>
              <a:t> Coming?</a:t>
            </a:r>
            <a:endParaRPr lang="zh-TW" altLang="en-US" sz="2800" dirty="0"/>
          </a:p>
        </p:txBody>
      </p:sp>
      <p:sp>
        <p:nvSpPr>
          <p:cNvPr id="3" name="內容版面配置區 2"/>
          <p:cNvSpPr>
            <a:spLocks noGrp="1"/>
          </p:cNvSpPr>
          <p:nvPr>
            <p:ph idx="1"/>
          </p:nvPr>
        </p:nvSpPr>
        <p:spPr/>
        <p:txBody>
          <a:bodyPr/>
          <a:lstStyle/>
          <a:p>
            <a:r>
              <a:rPr lang="en-US" altLang="zh-TW" dirty="0" smtClean="0"/>
              <a:t>An interrupting module asserts one of the interrupt request lines. </a:t>
            </a:r>
          </a:p>
          <a:p>
            <a:r>
              <a:rPr lang="en-US" altLang="zh-TW" dirty="0" smtClean="0"/>
              <a:t>The interrupter responds by transferring a status/ID on the data bus to describe the interrupt.</a:t>
            </a:r>
          </a:p>
          <a:p>
            <a:r>
              <a:rPr lang="en-US" altLang="zh-TW" dirty="0" smtClean="0"/>
              <a:t>The interrupt handling module (usually a CPU) will usually use this status/ID number to identify and run the appropriate software interrupt service routine.</a:t>
            </a:r>
          </a:p>
          <a:p>
            <a:endParaRPr lang="zh-TW" altLang="en-US" dirty="0"/>
          </a:p>
        </p:txBody>
      </p:sp>
      <p:grpSp>
        <p:nvGrpSpPr>
          <p:cNvPr id="17" name="群組 16"/>
          <p:cNvGrpSpPr/>
          <p:nvPr/>
        </p:nvGrpSpPr>
        <p:grpSpPr>
          <a:xfrm>
            <a:off x="251520" y="3212976"/>
            <a:ext cx="8892480" cy="3486820"/>
            <a:chOff x="251520" y="3212976"/>
            <a:chExt cx="8892480" cy="3486820"/>
          </a:xfrm>
        </p:grpSpPr>
        <p:grpSp>
          <p:nvGrpSpPr>
            <p:cNvPr id="4" name="群組 3"/>
            <p:cNvGrpSpPr/>
            <p:nvPr/>
          </p:nvGrpSpPr>
          <p:grpSpPr>
            <a:xfrm>
              <a:off x="251520" y="3212976"/>
              <a:ext cx="8892480" cy="3486820"/>
              <a:chOff x="251520" y="3326556"/>
              <a:chExt cx="8892480" cy="3486820"/>
            </a:xfrm>
            <a:solidFill>
              <a:schemeClr val="lt1"/>
            </a:solidFill>
          </p:grpSpPr>
          <p:pic>
            <p:nvPicPr>
              <p:cNvPr id="5" name="Picture 4"/>
              <p:cNvPicPr>
                <a:picLocks noChangeAspect="1" noChangeArrowheads="1"/>
              </p:cNvPicPr>
              <p:nvPr/>
            </p:nvPicPr>
            <p:blipFill>
              <a:blip r:embed="rId3" cstate="print"/>
              <a:srcRect/>
              <a:stretch>
                <a:fillRect/>
              </a:stretch>
            </p:blipFill>
            <p:spPr bwMode="auto">
              <a:xfrm>
                <a:off x="251520" y="3326556"/>
                <a:ext cx="4419342" cy="3486820"/>
              </a:xfrm>
              <a:prstGeom prst="rect">
                <a:avLst/>
              </a:prstGeom>
              <a:grpFill/>
              <a:ln w="38100">
                <a:solidFill>
                  <a:srgbClr val="D307C0"/>
                </a:solidFill>
                <a:miter lim="800000"/>
                <a:headEnd/>
                <a:tailEnd/>
              </a:ln>
            </p:spPr>
          </p:pic>
          <p:sp>
            <p:nvSpPr>
              <p:cNvPr id="6" name="文字方塊 5"/>
              <p:cNvSpPr txBox="1"/>
              <p:nvPr/>
            </p:nvSpPr>
            <p:spPr>
              <a:xfrm>
                <a:off x="6012160" y="4869160"/>
                <a:ext cx="1170449" cy="369332"/>
              </a:xfrm>
              <a:prstGeom prst="rect">
                <a:avLst/>
              </a:prstGeom>
              <a:grp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smtClean="0"/>
                  <a:t>Latch Card</a:t>
                </a:r>
                <a:endParaRPr lang="zh-TW" altLang="en-US" dirty="0"/>
              </a:p>
            </p:txBody>
          </p:sp>
          <p:cxnSp>
            <p:nvCxnSpPr>
              <p:cNvPr id="7" name="直線單箭頭接點 6"/>
              <p:cNvCxnSpPr>
                <a:stCxn id="6" idx="1"/>
              </p:cNvCxnSpPr>
              <p:nvPr/>
            </p:nvCxnSpPr>
            <p:spPr bwMode="auto">
              <a:xfrm rot="10800000">
                <a:off x="2123730" y="4653136"/>
                <a:ext cx="3888431" cy="400690"/>
              </a:xfrm>
              <a:prstGeom prst="straightConnector1">
                <a:avLst/>
              </a:prstGeom>
              <a:grpFill/>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8" name="文字方塊 7"/>
              <p:cNvSpPr txBox="1"/>
              <p:nvPr/>
            </p:nvSpPr>
            <p:spPr>
              <a:xfrm>
                <a:off x="6948264" y="5949280"/>
                <a:ext cx="574196" cy="369332"/>
              </a:xfrm>
              <a:prstGeom prst="rect">
                <a:avLst/>
              </a:prstGeom>
              <a:grp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smtClean="0"/>
                  <a:t>CPU</a:t>
                </a:r>
                <a:endParaRPr lang="zh-TW" altLang="en-US" dirty="0"/>
              </a:p>
            </p:txBody>
          </p:sp>
          <p:cxnSp>
            <p:nvCxnSpPr>
              <p:cNvPr id="9" name="直線單箭頭接點 8"/>
              <p:cNvCxnSpPr>
                <a:stCxn id="8" idx="1"/>
              </p:cNvCxnSpPr>
              <p:nvPr/>
            </p:nvCxnSpPr>
            <p:spPr bwMode="auto">
              <a:xfrm rot="10800000">
                <a:off x="827584" y="5445224"/>
                <a:ext cx="6120680" cy="688722"/>
              </a:xfrm>
              <a:prstGeom prst="straightConnector1">
                <a:avLst/>
              </a:prstGeom>
              <a:grpFill/>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0" name="文字方塊 9"/>
              <p:cNvSpPr txBox="1"/>
              <p:nvPr/>
            </p:nvSpPr>
            <p:spPr>
              <a:xfrm>
                <a:off x="6228184" y="5373216"/>
                <a:ext cx="2094612" cy="369332"/>
              </a:xfrm>
              <a:prstGeom prst="rect">
                <a:avLst/>
              </a:prstGeom>
              <a:grp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smtClean="0"/>
                  <a:t>Interrupting Module</a:t>
                </a:r>
              </a:p>
            </p:txBody>
          </p:sp>
          <p:cxnSp>
            <p:nvCxnSpPr>
              <p:cNvPr id="11" name="直線單箭頭接點 10"/>
              <p:cNvCxnSpPr>
                <a:stCxn id="10" idx="1"/>
              </p:cNvCxnSpPr>
              <p:nvPr/>
            </p:nvCxnSpPr>
            <p:spPr bwMode="auto">
              <a:xfrm rot="10800000">
                <a:off x="1115616" y="4797152"/>
                <a:ext cx="5112568" cy="760730"/>
              </a:xfrm>
              <a:prstGeom prst="straightConnector1">
                <a:avLst/>
              </a:prstGeom>
              <a:grpFill/>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bwMode="auto">
              <a:xfrm rot="10800000">
                <a:off x="4716016" y="6525344"/>
                <a:ext cx="3024336" cy="40650"/>
              </a:xfrm>
              <a:prstGeom prst="straightConnector1">
                <a:avLst/>
              </a:prstGeom>
              <a:grpFill/>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3" name="文字方塊 12"/>
              <p:cNvSpPr txBox="1"/>
              <p:nvPr/>
            </p:nvSpPr>
            <p:spPr>
              <a:xfrm>
                <a:off x="7308304" y="6381328"/>
                <a:ext cx="1835696" cy="369332"/>
              </a:xfrm>
              <a:prstGeom prst="rect">
                <a:avLst/>
              </a:prstGeom>
              <a:grpFill/>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smtClean="0"/>
                  <a:t>VME Crate</a:t>
                </a:r>
                <a:endParaRPr lang="zh-TW" altLang="en-US" dirty="0"/>
              </a:p>
            </p:txBody>
          </p:sp>
        </p:grpSp>
        <p:sp>
          <p:nvSpPr>
            <p:cNvPr id="16" name="向左箭號 15"/>
            <p:cNvSpPr/>
            <p:nvPr/>
          </p:nvSpPr>
          <p:spPr>
            <a:xfrm rot="19440266">
              <a:off x="1201868" y="3715337"/>
              <a:ext cx="648072" cy="504056"/>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Edit the Control Diagram </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2" descr="F:\daq\Screenshot-net_Editor.png"/>
          <p:cNvPicPr>
            <a:picLocks noChangeAspect="1" noChangeArrowheads="1"/>
          </p:cNvPicPr>
          <p:nvPr/>
        </p:nvPicPr>
        <p:blipFill>
          <a:blip r:embed="rId2" cstate="print"/>
          <a:srcRect/>
          <a:stretch>
            <a:fillRect/>
          </a:stretch>
        </p:blipFill>
        <p:spPr bwMode="auto">
          <a:xfrm>
            <a:off x="0" y="836712"/>
            <a:ext cx="6324600" cy="5642703"/>
          </a:xfrm>
          <a:prstGeom prst="rect">
            <a:avLst/>
          </a:prstGeom>
          <a:noFill/>
        </p:spPr>
      </p:pic>
      <p:pic>
        <p:nvPicPr>
          <p:cNvPr id="5" name="Picture 2" descr="F:\daq\Screenshot-CODA 2.0   dbedit-1.png"/>
          <p:cNvPicPr>
            <a:picLocks noChangeAspect="1" noChangeArrowheads="1"/>
          </p:cNvPicPr>
          <p:nvPr/>
        </p:nvPicPr>
        <p:blipFill>
          <a:blip r:embed="rId3" cstate="print"/>
          <a:srcRect/>
          <a:stretch>
            <a:fillRect/>
          </a:stretch>
        </p:blipFill>
        <p:spPr bwMode="auto">
          <a:xfrm>
            <a:off x="2894915" y="4005064"/>
            <a:ext cx="6249085" cy="53494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User Friendly Interface- CODA </a:t>
            </a:r>
            <a:endParaRPr lang="zh-TW" altLang="en-US" dirty="0"/>
          </a:p>
        </p:txBody>
      </p:sp>
      <p:pic>
        <p:nvPicPr>
          <p:cNvPr id="25603" name="Picture 3"/>
          <p:cNvPicPr>
            <a:picLocks noChangeAspect="1" noChangeArrowheads="1"/>
          </p:cNvPicPr>
          <p:nvPr/>
        </p:nvPicPr>
        <p:blipFill>
          <a:blip r:embed="rId2" cstate="print"/>
          <a:srcRect/>
          <a:stretch>
            <a:fillRect/>
          </a:stretch>
        </p:blipFill>
        <p:spPr bwMode="auto">
          <a:xfrm>
            <a:off x="4355976" y="6165304"/>
            <a:ext cx="600075" cy="533400"/>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5148064" y="6165304"/>
            <a:ext cx="619125" cy="542925"/>
          </a:xfrm>
          <a:prstGeom prst="rect">
            <a:avLst/>
          </a:prstGeom>
          <a:noFill/>
          <a:ln w="9525">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5940152" y="6165304"/>
            <a:ext cx="628650" cy="504825"/>
          </a:xfrm>
          <a:prstGeom prst="rect">
            <a:avLst/>
          </a:prstGeom>
          <a:noFill/>
          <a:ln w="9525">
            <a:noFill/>
            <a:miter lim="800000"/>
            <a:headEnd/>
            <a:tailEnd/>
          </a:ln>
        </p:spPr>
      </p:pic>
      <p:pic>
        <p:nvPicPr>
          <p:cNvPr id="25606" name="Picture 6"/>
          <p:cNvPicPr>
            <a:picLocks noChangeAspect="1" noChangeArrowheads="1"/>
          </p:cNvPicPr>
          <p:nvPr/>
        </p:nvPicPr>
        <p:blipFill>
          <a:blip r:embed="rId5" cstate="print"/>
          <a:srcRect/>
          <a:stretch>
            <a:fillRect/>
          </a:stretch>
        </p:blipFill>
        <p:spPr bwMode="auto">
          <a:xfrm>
            <a:off x="6732240" y="6165304"/>
            <a:ext cx="600075" cy="542925"/>
          </a:xfrm>
          <a:prstGeom prst="rect">
            <a:avLst/>
          </a:prstGeom>
          <a:noFill/>
          <a:ln w="9525">
            <a:noFill/>
            <a:miter lim="800000"/>
            <a:headEnd/>
            <a:tailEnd/>
          </a:ln>
        </p:spPr>
      </p:pic>
      <p:pic>
        <p:nvPicPr>
          <p:cNvPr id="10" name="Picture 2" descr="C:\Documents and Settings\kaz1\Desktop\E906\pics\daq\Screenshot-Run Control rcGui-43                    .png"/>
          <p:cNvPicPr>
            <a:picLocks noChangeAspect="1" noChangeArrowheads="1"/>
          </p:cNvPicPr>
          <p:nvPr/>
        </p:nvPicPr>
        <p:blipFill>
          <a:blip r:embed="rId6" cstate="print"/>
          <a:srcRect/>
          <a:stretch>
            <a:fillRect/>
          </a:stretch>
        </p:blipFill>
        <p:spPr bwMode="auto">
          <a:xfrm>
            <a:off x="3491880" y="1124744"/>
            <a:ext cx="5448889" cy="4824536"/>
          </a:xfrm>
          <a:prstGeom prst="rect">
            <a:avLst/>
          </a:prstGeom>
          <a:noFill/>
        </p:spPr>
      </p:pic>
      <p:pic>
        <p:nvPicPr>
          <p:cNvPr id="25607" name="Picture 7"/>
          <p:cNvPicPr>
            <a:picLocks noChangeAspect="1" noChangeArrowheads="1"/>
          </p:cNvPicPr>
          <p:nvPr/>
        </p:nvPicPr>
        <p:blipFill>
          <a:blip r:embed="rId7" cstate="print"/>
          <a:srcRect/>
          <a:stretch>
            <a:fillRect/>
          </a:stretch>
        </p:blipFill>
        <p:spPr bwMode="auto">
          <a:xfrm>
            <a:off x="179512" y="2276872"/>
            <a:ext cx="3207026" cy="304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4" name="Rectangle 38"/>
          <p:cNvSpPr>
            <a:spLocks noChangeArrowheads="1"/>
          </p:cNvSpPr>
          <p:nvPr/>
        </p:nvSpPr>
        <p:spPr bwMode="auto">
          <a:xfrm>
            <a:off x="2915816" y="1700808"/>
            <a:ext cx="2376859" cy="1512789"/>
          </a:xfrm>
          <a:prstGeom prst="rect">
            <a:avLst/>
          </a:prstGeom>
          <a:solidFill>
            <a:srgbClr val="FFFF99"/>
          </a:solidFill>
          <a:ln w="9525">
            <a:solidFill>
              <a:schemeClr val="tx1"/>
            </a:solidFill>
            <a:miter lim="800000"/>
            <a:headEnd/>
            <a:tailEnd/>
          </a:ln>
          <a:effectLst/>
        </p:spPr>
        <p:txBody>
          <a:bodyPr wrap="none" anchor="ctr"/>
          <a:lstStyle/>
          <a:p>
            <a:r>
              <a:rPr lang="en-US" altLang="zh-TW" dirty="0"/>
              <a:t>VME </a:t>
            </a:r>
            <a:r>
              <a:rPr lang="en-US" altLang="zh-TW" dirty="0" smtClean="0"/>
              <a:t>crate</a:t>
            </a:r>
          </a:p>
          <a:p>
            <a:pPr algn="ctr"/>
            <a:endParaRPr lang="en-US" altLang="zh-TW" dirty="0"/>
          </a:p>
          <a:p>
            <a:pPr algn="ctr"/>
            <a:endParaRPr lang="en-US" altLang="zh-TW" dirty="0"/>
          </a:p>
          <a:p>
            <a:pPr algn="ctr"/>
            <a:endParaRPr lang="en-US" altLang="zh-TW" dirty="0"/>
          </a:p>
          <a:p>
            <a:pPr algn="ctr"/>
            <a:endParaRPr lang="en-US" altLang="zh-TW" dirty="0"/>
          </a:p>
        </p:txBody>
      </p:sp>
      <p:sp>
        <p:nvSpPr>
          <p:cNvPr id="41" name="AutoShape 7"/>
          <p:cNvSpPr>
            <a:spLocks noChangeArrowheads="1"/>
          </p:cNvSpPr>
          <p:nvPr/>
        </p:nvSpPr>
        <p:spPr bwMode="auto">
          <a:xfrm>
            <a:off x="3203848" y="2348880"/>
            <a:ext cx="1152525" cy="576263"/>
          </a:xfrm>
          <a:prstGeom prst="flowChartProcess">
            <a:avLst/>
          </a:prstGeom>
          <a:solidFill>
            <a:srgbClr val="339966"/>
          </a:solidFill>
          <a:ln w="9525">
            <a:solidFill>
              <a:schemeClr val="tx1"/>
            </a:solidFill>
            <a:miter lim="800000"/>
            <a:headEnd/>
            <a:tailEnd/>
          </a:ln>
          <a:effectLst/>
        </p:spPr>
        <p:txBody>
          <a:bodyPr wrap="none" anchor="ctr"/>
          <a:lstStyle/>
          <a:p>
            <a:r>
              <a:rPr lang="en-US" altLang="zh-TW" dirty="0" smtClean="0">
                <a:solidFill>
                  <a:srgbClr val="972303"/>
                </a:solidFill>
              </a:rPr>
              <a:t>Latch</a:t>
            </a:r>
            <a:endParaRPr lang="en-US" altLang="zh-TW" dirty="0">
              <a:solidFill>
                <a:srgbClr val="972303"/>
              </a:solidFill>
            </a:endParaRPr>
          </a:p>
          <a:p>
            <a:pPr algn="ctr"/>
            <a:endParaRPr lang="en-US" altLang="zh-TW" dirty="0">
              <a:solidFill>
                <a:schemeClr val="bg2"/>
              </a:solidFill>
            </a:endParaRPr>
          </a:p>
        </p:txBody>
      </p:sp>
      <p:sp>
        <p:nvSpPr>
          <p:cNvPr id="9253" name="Rectangle 37"/>
          <p:cNvSpPr>
            <a:spLocks noChangeArrowheads="1"/>
          </p:cNvSpPr>
          <p:nvPr/>
        </p:nvSpPr>
        <p:spPr bwMode="auto">
          <a:xfrm>
            <a:off x="250825" y="1341438"/>
            <a:ext cx="2376488" cy="5111750"/>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a:t>computer 3</a:t>
            </a:r>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p:txBody>
      </p:sp>
      <p:sp>
        <p:nvSpPr>
          <p:cNvPr id="9252" name="Rectangle 36"/>
          <p:cNvSpPr>
            <a:spLocks noChangeArrowheads="1"/>
          </p:cNvSpPr>
          <p:nvPr/>
        </p:nvSpPr>
        <p:spPr bwMode="auto">
          <a:xfrm>
            <a:off x="7308850" y="2060575"/>
            <a:ext cx="1727200" cy="4392613"/>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a:t>computer 2</a:t>
            </a:r>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p:txBody>
      </p:sp>
      <p:sp>
        <p:nvSpPr>
          <p:cNvPr id="9251" name="Rectangle 35"/>
          <p:cNvSpPr>
            <a:spLocks noChangeArrowheads="1"/>
          </p:cNvSpPr>
          <p:nvPr/>
        </p:nvSpPr>
        <p:spPr bwMode="auto">
          <a:xfrm>
            <a:off x="2916238" y="3356992"/>
            <a:ext cx="4105275" cy="3096196"/>
          </a:xfrm>
          <a:prstGeom prst="rect">
            <a:avLst/>
          </a:prstGeom>
          <a:solidFill>
            <a:schemeClr val="accent1"/>
          </a:solidFill>
          <a:ln w="9525">
            <a:solidFill>
              <a:schemeClr val="tx1"/>
            </a:solidFill>
            <a:miter lim="800000"/>
            <a:headEnd/>
            <a:tailEnd/>
          </a:ln>
          <a:effectLst/>
        </p:spPr>
        <p:txBody>
          <a:bodyPr wrap="none" anchor="ctr"/>
          <a:lstStyle/>
          <a:p>
            <a:pPr algn="ctr"/>
            <a:endParaRPr lang="en-US" altLang="zh-TW" dirty="0" smtClean="0"/>
          </a:p>
          <a:p>
            <a:pPr algn="ctr"/>
            <a:r>
              <a:rPr lang="en-US" altLang="zh-TW" dirty="0" smtClean="0"/>
              <a:t>computer </a:t>
            </a:r>
            <a:r>
              <a:rPr lang="en-US" altLang="zh-TW" dirty="0"/>
              <a:t>1                   </a:t>
            </a:r>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p:txBody>
      </p:sp>
      <p:sp>
        <p:nvSpPr>
          <p:cNvPr id="9218" name="AutoShape 2"/>
          <p:cNvSpPr>
            <a:spLocks noChangeArrowheads="1"/>
          </p:cNvSpPr>
          <p:nvPr/>
        </p:nvSpPr>
        <p:spPr bwMode="auto">
          <a:xfrm>
            <a:off x="395288" y="2276475"/>
            <a:ext cx="2087562" cy="4032250"/>
          </a:xfrm>
          <a:prstGeom prst="flowChartProcess">
            <a:avLst/>
          </a:prstGeom>
          <a:solidFill>
            <a:srgbClr val="0099FF"/>
          </a:solidFill>
          <a:ln w="9525">
            <a:solidFill>
              <a:schemeClr val="tx1"/>
            </a:solidFill>
            <a:miter lim="800000"/>
            <a:headEnd/>
            <a:tailEnd/>
          </a:ln>
          <a:effectLst/>
        </p:spPr>
        <p:txBody>
          <a:bodyPr wrap="none" anchor="ctr"/>
          <a:lstStyle/>
          <a:p>
            <a:pPr algn="ctr"/>
            <a:r>
              <a:rPr lang="en-US" altLang="zh-TW">
                <a:solidFill>
                  <a:srgbClr val="972303"/>
                </a:solidFill>
              </a:rPr>
              <a:t>Recorder system</a:t>
            </a:r>
          </a:p>
          <a:p>
            <a:pPr algn="ctr"/>
            <a:r>
              <a:rPr lang="en-US" altLang="zh-TW">
                <a:solidFill>
                  <a:srgbClr val="972303"/>
                </a:solidFill>
              </a:rPr>
              <a:t>Offline analyzer</a:t>
            </a: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chemeClr val="bg2"/>
              </a:solidFill>
            </a:endParaRPr>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a:p>
            <a:pPr algn="ctr"/>
            <a:endParaRPr lang="en-US" altLang="zh-TW"/>
          </a:p>
        </p:txBody>
      </p:sp>
      <p:sp>
        <p:nvSpPr>
          <p:cNvPr id="9220" name="AutoShape 4"/>
          <p:cNvSpPr>
            <a:spLocks noChangeArrowheads="1"/>
          </p:cNvSpPr>
          <p:nvPr/>
        </p:nvSpPr>
        <p:spPr bwMode="auto">
          <a:xfrm>
            <a:off x="611560" y="5445224"/>
            <a:ext cx="1441450" cy="431800"/>
          </a:xfrm>
          <a:prstGeom prst="flowChartMagneticDisk">
            <a:avLst/>
          </a:prstGeom>
          <a:solidFill>
            <a:srgbClr val="003366"/>
          </a:solidFill>
          <a:ln w="9525">
            <a:solidFill>
              <a:schemeClr val="tx1"/>
            </a:solidFill>
            <a:round/>
            <a:headEnd/>
            <a:tailEnd/>
          </a:ln>
          <a:effectLst/>
        </p:spPr>
        <p:txBody>
          <a:bodyPr wrap="none" anchor="ctr"/>
          <a:lstStyle/>
          <a:p>
            <a:pPr algn="ctr"/>
            <a:r>
              <a:rPr lang="en-US" altLang="zh-TW">
                <a:solidFill>
                  <a:srgbClr val="FFFF99"/>
                </a:solidFill>
              </a:rPr>
              <a:t>Hard disk</a:t>
            </a:r>
          </a:p>
        </p:txBody>
      </p:sp>
      <p:sp>
        <p:nvSpPr>
          <p:cNvPr id="9221" name="AutoShape 5"/>
          <p:cNvSpPr>
            <a:spLocks noChangeArrowheads="1"/>
          </p:cNvSpPr>
          <p:nvPr/>
        </p:nvSpPr>
        <p:spPr bwMode="auto">
          <a:xfrm>
            <a:off x="539552" y="4653136"/>
            <a:ext cx="1727200" cy="360362"/>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dirty="0">
                <a:solidFill>
                  <a:srgbClr val="FFFF99"/>
                </a:solidFill>
              </a:rPr>
              <a:t>Offline Analyzer</a:t>
            </a:r>
          </a:p>
        </p:txBody>
      </p:sp>
      <p:sp>
        <p:nvSpPr>
          <p:cNvPr id="9222" name="AutoShape 6"/>
          <p:cNvSpPr>
            <a:spLocks noChangeArrowheads="1"/>
          </p:cNvSpPr>
          <p:nvPr/>
        </p:nvSpPr>
        <p:spPr bwMode="auto">
          <a:xfrm>
            <a:off x="538163" y="2924944"/>
            <a:ext cx="1727200" cy="1152128"/>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dirty="0" smtClean="0">
                <a:solidFill>
                  <a:srgbClr val="FFFF99"/>
                </a:solidFill>
              </a:rPr>
              <a:t>PAW</a:t>
            </a:r>
          </a:p>
          <a:p>
            <a:pPr algn="ctr"/>
            <a:r>
              <a:rPr lang="en-US" altLang="zh-TW" dirty="0" smtClean="0">
                <a:solidFill>
                  <a:srgbClr val="FFFF99"/>
                </a:solidFill>
              </a:rPr>
              <a:t>or</a:t>
            </a:r>
          </a:p>
          <a:p>
            <a:pPr algn="ctr"/>
            <a:r>
              <a:rPr lang="en-US" altLang="zh-TW" dirty="0" smtClean="0">
                <a:solidFill>
                  <a:srgbClr val="FFFF99"/>
                </a:solidFill>
              </a:rPr>
              <a:t>ROOT</a:t>
            </a:r>
            <a:endParaRPr lang="en-US" altLang="zh-TW" dirty="0">
              <a:solidFill>
                <a:srgbClr val="FFFF99"/>
              </a:solidFill>
            </a:endParaRPr>
          </a:p>
        </p:txBody>
      </p:sp>
      <p:sp>
        <p:nvSpPr>
          <p:cNvPr id="9225" name="AutoShape 9"/>
          <p:cNvSpPr>
            <a:spLocks noChangeArrowheads="1"/>
          </p:cNvSpPr>
          <p:nvPr/>
        </p:nvSpPr>
        <p:spPr bwMode="auto">
          <a:xfrm>
            <a:off x="3131840" y="3861048"/>
            <a:ext cx="3600450" cy="2519561"/>
          </a:xfrm>
          <a:prstGeom prst="flowChartProcess">
            <a:avLst/>
          </a:prstGeom>
          <a:solidFill>
            <a:srgbClr val="0099FF"/>
          </a:solidFill>
          <a:ln w="9525">
            <a:solidFill>
              <a:schemeClr val="tx1"/>
            </a:solidFill>
            <a:miter lim="800000"/>
            <a:headEnd/>
            <a:tailEnd/>
          </a:ln>
          <a:effectLst/>
        </p:spPr>
        <p:txBody>
          <a:bodyPr wrap="none" anchor="ctr"/>
          <a:lstStyle/>
          <a:p>
            <a:pPr algn="ctr"/>
            <a:endParaRPr lang="en-US" altLang="zh-TW" dirty="0" smtClean="0">
              <a:solidFill>
                <a:srgbClr val="972303"/>
              </a:solidFill>
            </a:endParaRPr>
          </a:p>
          <a:p>
            <a:pPr algn="ctr"/>
            <a:r>
              <a:rPr lang="en-US" altLang="zh-TW" dirty="0" smtClean="0">
                <a:solidFill>
                  <a:srgbClr val="972303"/>
                </a:solidFill>
              </a:rPr>
              <a:t>CODA</a:t>
            </a:r>
            <a:endParaRPr lang="en-US" altLang="zh-TW" dirty="0">
              <a:solidFill>
                <a:srgbClr val="972303"/>
              </a:solidFill>
            </a:endParaRPr>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p:txBody>
      </p:sp>
      <p:sp>
        <p:nvSpPr>
          <p:cNvPr id="9226" name="AutoShape 10"/>
          <p:cNvSpPr>
            <a:spLocks noChangeArrowheads="1"/>
          </p:cNvSpPr>
          <p:nvPr/>
        </p:nvSpPr>
        <p:spPr bwMode="auto">
          <a:xfrm>
            <a:off x="3275856" y="4221088"/>
            <a:ext cx="3311525" cy="431800"/>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a:solidFill>
                  <a:srgbClr val="FFFF99"/>
                </a:solidFill>
              </a:rPr>
              <a:t>Collector</a:t>
            </a:r>
          </a:p>
        </p:txBody>
      </p:sp>
      <p:sp>
        <p:nvSpPr>
          <p:cNvPr id="9228" name="AutoShape 12"/>
          <p:cNvSpPr>
            <a:spLocks noChangeArrowheads="1"/>
          </p:cNvSpPr>
          <p:nvPr/>
        </p:nvSpPr>
        <p:spPr bwMode="auto">
          <a:xfrm>
            <a:off x="3707904" y="5013176"/>
            <a:ext cx="1511995" cy="576064"/>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dirty="0" err="1" smtClean="0">
                <a:solidFill>
                  <a:srgbClr val="FFFF99"/>
                </a:solidFill>
              </a:rPr>
              <a:t>deCODA</a:t>
            </a:r>
            <a:endParaRPr lang="en-US" altLang="zh-TW" dirty="0">
              <a:solidFill>
                <a:srgbClr val="FFFF99"/>
              </a:solidFill>
            </a:endParaRPr>
          </a:p>
        </p:txBody>
      </p:sp>
      <p:sp>
        <p:nvSpPr>
          <p:cNvPr id="9229" name="AutoShape 13"/>
          <p:cNvSpPr>
            <a:spLocks noChangeArrowheads="1"/>
          </p:cNvSpPr>
          <p:nvPr/>
        </p:nvSpPr>
        <p:spPr bwMode="auto">
          <a:xfrm>
            <a:off x="3347864" y="5877272"/>
            <a:ext cx="1439862" cy="433388"/>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dirty="0" err="1" smtClean="0">
                <a:solidFill>
                  <a:srgbClr val="FFFF99"/>
                </a:solidFill>
              </a:rPr>
              <a:t>MySQL</a:t>
            </a:r>
            <a:endParaRPr lang="en-US" altLang="zh-TW" dirty="0">
              <a:solidFill>
                <a:srgbClr val="FFFF99"/>
              </a:solidFill>
            </a:endParaRPr>
          </a:p>
        </p:txBody>
      </p:sp>
      <p:sp>
        <p:nvSpPr>
          <p:cNvPr id="9232" name="Line 16"/>
          <p:cNvSpPr>
            <a:spLocks noChangeShapeType="1"/>
          </p:cNvSpPr>
          <p:nvPr/>
        </p:nvSpPr>
        <p:spPr bwMode="auto">
          <a:xfrm>
            <a:off x="4499992" y="4725144"/>
            <a:ext cx="0" cy="288032"/>
          </a:xfrm>
          <a:prstGeom prst="line">
            <a:avLst/>
          </a:prstGeom>
          <a:noFill/>
          <a:ln w="69850">
            <a:solidFill>
              <a:schemeClr val="folHlink"/>
            </a:solidFill>
            <a:round/>
            <a:headEnd/>
            <a:tailEnd type="triangle" w="med" len="med"/>
          </a:ln>
          <a:effectLst/>
        </p:spPr>
        <p:txBody>
          <a:bodyPr/>
          <a:lstStyle/>
          <a:p>
            <a:endParaRPr lang="zh-TW" altLang="en-US"/>
          </a:p>
        </p:txBody>
      </p:sp>
      <p:sp>
        <p:nvSpPr>
          <p:cNvPr id="9234" name="Line 18"/>
          <p:cNvSpPr>
            <a:spLocks noChangeShapeType="1"/>
          </p:cNvSpPr>
          <p:nvPr/>
        </p:nvSpPr>
        <p:spPr bwMode="auto">
          <a:xfrm flipV="1">
            <a:off x="1403648" y="4149080"/>
            <a:ext cx="0" cy="504825"/>
          </a:xfrm>
          <a:prstGeom prst="line">
            <a:avLst/>
          </a:prstGeom>
          <a:noFill/>
          <a:ln w="69850">
            <a:solidFill>
              <a:srgbClr val="99CC00"/>
            </a:solidFill>
            <a:round/>
            <a:headEnd/>
            <a:tailEnd type="triangle" w="med" len="med"/>
          </a:ln>
          <a:effectLst/>
        </p:spPr>
        <p:txBody>
          <a:bodyPr/>
          <a:lstStyle/>
          <a:p>
            <a:endParaRPr lang="zh-TW" altLang="en-US"/>
          </a:p>
        </p:txBody>
      </p:sp>
      <p:sp>
        <p:nvSpPr>
          <p:cNvPr id="9235" name="Line 19"/>
          <p:cNvSpPr>
            <a:spLocks noChangeShapeType="1"/>
          </p:cNvSpPr>
          <p:nvPr/>
        </p:nvSpPr>
        <p:spPr bwMode="auto">
          <a:xfrm flipH="1" flipV="1">
            <a:off x="1403648" y="5013175"/>
            <a:ext cx="0" cy="432047"/>
          </a:xfrm>
          <a:prstGeom prst="line">
            <a:avLst/>
          </a:prstGeom>
          <a:noFill/>
          <a:ln w="69850">
            <a:solidFill>
              <a:srgbClr val="99CC00"/>
            </a:solidFill>
            <a:round/>
            <a:headEnd/>
            <a:tailEnd type="triangle" w="med" len="med"/>
          </a:ln>
          <a:effectLst/>
        </p:spPr>
        <p:txBody>
          <a:bodyPr/>
          <a:lstStyle/>
          <a:p>
            <a:endParaRPr lang="zh-TW" altLang="en-US"/>
          </a:p>
        </p:txBody>
      </p:sp>
      <p:sp>
        <p:nvSpPr>
          <p:cNvPr id="9237" name="Line 21"/>
          <p:cNvSpPr>
            <a:spLocks noChangeShapeType="1"/>
          </p:cNvSpPr>
          <p:nvPr/>
        </p:nvSpPr>
        <p:spPr bwMode="auto">
          <a:xfrm>
            <a:off x="4499992" y="5589240"/>
            <a:ext cx="0" cy="289123"/>
          </a:xfrm>
          <a:prstGeom prst="line">
            <a:avLst/>
          </a:prstGeom>
          <a:noFill/>
          <a:ln w="69850">
            <a:solidFill>
              <a:schemeClr val="folHlink"/>
            </a:solidFill>
            <a:round/>
            <a:headEnd/>
            <a:tailEnd type="triangle" w="med" len="med"/>
          </a:ln>
          <a:effectLst/>
        </p:spPr>
        <p:txBody>
          <a:bodyPr/>
          <a:lstStyle/>
          <a:p>
            <a:endParaRPr lang="zh-TW" altLang="en-US"/>
          </a:p>
        </p:txBody>
      </p:sp>
      <p:sp>
        <p:nvSpPr>
          <p:cNvPr id="9239" name="AutoShape 23"/>
          <p:cNvSpPr>
            <a:spLocks noChangeArrowheads="1"/>
          </p:cNvSpPr>
          <p:nvPr/>
        </p:nvSpPr>
        <p:spPr bwMode="auto">
          <a:xfrm>
            <a:off x="7451725" y="2565400"/>
            <a:ext cx="1441450" cy="3816350"/>
          </a:xfrm>
          <a:prstGeom prst="flowChartProcess">
            <a:avLst/>
          </a:prstGeom>
          <a:solidFill>
            <a:srgbClr val="0099FF"/>
          </a:solidFill>
          <a:ln w="9525">
            <a:solidFill>
              <a:schemeClr val="tx1"/>
            </a:solidFill>
            <a:miter lim="800000"/>
            <a:headEnd/>
            <a:tailEnd/>
          </a:ln>
          <a:effectLst/>
        </p:spPr>
        <p:txBody>
          <a:bodyPr wrap="none" anchor="ctr"/>
          <a:lstStyle/>
          <a:p>
            <a:pPr algn="ctr"/>
            <a:r>
              <a:rPr lang="en-US" altLang="zh-TW">
                <a:solidFill>
                  <a:srgbClr val="972303"/>
                </a:solidFill>
              </a:rPr>
              <a:t>Online</a:t>
            </a:r>
          </a:p>
          <a:p>
            <a:pPr algn="ctr"/>
            <a:r>
              <a:rPr lang="en-US" altLang="zh-TW">
                <a:solidFill>
                  <a:srgbClr val="972303"/>
                </a:solidFill>
              </a:rPr>
              <a:t> analyzer</a:t>
            </a: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a:p>
            <a:pPr algn="ctr"/>
            <a:endParaRPr lang="en-US" altLang="zh-TW">
              <a:solidFill>
                <a:srgbClr val="972303"/>
              </a:solidFill>
            </a:endParaRPr>
          </a:p>
        </p:txBody>
      </p:sp>
      <p:sp>
        <p:nvSpPr>
          <p:cNvPr id="9240" name="AutoShape 24"/>
          <p:cNvSpPr>
            <a:spLocks noChangeArrowheads="1"/>
          </p:cNvSpPr>
          <p:nvPr/>
        </p:nvSpPr>
        <p:spPr bwMode="auto">
          <a:xfrm>
            <a:off x="7596188" y="4797425"/>
            <a:ext cx="1079500" cy="1079500"/>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a:solidFill>
                  <a:srgbClr val="FFFF99"/>
                </a:solidFill>
              </a:rPr>
              <a:t>Online</a:t>
            </a:r>
          </a:p>
          <a:p>
            <a:pPr algn="ctr"/>
            <a:r>
              <a:rPr lang="en-US" altLang="zh-TW">
                <a:solidFill>
                  <a:srgbClr val="FFFF99"/>
                </a:solidFill>
              </a:rPr>
              <a:t> Analyzer</a:t>
            </a:r>
          </a:p>
        </p:txBody>
      </p:sp>
      <p:sp>
        <p:nvSpPr>
          <p:cNvPr id="9241" name="AutoShape 25"/>
          <p:cNvSpPr>
            <a:spLocks noChangeArrowheads="1"/>
          </p:cNvSpPr>
          <p:nvPr/>
        </p:nvSpPr>
        <p:spPr bwMode="auto">
          <a:xfrm>
            <a:off x="7596188" y="3789363"/>
            <a:ext cx="1150937" cy="504825"/>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dirty="0" smtClean="0">
                <a:solidFill>
                  <a:srgbClr val="FFFF99"/>
                </a:solidFill>
              </a:rPr>
              <a:t>ROOT</a:t>
            </a:r>
            <a:endParaRPr lang="en-US" altLang="zh-TW" dirty="0">
              <a:solidFill>
                <a:srgbClr val="FFFF99"/>
              </a:solidFill>
            </a:endParaRPr>
          </a:p>
        </p:txBody>
      </p:sp>
      <p:sp>
        <p:nvSpPr>
          <p:cNvPr id="9243" name="Line 27"/>
          <p:cNvSpPr>
            <a:spLocks noChangeShapeType="1"/>
          </p:cNvSpPr>
          <p:nvPr/>
        </p:nvSpPr>
        <p:spPr bwMode="auto">
          <a:xfrm flipV="1">
            <a:off x="8172450" y="4221163"/>
            <a:ext cx="0" cy="576262"/>
          </a:xfrm>
          <a:prstGeom prst="line">
            <a:avLst/>
          </a:prstGeom>
          <a:noFill/>
          <a:ln w="69850">
            <a:solidFill>
              <a:srgbClr val="99CC00"/>
            </a:solidFill>
            <a:round/>
            <a:headEnd/>
            <a:tailEnd type="triangle" w="med" len="med"/>
          </a:ln>
          <a:effectLst/>
        </p:spPr>
        <p:txBody>
          <a:bodyPr/>
          <a:lstStyle/>
          <a:p>
            <a:endParaRPr lang="zh-TW" altLang="en-US"/>
          </a:p>
        </p:txBody>
      </p:sp>
      <p:sp>
        <p:nvSpPr>
          <p:cNvPr id="9246" name="AutoShape 30"/>
          <p:cNvSpPr>
            <a:spLocks noChangeArrowheads="1"/>
          </p:cNvSpPr>
          <p:nvPr/>
        </p:nvSpPr>
        <p:spPr bwMode="auto">
          <a:xfrm rot="-438729">
            <a:off x="4651375" y="5514975"/>
            <a:ext cx="3168650" cy="649288"/>
          </a:xfrm>
          <a:prstGeom prst="rightArrow">
            <a:avLst>
              <a:gd name="adj1" fmla="val 32111"/>
              <a:gd name="adj2" fmla="val 99863"/>
            </a:avLst>
          </a:prstGeom>
          <a:solidFill>
            <a:srgbClr val="FF0000"/>
          </a:solidFill>
          <a:ln w="9525" algn="ctr">
            <a:solidFill>
              <a:srgbClr val="FF0000"/>
            </a:solidFill>
            <a:miter lim="800000"/>
            <a:headEnd/>
            <a:tailEnd/>
          </a:ln>
          <a:effectLst/>
        </p:spPr>
        <p:txBody>
          <a:bodyPr wrap="none" anchor="ctr"/>
          <a:lstStyle/>
          <a:p>
            <a:pPr algn="ctr"/>
            <a:r>
              <a:rPr lang="en-US" altLang="zh-TW">
                <a:solidFill>
                  <a:srgbClr val="FFFF99"/>
                </a:solidFill>
              </a:rPr>
              <a:t>TCP/IP</a:t>
            </a:r>
          </a:p>
        </p:txBody>
      </p:sp>
      <p:sp>
        <p:nvSpPr>
          <p:cNvPr id="9257" name="AutoShape 41"/>
          <p:cNvSpPr>
            <a:spLocks noChangeArrowheads="1"/>
          </p:cNvSpPr>
          <p:nvPr/>
        </p:nvSpPr>
        <p:spPr bwMode="auto">
          <a:xfrm>
            <a:off x="5508104" y="332656"/>
            <a:ext cx="2159719" cy="1512168"/>
          </a:xfrm>
          <a:prstGeom prst="flowChartMagneticDrum">
            <a:avLst/>
          </a:prstGeom>
          <a:solidFill>
            <a:schemeClr val="accent1"/>
          </a:solidFill>
          <a:ln w="9525">
            <a:solidFill>
              <a:schemeClr val="tx1"/>
            </a:solidFill>
            <a:round/>
            <a:headEnd/>
            <a:tailEnd/>
          </a:ln>
          <a:effectLst/>
        </p:spPr>
        <p:txBody>
          <a:bodyPr wrap="none" anchor="ctr"/>
          <a:lstStyle/>
          <a:p>
            <a:pPr algn="ctr"/>
            <a:r>
              <a:rPr lang="en-US" altLang="zh-TW" dirty="0" smtClean="0"/>
              <a:t>Detector</a:t>
            </a:r>
          </a:p>
          <a:p>
            <a:pPr algn="ctr"/>
            <a:r>
              <a:rPr lang="en-US" altLang="zh-TW" dirty="0" smtClean="0"/>
              <a:t>(Hodoscopes,</a:t>
            </a:r>
          </a:p>
          <a:p>
            <a:pPr algn="ctr"/>
            <a:r>
              <a:rPr lang="en-US" altLang="zh-TW" dirty="0" smtClean="0"/>
              <a:t>MWPC,</a:t>
            </a:r>
          </a:p>
          <a:p>
            <a:pPr algn="ctr"/>
            <a:r>
              <a:rPr lang="en-US" altLang="zh-TW" dirty="0" smtClean="0"/>
              <a:t>Prop-tube)</a:t>
            </a:r>
            <a:endParaRPr lang="en-US" altLang="zh-TW" dirty="0"/>
          </a:p>
        </p:txBody>
      </p:sp>
      <p:sp>
        <p:nvSpPr>
          <p:cNvPr id="9259" name="Oval 43"/>
          <p:cNvSpPr>
            <a:spLocks noChangeArrowheads="1"/>
          </p:cNvSpPr>
          <p:nvPr/>
        </p:nvSpPr>
        <p:spPr bwMode="auto">
          <a:xfrm>
            <a:off x="7812088" y="333375"/>
            <a:ext cx="1008062" cy="1008063"/>
          </a:xfrm>
          <a:prstGeom prst="ellipse">
            <a:avLst/>
          </a:prstGeom>
          <a:solidFill>
            <a:schemeClr val="accent1"/>
          </a:solidFill>
          <a:ln w="9525">
            <a:solidFill>
              <a:schemeClr val="tx1"/>
            </a:solidFill>
            <a:round/>
            <a:headEnd/>
            <a:tailEnd/>
          </a:ln>
          <a:effectLst/>
        </p:spPr>
        <p:txBody>
          <a:bodyPr wrap="none" anchor="ctr"/>
          <a:lstStyle/>
          <a:p>
            <a:pPr algn="ctr"/>
            <a:r>
              <a:rPr lang="en-US" altLang="zh-TW"/>
              <a:t>particle</a:t>
            </a:r>
          </a:p>
        </p:txBody>
      </p:sp>
      <p:sp>
        <p:nvSpPr>
          <p:cNvPr id="9231" name="Line 15"/>
          <p:cNvSpPr>
            <a:spLocks noChangeShapeType="1"/>
          </p:cNvSpPr>
          <p:nvPr/>
        </p:nvSpPr>
        <p:spPr bwMode="auto">
          <a:xfrm flipH="1">
            <a:off x="7164388" y="1125538"/>
            <a:ext cx="936625" cy="287337"/>
          </a:xfrm>
          <a:prstGeom prst="line">
            <a:avLst/>
          </a:prstGeom>
          <a:noFill/>
          <a:ln w="69850">
            <a:solidFill>
              <a:schemeClr val="folHlink"/>
            </a:solidFill>
            <a:round/>
            <a:headEnd/>
            <a:tailEnd type="triangle" w="med" len="med"/>
          </a:ln>
          <a:effectLst/>
        </p:spPr>
        <p:txBody>
          <a:bodyPr/>
          <a:lstStyle/>
          <a:p>
            <a:endParaRPr lang="zh-TW" altLang="en-US"/>
          </a:p>
        </p:txBody>
      </p:sp>
      <p:sp>
        <p:nvSpPr>
          <p:cNvPr id="9261" name="Line 45"/>
          <p:cNvSpPr>
            <a:spLocks noChangeShapeType="1"/>
          </p:cNvSpPr>
          <p:nvPr/>
        </p:nvSpPr>
        <p:spPr bwMode="auto">
          <a:xfrm>
            <a:off x="3635896" y="3212975"/>
            <a:ext cx="0" cy="648073"/>
          </a:xfrm>
          <a:prstGeom prst="line">
            <a:avLst/>
          </a:prstGeom>
          <a:noFill/>
          <a:ln w="69850">
            <a:solidFill>
              <a:schemeClr val="folHlink"/>
            </a:solidFill>
            <a:round/>
            <a:headEnd/>
            <a:tailEnd type="triangle" w="med" len="med"/>
          </a:ln>
          <a:effectLst/>
        </p:spPr>
        <p:txBody>
          <a:bodyPr/>
          <a:lstStyle/>
          <a:p>
            <a:endParaRPr lang="zh-TW" altLang="en-US"/>
          </a:p>
        </p:txBody>
      </p:sp>
      <p:sp>
        <p:nvSpPr>
          <p:cNvPr id="9264" name="AutoShape 48"/>
          <p:cNvSpPr>
            <a:spLocks noChangeArrowheads="1"/>
          </p:cNvSpPr>
          <p:nvPr/>
        </p:nvSpPr>
        <p:spPr bwMode="auto">
          <a:xfrm rot="684116">
            <a:off x="1908175" y="5876925"/>
            <a:ext cx="1512888" cy="431800"/>
          </a:xfrm>
          <a:prstGeom prst="leftArrow">
            <a:avLst>
              <a:gd name="adj1" fmla="val 50000"/>
              <a:gd name="adj2" fmla="val 87592"/>
            </a:avLst>
          </a:prstGeom>
          <a:solidFill>
            <a:srgbClr val="FF0000"/>
          </a:solidFill>
          <a:ln w="9525">
            <a:solidFill>
              <a:schemeClr val="tx1"/>
            </a:solidFill>
            <a:miter lim="800000"/>
            <a:headEnd/>
            <a:tailEnd/>
          </a:ln>
          <a:effectLst/>
        </p:spPr>
        <p:txBody>
          <a:bodyPr wrap="none" anchor="ctr"/>
          <a:lstStyle/>
          <a:p>
            <a:pPr algn="ctr"/>
            <a:r>
              <a:rPr lang="en-US" altLang="zh-TW">
                <a:solidFill>
                  <a:srgbClr val="FFFF99"/>
                </a:solidFill>
              </a:rPr>
              <a:t>TPC/IP</a:t>
            </a:r>
          </a:p>
        </p:txBody>
      </p:sp>
      <p:sp>
        <p:nvSpPr>
          <p:cNvPr id="9276" name="Line 60"/>
          <p:cNvSpPr>
            <a:spLocks noChangeShapeType="1"/>
          </p:cNvSpPr>
          <p:nvPr/>
        </p:nvSpPr>
        <p:spPr bwMode="auto">
          <a:xfrm>
            <a:off x="827088" y="333375"/>
            <a:ext cx="1655762" cy="0"/>
          </a:xfrm>
          <a:prstGeom prst="line">
            <a:avLst/>
          </a:prstGeom>
          <a:noFill/>
          <a:ln w="9525">
            <a:solidFill>
              <a:schemeClr val="tx1"/>
            </a:solidFill>
            <a:round/>
            <a:headEnd type="triangle" w="med" len="med"/>
            <a:tailEnd type="triangle" w="med" len="med"/>
          </a:ln>
          <a:effectLst/>
        </p:spPr>
        <p:txBody>
          <a:bodyPr/>
          <a:lstStyle/>
          <a:p>
            <a:endParaRPr lang="zh-TW" altLang="en-US"/>
          </a:p>
        </p:txBody>
      </p:sp>
      <p:sp>
        <p:nvSpPr>
          <p:cNvPr id="9277" name="Text Box 61"/>
          <p:cNvSpPr txBox="1">
            <a:spLocks noChangeArrowheads="1"/>
          </p:cNvSpPr>
          <p:nvPr/>
        </p:nvSpPr>
        <p:spPr bwMode="auto">
          <a:xfrm>
            <a:off x="1042988" y="333375"/>
            <a:ext cx="1439862" cy="304800"/>
          </a:xfrm>
          <a:prstGeom prst="rect">
            <a:avLst/>
          </a:prstGeom>
          <a:noFill/>
          <a:ln w="9525">
            <a:noFill/>
            <a:miter lim="800000"/>
            <a:headEnd/>
            <a:tailEnd/>
          </a:ln>
          <a:effectLst/>
        </p:spPr>
        <p:txBody>
          <a:bodyPr>
            <a:spAutoFit/>
          </a:bodyPr>
          <a:lstStyle/>
          <a:p>
            <a:pPr>
              <a:spcBef>
                <a:spcPct val="50000"/>
              </a:spcBef>
            </a:pPr>
            <a:r>
              <a:rPr lang="en-US" altLang="zh-TW" sz="1400"/>
              <a:t>CONTROL</a:t>
            </a:r>
          </a:p>
        </p:txBody>
      </p:sp>
      <p:sp>
        <p:nvSpPr>
          <p:cNvPr id="9278" name="AutoShape 62"/>
          <p:cNvSpPr>
            <a:spLocks noChangeArrowheads="1"/>
          </p:cNvSpPr>
          <p:nvPr/>
        </p:nvSpPr>
        <p:spPr bwMode="auto">
          <a:xfrm>
            <a:off x="900113" y="620713"/>
            <a:ext cx="1584325" cy="431800"/>
          </a:xfrm>
          <a:prstGeom prst="rightArrow">
            <a:avLst>
              <a:gd name="adj1" fmla="val 50000"/>
              <a:gd name="adj2" fmla="val 91728"/>
            </a:avLst>
          </a:prstGeom>
          <a:noFill/>
          <a:ln w="9525">
            <a:solidFill>
              <a:schemeClr val="tx1"/>
            </a:solidFill>
            <a:miter lim="800000"/>
            <a:headEnd/>
            <a:tailEnd/>
          </a:ln>
          <a:effectLst/>
        </p:spPr>
        <p:txBody>
          <a:bodyPr wrap="none" anchor="ctr"/>
          <a:lstStyle/>
          <a:p>
            <a:pPr algn="ctr"/>
            <a:r>
              <a:rPr lang="en-US" altLang="zh-TW"/>
              <a:t>data </a:t>
            </a:r>
          </a:p>
        </p:txBody>
      </p:sp>
      <p:sp>
        <p:nvSpPr>
          <p:cNvPr id="46" name="矩形 45"/>
          <p:cNvSpPr/>
          <p:nvPr/>
        </p:nvSpPr>
        <p:spPr>
          <a:xfrm>
            <a:off x="4499992" y="1844824"/>
            <a:ext cx="64807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CPU</a:t>
            </a:r>
          </a:p>
        </p:txBody>
      </p:sp>
      <p:sp>
        <p:nvSpPr>
          <p:cNvPr id="47" name="矩形 46"/>
          <p:cNvSpPr/>
          <p:nvPr/>
        </p:nvSpPr>
        <p:spPr>
          <a:xfrm>
            <a:off x="5436096" y="1988840"/>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Trigger system</a:t>
            </a:r>
            <a:endParaRPr lang="zh-TW" altLang="en-US" dirty="0"/>
          </a:p>
        </p:txBody>
      </p:sp>
      <p:sp>
        <p:nvSpPr>
          <p:cNvPr id="37" name="向下箭號 36"/>
          <p:cNvSpPr/>
          <p:nvPr/>
        </p:nvSpPr>
        <p:spPr>
          <a:xfrm>
            <a:off x="6156176" y="1772816"/>
            <a:ext cx="432048" cy="360040"/>
          </a:xfrm>
          <a:prstGeom prst="downArrow">
            <a:avLst/>
          </a:prstGeom>
          <a:solidFill>
            <a:schemeClr val="accent3">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7"/>
          <p:cNvSpPr/>
          <p:nvPr/>
        </p:nvSpPr>
        <p:spPr>
          <a:xfrm rot="4276327">
            <a:off x="5130008" y="2049609"/>
            <a:ext cx="432048" cy="423664"/>
          </a:xfrm>
          <a:prstGeom prst="downArrow">
            <a:avLst/>
          </a:prstGeom>
          <a:solidFill>
            <a:schemeClr val="accent3">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上彎箭號 39"/>
          <p:cNvSpPr/>
          <p:nvPr/>
        </p:nvSpPr>
        <p:spPr>
          <a:xfrm rot="10800000">
            <a:off x="3995936" y="980728"/>
            <a:ext cx="1656184" cy="1368152"/>
          </a:xfrm>
          <a:prstGeom prst="bentUpArrow">
            <a:avLst>
              <a:gd name="adj1" fmla="val 15937"/>
              <a:gd name="adj2" fmla="val 13207"/>
              <a:gd name="adj3" fmla="val 24258"/>
            </a:avLst>
          </a:prstGeom>
          <a:solidFill>
            <a:schemeClr val="accent3">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AutoShape 7"/>
          <p:cNvSpPr>
            <a:spLocks noChangeArrowheads="1"/>
          </p:cNvSpPr>
          <p:nvPr/>
        </p:nvSpPr>
        <p:spPr bwMode="auto">
          <a:xfrm>
            <a:off x="3059832" y="2492896"/>
            <a:ext cx="1152525" cy="576263"/>
          </a:xfrm>
          <a:prstGeom prst="flowChartProcess">
            <a:avLst/>
          </a:prstGeom>
          <a:solidFill>
            <a:srgbClr val="339966"/>
          </a:solidFill>
          <a:ln w="9525">
            <a:solidFill>
              <a:schemeClr val="tx1"/>
            </a:solidFill>
            <a:miter lim="800000"/>
            <a:headEnd/>
            <a:tailEnd/>
          </a:ln>
          <a:effectLst/>
        </p:spPr>
        <p:txBody>
          <a:bodyPr wrap="none" anchor="ctr"/>
          <a:lstStyle/>
          <a:p>
            <a:r>
              <a:rPr lang="en-US" altLang="zh-TW" dirty="0" smtClean="0">
                <a:solidFill>
                  <a:srgbClr val="972303"/>
                </a:solidFill>
              </a:rPr>
              <a:t>Latch</a:t>
            </a:r>
            <a:endParaRPr lang="en-US" altLang="zh-TW" dirty="0">
              <a:solidFill>
                <a:srgbClr val="972303"/>
              </a:solidFill>
            </a:endParaRPr>
          </a:p>
          <a:p>
            <a:pPr algn="ctr"/>
            <a:endParaRPr lang="en-US" altLang="zh-TW" dirty="0">
              <a:solidFill>
                <a:schemeClr val="bg2"/>
              </a:solidFill>
            </a:endParaRPr>
          </a:p>
        </p:txBody>
      </p:sp>
      <p:sp>
        <p:nvSpPr>
          <p:cNvPr id="43" name="AutoShape 7"/>
          <p:cNvSpPr>
            <a:spLocks noChangeArrowheads="1"/>
          </p:cNvSpPr>
          <p:nvPr/>
        </p:nvSpPr>
        <p:spPr bwMode="auto">
          <a:xfrm>
            <a:off x="2915816" y="2636912"/>
            <a:ext cx="1152525" cy="576263"/>
          </a:xfrm>
          <a:prstGeom prst="flowChartProcess">
            <a:avLst/>
          </a:prstGeom>
          <a:solidFill>
            <a:srgbClr val="339966"/>
          </a:solidFill>
          <a:ln w="9525">
            <a:solidFill>
              <a:schemeClr val="tx1"/>
            </a:solidFill>
            <a:miter lim="800000"/>
            <a:headEnd/>
            <a:tailEnd/>
          </a:ln>
          <a:effectLst/>
        </p:spPr>
        <p:txBody>
          <a:bodyPr wrap="none" anchor="ctr"/>
          <a:lstStyle/>
          <a:p>
            <a:r>
              <a:rPr lang="en-US" altLang="zh-TW" dirty="0" smtClean="0">
                <a:solidFill>
                  <a:srgbClr val="972303"/>
                </a:solidFill>
              </a:rPr>
              <a:t>Latch</a:t>
            </a:r>
            <a:endParaRPr lang="en-US" altLang="zh-TW" dirty="0">
              <a:solidFill>
                <a:srgbClr val="972303"/>
              </a:solidFill>
            </a:endParaRPr>
          </a:p>
          <a:p>
            <a:pPr algn="ctr"/>
            <a:endParaRPr lang="en-US" altLang="zh-TW" dirty="0">
              <a:solidFill>
                <a:schemeClr val="bg2"/>
              </a:solidFill>
            </a:endParaRPr>
          </a:p>
        </p:txBody>
      </p:sp>
      <p:sp>
        <p:nvSpPr>
          <p:cNvPr id="9256" name="AutoShape 40"/>
          <p:cNvSpPr>
            <a:spLocks noChangeArrowheads="1"/>
          </p:cNvSpPr>
          <p:nvPr/>
        </p:nvSpPr>
        <p:spPr bwMode="auto">
          <a:xfrm>
            <a:off x="3996531" y="2348881"/>
            <a:ext cx="1152525" cy="576262"/>
          </a:xfrm>
          <a:prstGeom prst="flowChartProcess">
            <a:avLst/>
          </a:prstGeom>
          <a:solidFill>
            <a:srgbClr val="339966"/>
          </a:solidFill>
          <a:ln w="9525">
            <a:solidFill>
              <a:schemeClr val="tx1"/>
            </a:solidFill>
            <a:miter lim="800000"/>
            <a:headEnd/>
            <a:tailEnd/>
          </a:ln>
          <a:effectLst/>
        </p:spPr>
        <p:txBody>
          <a:bodyPr wrap="none" anchor="ctr"/>
          <a:lstStyle/>
          <a:p>
            <a:pPr algn="ctr"/>
            <a:r>
              <a:rPr lang="en-US" altLang="zh-TW" dirty="0" smtClean="0">
                <a:solidFill>
                  <a:srgbClr val="972303"/>
                </a:solidFill>
              </a:rPr>
              <a:t>TDC</a:t>
            </a:r>
            <a:endParaRPr lang="en-US" altLang="zh-TW" dirty="0">
              <a:solidFill>
                <a:srgbClr val="972303"/>
              </a:solidFill>
            </a:endParaRPr>
          </a:p>
          <a:p>
            <a:pPr algn="ctr"/>
            <a:endParaRPr lang="en-US" altLang="zh-TW" dirty="0">
              <a:solidFill>
                <a:schemeClr val="bg2"/>
              </a:solidFill>
            </a:endParaRPr>
          </a:p>
        </p:txBody>
      </p:sp>
      <p:sp>
        <p:nvSpPr>
          <p:cNvPr id="9255" name="AutoShape 39"/>
          <p:cNvSpPr>
            <a:spLocks noChangeArrowheads="1"/>
          </p:cNvSpPr>
          <p:nvPr/>
        </p:nvSpPr>
        <p:spPr bwMode="auto">
          <a:xfrm>
            <a:off x="3852515" y="2492897"/>
            <a:ext cx="1152525" cy="576262"/>
          </a:xfrm>
          <a:prstGeom prst="flowChartProcess">
            <a:avLst/>
          </a:prstGeom>
          <a:solidFill>
            <a:srgbClr val="339966"/>
          </a:solidFill>
          <a:ln w="9525">
            <a:solidFill>
              <a:schemeClr val="tx1"/>
            </a:solidFill>
            <a:miter lim="800000"/>
            <a:headEnd/>
            <a:tailEnd/>
          </a:ln>
          <a:effectLst/>
        </p:spPr>
        <p:txBody>
          <a:bodyPr wrap="none" anchor="ctr"/>
          <a:lstStyle/>
          <a:p>
            <a:pPr algn="ctr"/>
            <a:r>
              <a:rPr lang="en-US" altLang="zh-TW" dirty="0" smtClean="0">
                <a:solidFill>
                  <a:srgbClr val="972303"/>
                </a:solidFill>
              </a:rPr>
              <a:t>TDC</a:t>
            </a:r>
            <a:endParaRPr lang="en-US" altLang="zh-TW" dirty="0">
              <a:solidFill>
                <a:srgbClr val="972303"/>
              </a:solidFill>
            </a:endParaRPr>
          </a:p>
          <a:p>
            <a:pPr algn="ctr"/>
            <a:endParaRPr lang="en-US" altLang="zh-TW" dirty="0">
              <a:solidFill>
                <a:schemeClr val="bg2"/>
              </a:solidFill>
            </a:endParaRPr>
          </a:p>
        </p:txBody>
      </p:sp>
      <p:sp>
        <p:nvSpPr>
          <p:cNvPr id="9223" name="AutoShape 7"/>
          <p:cNvSpPr>
            <a:spLocks noChangeArrowheads="1"/>
          </p:cNvSpPr>
          <p:nvPr/>
        </p:nvSpPr>
        <p:spPr bwMode="auto">
          <a:xfrm>
            <a:off x="3707904" y="2636912"/>
            <a:ext cx="1152525" cy="576263"/>
          </a:xfrm>
          <a:prstGeom prst="flowChartProcess">
            <a:avLst/>
          </a:prstGeom>
          <a:solidFill>
            <a:srgbClr val="339966"/>
          </a:solidFill>
          <a:ln w="9525">
            <a:solidFill>
              <a:schemeClr val="tx1"/>
            </a:solidFill>
            <a:miter lim="800000"/>
            <a:headEnd/>
            <a:tailEnd/>
          </a:ln>
          <a:effectLst/>
        </p:spPr>
        <p:txBody>
          <a:bodyPr wrap="none" anchor="ctr"/>
          <a:lstStyle/>
          <a:p>
            <a:pPr algn="ctr"/>
            <a:r>
              <a:rPr lang="en-US" altLang="zh-TW" dirty="0" smtClean="0">
                <a:solidFill>
                  <a:srgbClr val="972303"/>
                </a:solidFill>
              </a:rPr>
              <a:t>TDC</a:t>
            </a:r>
            <a:endParaRPr lang="en-US" altLang="zh-TW" dirty="0">
              <a:solidFill>
                <a:srgbClr val="972303"/>
              </a:solidFill>
            </a:endParaRPr>
          </a:p>
          <a:p>
            <a:pPr algn="ctr"/>
            <a:endParaRPr lang="en-US" altLang="zh-TW" dirty="0">
              <a:solidFill>
                <a:schemeClr val="bg2"/>
              </a:solidFill>
            </a:endParaRPr>
          </a:p>
        </p:txBody>
      </p:sp>
      <p:sp>
        <p:nvSpPr>
          <p:cNvPr id="9224" name="AutoShape 8"/>
          <p:cNvSpPr>
            <a:spLocks noChangeArrowheads="1"/>
          </p:cNvSpPr>
          <p:nvPr/>
        </p:nvSpPr>
        <p:spPr bwMode="auto">
          <a:xfrm>
            <a:off x="4283968" y="2996952"/>
            <a:ext cx="576262" cy="215900"/>
          </a:xfrm>
          <a:prstGeom prst="flowChartProcess">
            <a:avLst/>
          </a:prstGeom>
          <a:solidFill>
            <a:srgbClr val="003366"/>
          </a:solidFill>
          <a:ln w="9525">
            <a:solidFill>
              <a:schemeClr val="tx1"/>
            </a:solidFill>
            <a:miter lim="800000"/>
            <a:headEnd/>
            <a:tailEnd/>
          </a:ln>
          <a:effectLst/>
        </p:spPr>
        <p:txBody>
          <a:bodyPr wrap="none" anchor="ctr"/>
          <a:lstStyle/>
          <a:p>
            <a:pPr algn="ctr"/>
            <a:r>
              <a:rPr lang="en-US" altLang="zh-TW" dirty="0">
                <a:solidFill>
                  <a:srgbClr val="FFFF99"/>
                </a:solidFill>
              </a:rPr>
              <a:t>Buffer</a:t>
            </a:r>
          </a:p>
        </p:txBody>
      </p:sp>
      <p:sp>
        <p:nvSpPr>
          <p:cNvPr id="44" name="矩形 43"/>
          <p:cNvSpPr/>
          <p:nvPr/>
        </p:nvSpPr>
        <p:spPr>
          <a:xfrm>
            <a:off x="5436096" y="2780928"/>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Slow Control</a:t>
            </a:r>
            <a:endParaRPr lang="zh-TW" altLang="en-US" dirty="0"/>
          </a:p>
        </p:txBody>
      </p:sp>
      <p:sp>
        <p:nvSpPr>
          <p:cNvPr id="45" name="Line 45"/>
          <p:cNvSpPr>
            <a:spLocks noChangeShapeType="1"/>
          </p:cNvSpPr>
          <p:nvPr/>
        </p:nvSpPr>
        <p:spPr bwMode="auto">
          <a:xfrm>
            <a:off x="6156176" y="3212976"/>
            <a:ext cx="0" cy="648072"/>
          </a:xfrm>
          <a:prstGeom prst="line">
            <a:avLst/>
          </a:prstGeom>
          <a:noFill/>
          <a:ln w="69850">
            <a:solidFill>
              <a:schemeClr val="folHlink"/>
            </a:solidFill>
            <a:round/>
            <a:headEnd/>
            <a:tailEnd type="triangle" w="med" len="med"/>
          </a:ln>
          <a:effectLst/>
        </p:spPr>
        <p:txBody>
          <a:bodyPr/>
          <a:lstStyle/>
          <a:p>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660232" y="3573016"/>
            <a:ext cx="2483768"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smtClean="0"/>
          </a:p>
          <a:p>
            <a:pPr algn="ctr"/>
            <a:endParaRPr lang="en-US" altLang="zh-TW" dirty="0" smtClean="0"/>
          </a:p>
          <a:p>
            <a:pPr algn="ctr"/>
            <a:endParaRPr lang="en-US" altLang="zh-TW" dirty="0" smtClean="0"/>
          </a:p>
          <a:p>
            <a:pPr algn="ctr"/>
            <a:endParaRPr lang="en-US" altLang="zh-TW" dirty="0" smtClean="0"/>
          </a:p>
          <a:p>
            <a:pPr algn="ctr"/>
            <a:endParaRPr lang="en-US" altLang="zh-TW" dirty="0" smtClean="0"/>
          </a:p>
          <a:p>
            <a:pPr algn="ctr"/>
            <a:endParaRPr lang="en-US" altLang="zh-TW" dirty="0" smtClean="0"/>
          </a:p>
          <a:p>
            <a:pPr algn="ctr"/>
            <a:endParaRPr lang="en-US" altLang="zh-TW" dirty="0" smtClean="0"/>
          </a:p>
          <a:p>
            <a:pPr algn="ctr"/>
            <a:r>
              <a:rPr lang="en-US" altLang="zh-TW" dirty="0" smtClean="0"/>
              <a:t>Decoder</a:t>
            </a:r>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1043608" y="1268760"/>
            <a:ext cx="5453033" cy="4544194"/>
          </a:xfrm>
          <a:prstGeom prst="rect">
            <a:avLst/>
          </a:prstGeom>
          <a:noFill/>
          <a:ln w="9525">
            <a:noFill/>
            <a:miter lim="800000"/>
            <a:headEnd/>
            <a:tailEnd/>
          </a:ln>
        </p:spPr>
      </p:pic>
      <p:sp>
        <p:nvSpPr>
          <p:cNvPr id="2" name="標題 1"/>
          <p:cNvSpPr>
            <a:spLocks noGrp="1"/>
          </p:cNvSpPr>
          <p:nvPr>
            <p:ph type="title"/>
          </p:nvPr>
        </p:nvSpPr>
        <p:spPr>
          <a:xfrm>
            <a:off x="467544" y="476672"/>
            <a:ext cx="8229600" cy="576064"/>
          </a:xfrm>
        </p:spPr>
        <p:txBody>
          <a:bodyPr>
            <a:normAutofit fontScale="90000"/>
          </a:bodyPr>
          <a:lstStyle/>
          <a:p>
            <a:r>
              <a:rPr lang="en-US" altLang="zh-TW" dirty="0" smtClean="0"/>
              <a:t>Data Acquisition </a:t>
            </a:r>
            <a:r>
              <a:rPr lang="en-US" altLang="zh-TW" dirty="0" smtClean="0"/>
              <a:t>System</a:t>
            </a:r>
            <a:endParaRPr lang="zh-TW" altLang="en-US" dirty="0"/>
          </a:p>
        </p:txBody>
      </p:sp>
      <p:sp>
        <p:nvSpPr>
          <p:cNvPr id="5" name="橢圓形圖說文字 4"/>
          <p:cNvSpPr/>
          <p:nvPr/>
        </p:nvSpPr>
        <p:spPr>
          <a:xfrm>
            <a:off x="467544" y="1556792"/>
            <a:ext cx="1368152" cy="432048"/>
          </a:xfrm>
          <a:prstGeom prst="wedgeEllipseCallout">
            <a:avLst>
              <a:gd name="adj1" fmla="val 80571"/>
              <a:gd name="adj2" fmla="val 46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trigger</a:t>
            </a:r>
            <a:endParaRPr lang="zh-TW" altLang="en-US" dirty="0"/>
          </a:p>
        </p:txBody>
      </p:sp>
      <p:sp>
        <p:nvSpPr>
          <p:cNvPr id="6" name="爆炸 1 5"/>
          <p:cNvSpPr/>
          <p:nvPr/>
        </p:nvSpPr>
        <p:spPr>
          <a:xfrm>
            <a:off x="-180528" y="4221088"/>
            <a:ext cx="1872208" cy="17281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Physics Event</a:t>
            </a:r>
            <a:endParaRPr lang="zh-TW" altLang="en-US" dirty="0"/>
          </a:p>
        </p:txBody>
      </p:sp>
      <p:sp>
        <p:nvSpPr>
          <p:cNvPr id="7" name="向上箭號 6"/>
          <p:cNvSpPr/>
          <p:nvPr/>
        </p:nvSpPr>
        <p:spPr>
          <a:xfrm>
            <a:off x="1835696" y="5589240"/>
            <a:ext cx="4104456" cy="836712"/>
          </a:xfrm>
          <a:prstGeom prst="upArrow">
            <a:avLst>
              <a:gd name="adj1" fmla="val 50000"/>
              <a:gd name="adj2" fmla="val 49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Detector</a:t>
            </a:r>
            <a:endParaRPr lang="zh-TW" altLang="en-US" dirty="0"/>
          </a:p>
        </p:txBody>
      </p:sp>
      <p:sp>
        <p:nvSpPr>
          <p:cNvPr id="9" name="橢圓形圖說文字 8"/>
          <p:cNvSpPr/>
          <p:nvPr/>
        </p:nvSpPr>
        <p:spPr>
          <a:xfrm>
            <a:off x="5220072" y="1556792"/>
            <a:ext cx="2232248" cy="864096"/>
          </a:xfrm>
          <a:prstGeom prst="wedgeEllipseCallout">
            <a:avLst>
              <a:gd name="adj1" fmla="val -58618"/>
              <a:gd name="adj2" fmla="val 94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Front End Electronic</a:t>
            </a:r>
            <a:endParaRPr lang="zh-TW" altLang="en-US" dirty="0"/>
          </a:p>
        </p:txBody>
      </p:sp>
      <p:pic>
        <p:nvPicPr>
          <p:cNvPr id="1028" name="Picture 4"/>
          <p:cNvPicPr>
            <a:picLocks noChangeAspect="1" noChangeArrowheads="1"/>
          </p:cNvPicPr>
          <p:nvPr/>
        </p:nvPicPr>
        <p:blipFill>
          <a:blip r:embed="rId3" cstate="print"/>
          <a:srcRect/>
          <a:stretch>
            <a:fillRect/>
          </a:stretch>
        </p:blipFill>
        <p:spPr bwMode="auto">
          <a:xfrm>
            <a:off x="6696075" y="3645024"/>
            <a:ext cx="244792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6625" name="Picture 1"/>
          <p:cNvPicPr>
            <a:picLocks noChangeAspect="1" noChangeArrowheads="1"/>
          </p:cNvPicPr>
          <p:nvPr/>
        </p:nvPicPr>
        <p:blipFill>
          <a:blip r:embed="rId2" cstate="print"/>
          <a:srcRect/>
          <a:stretch>
            <a:fillRect/>
          </a:stretch>
        </p:blipFill>
        <p:spPr bwMode="auto">
          <a:xfrm>
            <a:off x="0" y="2403474"/>
            <a:ext cx="9144000" cy="2513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3" name="內容版面配置區 2"/>
          <p:cNvSpPr>
            <a:spLocks noGrp="1"/>
          </p:cNvSpPr>
          <p:nvPr>
            <p:ph idx="1"/>
          </p:nvPr>
        </p:nvSpPr>
        <p:spPr/>
        <p:txBody>
          <a:bodyPr>
            <a:normAutofit fontScale="47500" lnSpcReduction="20000"/>
          </a:bodyPr>
          <a:lstStyle/>
          <a:p>
            <a:r>
              <a:rPr lang="en-US" altLang="zh-TW" dirty="0" smtClean="0"/>
              <a:t>The bus is controlled by a set of nine lines, known as the </a:t>
            </a:r>
            <a:r>
              <a:rPr lang="en-US" altLang="zh-TW" i="1" dirty="0" smtClean="0"/>
              <a:t>arbitration bus</a:t>
            </a:r>
            <a:r>
              <a:rPr lang="en-US" altLang="zh-TW" dirty="0" smtClean="0"/>
              <a:t>. </a:t>
            </a:r>
            <a:r>
              <a:rPr lang="en-US" altLang="zh-TW" dirty="0" smtClean="0">
                <a:solidFill>
                  <a:schemeClr val="tx2">
                    <a:lumMod val="60000"/>
                    <a:lumOff val="40000"/>
                  </a:schemeClr>
                </a:solidFill>
              </a:rPr>
              <a:t>All communications are controlled by the card in slot one of the </a:t>
            </a:r>
            <a:r>
              <a:rPr lang="en-US" altLang="zh-TW" dirty="0" err="1" smtClean="0">
                <a:solidFill>
                  <a:schemeClr val="tx2">
                    <a:lumMod val="60000"/>
                    <a:lumOff val="40000"/>
                  </a:schemeClr>
                </a:solidFill>
              </a:rPr>
              <a:t>Eurocard</a:t>
            </a:r>
            <a:r>
              <a:rPr lang="en-US" altLang="zh-TW" dirty="0" smtClean="0">
                <a:solidFill>
                  <a:schemeClr val="tx2">
                    <a:lumMod val="60000"/>
                    <a:lumOff val="40000"/>
                  </a:schemeClr>
                </a:solidFill>
              </a:rPr>
              <a:t> chassis,</a:t>
            </a:r>
            <a:r>
              <a:rPr lang="en-US" altLang="zh-TW" dirty="0" smtClean="0"/>
              <a:t> known as the </a:t>
            </a:r>
            <a:r>
              <a:rPr lang="en-US" altLang="zh-TW" i="1" dirty="0" smtClean="0"/>
              <a:t>arbiter module</a:t>
            </a:r>
            <a:r>
              <a:rPr lang="en-US" altLang="zh-TW" dirty="0" smtClean="0"/>
              <a:t>. Two arbitration modes are supported - Round Robin and Prioritized.</a:t>
            </a:r>
          </a:p>
          <a:p>
            <a:r>
              <a:rPr lang="en-US" altLang="zh-TW" dirty="0" smtClean="0"/>
              <a:t>Regardless of the arbitration mode, a card can attempt to become the bus master by holding one of the four Bus Request lines low. With round robin arbitration, the arbiter cycles amongst Bus Request lines BR0-BR3 to determine which of the potentially-simultaneous requesters will be granted the bus. With priority arbitration, BR0-BR3 use a fixed priority scheme (BR0 lowest, up to BR3 highest) and the arbiter will grant the bus to the highest priority requestor.</a:t>
            </a:r>
          </a:p>
          <a:p>
            <a:r>
              <a:rPr lang="en-US" altLang="zh-TW" dirty="0" smtClean="0"/>
              <a:t>When the arbiter has determined which of the bus requests to grant, it asserts the corresponding Bus Grant line (BG0 - BG3) for the level that won bus mastership. If two masters simultaneously request the bus using the same BR line, a bus grant daisy-chain effectively breaks the tie by granting the bus to the module closest to the arbiter. The master granted the bus will then indicate that the bus is in use by asserting Bus Busy (BBSY*).</a:t>
            </a:r>
          </a:p>
          <a:p>
            <a:r>
              <a:rPr lang="en-US" altLang="zh-TW" dirty="0" smtClean="0"/>
              <a:t>At this point, the master has gained access to the bus. </a:t>
            </a:r>
            <a:r>
              <a:rPr lang="en-US" altLang="zh-TW" dirty="0" smtClean="0">
                <a:solidFill>
                  <a:schemeClr val="tx2">
                    <a:lumMod val="60000"/>
                    <a:lumOff val="40000"/>
                  </a:schemeClr>
                </a:solidFill>
              </a:rPr>
              <a:t>To write data, the card drives an address, an address modifier and data onto the bus. It then drives the </a:t>
            </a:r>
            <a:r>
              <a:rPr lang="en-US" altLang="zh-TW" i="1" dirty="0" smtClean="0">
                <a:solidFill>
                  <a:schemeClr val="tx2">
                    <a:lumMod val="60000"/>
                    <a:lumOff val="40000"/>
                  </a:schemeClr>
                </a:solidFill>
              </a:rPr>
              <a:t>address strobe</a:t>
            </a:r>
            <a:r>
              <a:rPr lang="en-US" altLang="zh-TW" dirty="0" smtClean="0">
                <a:solidFill>
                  <a:schemeClr val="tx2">
                    <a:lumMod val="60000"/>
                    <a:lumOff val="40000"/>
                  </a:schemeClr>
                </a:solidFill>
              </a:rPr>
              <a:t> line and the two </a:t>
            </a:r>
            <a:r>
              <a:rPr lang="en-US" altLang="zh-TW" i="1" dirty="0" smtClean="0">
                <a:solidFill>
                  <a:schemeClr val="tx2">
                    <a:lumMod val="60000"/>
                    <a:lumOff val="40000"/>
                  </a:schemeClr>
                </a:solidFill>
              </a:rPr>
              <a:t>data strobe</a:t>
            </a:r>
            <a:r>
              <a:rPr lang="en-US" altLang="zh-TW" dirty="0" smtClean="0">
                <a:solidFill>
                  <a:schemeClr val="tx2">
                    <a:lumMod val="60000"/>
                    <a:lumOff val="40000"/>
                  </a:schemeClr>
                </a:solidFill>
              </a:rPr>
              <a:t> lines low, to indicate the data is ready, and drives the write pin to indicate the transfer direction. </a:t>
            </a:r>
            <a:r>
              <a:rPr lang="en-US" altLang="zh-TW" dirty="0" smtClean="0">
                <a:solidFill>
                  <a:schemeClr val="accent3">
                    <a:lumMod val="75000"/>
                  </a:schemeClr>
                </a:solidFill>
              </a:rPr>
              <a:t>There are two data strobes and an *LWORD line, so the cards can indicate if the data width is 8, 16, or 32 bits (or 64 in </a:t>
            </a:r>
            <a:r>
              <a:rPr lang="en-US" altLang="zh-TW" dirty="0" smtClean="0">
                <a:solidFill>
                  <a:schemeClr val="accent3">
                    <a:lumMod val="75000"/>
                  </a:schemeClr>
                </a:solidFill>
                <a:hlinkClick r:id="rId2" tooltip="VME64 (page does not exist)"/>
              </a:rPr>
              <a:t>VME64</a:t>
            </a:r>
            <a:r>
              <a:rPr lang="en-US" altLang="zh-TW" dirty="0" smtClean="0">
                <a:solidFill>
                  <a:schemeClr val="tx2">
                    <a:lumMod val="60000"/>
                    <a:lumOff val="40000"/>
                  </a:schemeClr>
                </a:solidFill>
              </a:rPr>
              <a:t>). The card at the bus address reads the data and pulls the </a:t>
            </a:r>
            <a:r>
              <a:rPr lang="en-US" altLang="zh-TW" i="1" dirty="0" smtClean="0">
                <a:solidFill>
                  <a:schemeClr val="tx2">
                    <a:lumMod val="60000"/>
                    <a:lumOff val="40000"/>
                  </a:schemeClr>
                </a:solidFill>
              </a:rPr>
              <a:t>data transfer acknowledge</a:t>
            </a:r>
            <a:r>
              <a:rPr lang="en-US" altLang="zh-TW" dirty="0" smtClean="0">
                <a:solidFill>
                  <a:schemeClr val="tx2">
                    <a:lumMod val="60000"/>
                    <a:lumOff val="40000"/>
                  </a:schemeClr>
                </a:solidFill>
              </a:rPr>
              <a:t> low line when the transfer can complete. If the transfer cannot complete, it can pull the </a:t>
            </a:r>
            <a:r>
              <a:rPr lang="en-US" altLang="zh-TW" i="1" dirty="0" smtClean="0">
                <a:solidFill>
                  <a:schemeClr val="tx2">
                    <a:lumMod val="60000"/>
                    <a:lumOff val="40000"/>
                  </a:schemeClr>
                </a:solidFill>
              </a:rPr>
              <a:t>bus error</a:t>
            </a:r>
            <a:r>
              <a:rPr lang="en-US" altLang="zh-TW" dirty="0" smtClean="0">
                <a:solidFill>
                  <a:schemeClr val="tx2">
                    <a:lumMod val="60000"/>
                    <a:lumOff val="40000"/>
                  </a:schemeClr>
                </a:solidFill>
              </a:rPr>
              <a:t> line low. </a:t>
            </a:r>
            <a:r>
              <a:rPr lang="en-US" altLang="zh-TW" dirty="0" smtClean="0"/>
              <a:t>Reading data is essentially the same but the controlling card drives the address bus, leaves the data bus tri-stated and drives the read pin. The slave card drives read data onto the data bus and drives the data strobe pins low when the data is ready. The </a:t>
            </a:r>
            <a:r>
              <a:rPr lang="en-US" altLang="zh-TW" dirty="0" err="1" smtClean="0"/>
              <a:t>signalling</a:t>
            </a:r>
            <a:r>
              <a:rPr lang="en-US" altLang="zh-TW" dirty="0" smtClean="0"/>
              <a:t> scheme is </a:t>
            </a:r>
            <a:r>
              <a:rPr lang="en-US" altLang="zh-TW" i="1" dirty="0" smtClean="0"/>
              <a:t>asynchronous</a:t>
            </a:r>
            <a:r>
              <a:rPr lang="en-US" altLang="zh-TW" dirty="0" smtClean="0"/>
              <a:t>, meaning that the transfer is not tied to the timing of a bus clock pin (unlike synchronous buses such as </a:t>
            </a:r>
            <a:r>
              <a:rPr lang="en-US" altLang="zh-TW" dirty="0" smtClean="0">
                <a:hlinkClick r:id="rId3" tooltip="Peripheral Component Interconnect"/>
              </a:rPr>
              <a:t>PCI</a:t>
            </a:r>
            <a:r>
              <a:rPr lang="en-US" altLang="zh-TW" dirty="0" smtClean="0"/>
              <a:t>).</a:t>
            </a:r>
          </a:p>
          <a:p>
            <a:endParaRPr lang="zh-TW" altLang="en-US" dirty="0" smtClean="0"/>
          </a:p>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556792"/>
            <a:ext cx="6027329" cy="5301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編號版面配置區 3"/>
          <p:cNvSpPr>
            <a:spLocks noGrp="1"/>
          </p:cNvSpPr>
          <p:nvPr>
            <p:ph type="sldNum" sz="quarter" idx="10"/>
          </p:nvPr>
        </p:nvSpPr>
        <p:spPr>
          <a:noFill/>
        </p:spPr>
        <p:txBody>
          <a:bodyPr/>
          <a:lstStyle/>
          <a:p>
            <a:fld id="{28D8364D-1705-4278-8A70-A4EC3EDCE283}" type="slidenum">
              <a:rPr lang="zh-TW" altLang="en-US" smtClean="0">
                <a:latin typeface="Arial" pitchFamily="34" charset="0"/>
              </a:rPr>
              <a:pPr/>
              <a:t>3</a:t>
            </a:fld>
            <a:endParaRPr lang="en-US" altLang="zh-TW" smtClean="0">
              <a:latin typeface="Arial" pitchFamily="34" charset="0"/>
            </a:endParaRPr>
          </a:p>
        </p:txBody>
      </p:sp>
      <p:pic>
        <p:nvPicPr>
          <p:cNvPr id="126979" name="Picture 11" descr="dbub_e866_slide"/>
          <p:cNvPicPr>
            <a:picLocks noChangeAspect="1" noChangeArrowheads="1"/>
          </p:cNvPicPr>
          <p:nvPr/>
        </p:nvPicPr>
        <p:blipFill>
          <a:blip r:embed="rId7" cstate="print"/>
          <a:srcRect/>
          <a:stretch>
            <a:fillRect/>
          </a:stretch>
        </p:blipFill>
        <p:spPr bwMode="auto">
          <a:xfrm>
            <a:off x="3779912" y="1412776"/>
            <a:ext cx="5237162" cy="5226050"/>
          </a:xfrm>
          <a:prstGeom prst="rect">
            <a:avLst/>
          </a:prstGeom>
          <a:noFill/>
          <a:ln w="9525">
            <a:noFill/>
            <a:miter lim="800000"/>
            <a:headEnd/>
            <a:tailEnd/>
          </a:ln>
        </p:spPr>
      </p:pic>
      <p:sp>
        <p:nvSpPr>
          <p:cNvPr id="126980" name="Rectangle 2"/>
          <p:cNvSpPr>
            <a:spLocks noGrp="1" noChangeArrowheads="1"/>
          </p:cNvSpPr>
          <p:nvPr>
            <p:ph type="title"/>
          </p:nvPr>
        </p:nvSpPr>
        <p:spPr>
          <a:xfrm>
            <a:off x="395536" y="404664"/>
            <a:ext cx="8229600" cy="576064"/>
          </a:xfrm>
        </p:spPr>
        <p:txBody>
          <a:bodyPr>
            <a:normAutofit fontScale="90000"/>
          </a:bodyPr>
          <a:lstStyle/>
          <a:p>
            <a:pPr algn="l"/>
            <a:r>
              <a:rPr lang="en-US" altLang="zh-TW" dirty="0" smtClean="0">
                <a:ea typeface="新細明體" pitchFamily="18" charset="-120"/>
              </a:rPr>
              <a:t>Light </a:t>
            </a:r>
            <a:r>
              <a:rPr lang="en-US" altLang="zh-TW" dirty="0" err="1" smtClean="0">
                <a:ea typeface="新細明體" pitchFamily="18" charset="-120"/>
              </a:rPr>
              <a:t>Antiquark</a:t>
            </a:r>
            <a:r>
              <a:rPr lang="en-US" altLang="zh-TW" dirty="0" smtClean="0">
                <a:ea typeface="新細明體" pitchFamily="18" charset="-120"/>
              </a:rPr>
              <a:t> Flavor Asymmetry:  Brief History</a:t>
            </a:r>
          </a:p>
        </p:txBody>
      </p:sp>
      <p:sp>
        <p:nvSpPr>
          <p:cNvPr id="126981" name="Rectangle 3"/>
          <p:cNvSpPr>
            <a:spLocks noGrp="1" noChangeArrowheads="1"/>
          </p:cNvSpPr>
          <p:nvPr>
            <p:ph type="body" idx="1"/>
          </p:nvPr>
        </p:nvSpPr>
        <p:spPr>
          <a:xfrm>
            <a:off x="77862" y="1880528"/>
            <a:ext cx="2693988" cy="396875"/>
          </a:xfrm>
        </p:spPr>
        <p:txBody>
          <a:bodyPr>
            <a:normAutofit fontScale="70000" lnSpcReduction="20000"/>
          </a:bodyPr>
          <a:lstStyle/>
          <a:p>
            <a:r>
              <a:rPr lang="en-US" altLang="zh-TW" dirty="0" smtClean="0">
                <a:ea typeface="新細明體" pitchFamily="18" charset="-120"/>
              </a:rPr>
              <a:t>Naïve Assumption:</a:t>
            </a:r>
          </a:p>
        </p:txBody>
      </p:sp>
      <p:sp>
        <p:nvSpPr>
          <p:cNvPr id="126982" name="Rectangle 6"/>
          <p:cNvSpPr>
            <a:spLocks noChangeArrowheads="1"/>
          </p:cNvSpPr>
          <p:nvPr/>
        </p:nvSpPr>
        <p:spPr bwMode="auto">
          <a:xfrm>
            <a:off x="77862" y="3616300"/>
            <a:ext cx="3702050" cy="396875"/>
          </a:xfrm>
          <a:prstGeom prst="rect">
            <a:avLst/>
          </a:prstGeom>
          <a:noFill/>
          <a:ln w="9525">
            <a:noFill/>
            <a:miter lim="800000"/>
            <a:headEnd/>
            <a:tailEnd/>
          </a:ln>
        </p:spPr>
        <p:txBody>
          <a:bodyPr>
            <a:spAutoFit/>
          </a:bodyPr>
          <a:lstStyle/>
          <a:p>
            <a:pPr marL="282575" indent="-282575">
              <a:spcBef>
                <a:spcPct val="10000"/>
              </a:spcBef>
              <a:spcAft>
                <a:spcPct val="10000"/>
              </a:spcAft>
              <a:buClr>
                <a:schemeClr val="tx2"/>
              </a:buClr>
              <a:buFont typeface="Wingdings" pitchFamily="2" charset="2"/>
              <a:buChar char="n"/>
            </a:pPr>
            <a:r>
              <a:rPr lang="en-US" altLang="zh-TW" sz="2000">
                <a:ea typeface="新細明體" pitchFamily="18" charset="-120"/>
              </a:rPr>
              <a:t>NA51 (Drell-Yan, 1994)</a:t>
            </a:r>
          </a:p>
        </p:txBody>
      </p:sp>
      <p:sp>
        <p:nvSpPr>
          <p:cNvPr id="126983" name="Rectangle 14"/>
          <p:cNvSpPr>
            <a:spLocks noChangeArrowheads="1"/>
          </p:cNvSpPr>
          <p:nvPr/>
        </p:nvSpPr>
        <p:spPr bwMode="auto">
          <a:xfrm>
            <a:off x="107504" y="4400808"/>
            <a:ext cx="4043363" cy="396875"/>
          </a:xfrm>
          <a:prstGeom prst="rect">
            <a:avLst/>
          </a:prstGeom>
          <a:noFill/>
          <a:ln w="9525">
            <a:noFill/>
            <a:miter lim="800000"/>
            <a:headEnd/>
            <a:tailEnd/>
          </a:ln>
        </p:spPr>
        <p:txBody>
          <a:bodyPr>
            <a:spAutoFit/>
          </a:bodyPr>
          <a:lstStyle/>
          <a:p>
            <a:pPr marL="282575" indent="-282575">
              <a:spcBef>
                <a:spcPct val="10000"/>
              </a:spcBef>
              <a:spcAft>
                <a:spcPct val="10000"/>
              </a:spcAft>
              <a:buClr>
                <a:schemeClr val="tx2"/>
              </a:buClr>
              <a:buFont typeface="Wingdings" pitchFamily="2" charset="2"/>
              <a:buChar char="n"/>
            </a:pPr>
            <a:r>
              <a:rPr lang="en-US" altLang="zh-TW" sz="2000" dirty="0">
                <a:ea typeface="新細明體" pitchFamily="18" charset="-120"/>
              </a:rPr>
              <a:t>E866/</a:t>
            </a:r>
            <a:r>
              <a:rPr lang="en-US" altLang="zh-TW" sz="2000" dirty="0" err="1">
                <a:ea typeface="新細明體" pitchFamily="18" charset="-120"/>
              </a:rPr>
              <a:t>NuSea</a:t>
            </a:r>
            <a:r>
              <a:rPr lang="en-US" altLang="zh-TW" sz="2000" dirty="0">
                <a:ea typeface="新細明體" pitchFamily="18" charset="-120"/>
              </a:rPr>
              <a:t> (</a:t>
            </a:r>
            <a:r>
              <a:rPr lang="en-US" altLang="zh-TW" sz="2000" dirty="0" err="1">
                <a:ea typeface="新細明體" pitchFamily="18" charset="-120"/>
              </a:rPr>
              <a:t>Drell</a:t>
            </a:r>
            <a:r>
              <a:rPr lang="en-US" altLang="zh-TW" sz="2000" dirty="0">
                <a:ea typeface="新細明體" pitchFamily="18" charset="-120"/>
              </a:rPr>
              <a:t>-Yan, 1998)</a:t>
            </a:r>
          </a:p>
        </p:txBody>
      </p:sp>
      <p:pic>
        <p:nvPicPr>
          <p:cNvPr id="126984" name="Picture 17" descr="txp_fig"/>
          <p:cNvPicPr>
            <a:picLocks noChangeAspect="1" noChangeArrowheads="1"/>
          </p:cNvPicPr>
          <p:nvPr>
            <p:custDataLst>
              <p:tags r:id="rId1"/>
            </p:custDataLst>
          </p:nvPr>
        </p:nvPicPr>
        <p:blipFill>
          <a:blip r:embed="rId8" cstate="print"/>
          <a:srcRect/>
          <a:stretch>
            <a:fillRect/>
          </a:stretch>
        </p:blipFill>
        <p:spPr bwMode="auto">
          <a:xfrm>
            <a:off x="268362" y="2900338"/>
            <a:ext cx="2728913" cy="676275"/>
          </a:xfrm>
          <a:prstGeom prst="rect">
            <a:avLst/>
          </a:prstGeom>
          <a:noFill/>
          <a:ln w="9525">
            <a:noFill/>
            <a:miter lim="800000"/>
            <a:headEnd/>
            <a:tailEnd/>
          </a:ln>
        </p:spPr>
      </p:pic>
      <p:pic>
        <p:nvPicPr>
          <p:cNvPr id="126985" name="Picture 18" descr="txp_fig"/>
          <p:cNvPicPr>
            <a:picLocks noChangeAspect="1" noChangeArrowheads="1"/>
          </p:cNvPicPr>
          <p:nvPr>
            <p:custDataLst>
              <p:tags r:id="rId2"/>
            </p:custDataLst>
          </p:nvPr>
        </p:nvPicPr>
        <p:blipFill>
          <a:blip r:embed="rId9" cstate="print"/>
          <a:srcRect/>
          <a:stretch>
            <a:fillRect/>
          </a:stretch>
        </p:blipFill>
        <p:spPr bwMode="auto">
          <a:xfrm>
            <a:off x="489025" y="2265338"/>
            <a:ext cx="1270000" cy="304800"/>
          </a:xfrm>
          <a:prstGeom prst="rect">
            <a:avLst/>
          </a:prstGeom>
          <a:noFill/>
          <a:ln w="9525">
            <a:noFill/>
            <a:miter lim="800000"/>
            <a:headEnd/>
            <a:tailEnd/>
          </a:ln>
        </p:spPr>
      </p:pic>
      <p:pic>
        <p:nvPicPr>
          <p:cNvPr id="126986" name="Picture 19" descr="txp_fig"/>
          <p:cNvPicPr>
            <a:picLocks noChangeAspect="1" noChangeArrowheads="1"/>
          </p:cNvPicPr>
          <p:nvPr>
            <p:custDataLst>
              <p:tags r:id="rId3"/>
            </p:custDataLst>
          </p:nvPr>
        </p:nvPicPr>
        <p:blipFill>
          <a:blip r:embed="rId10" cstate="print"/>
          <a:srcRect/>
          <a:stretch>
            <a:fillRect/>
          </a:stretch>
        </p:blipFill>
        <p:spPr bwMode="auto">
          <a:xfrm>
            <a:off x="292175" y="4097313"/>
            <a:ext cx="1930400" cy="254000"/>
          </a:xfrm>
          <a:prstGeom prst="rect">
            <a:avLst/>
          </a:prstGeom>
          <a:noFill/>
          <a:ln w="9525">
            <a:noFill/>
            <a:miter lim="800000"/>
            <a:headEnd/>
            <a:tailEnd/>
          </a:ln>
        </p:spPr>
      </p:pic>
      <p:pic>
        <p:nvPicPr>
          <p:cNvPr id="126987" name="Picture 22" descr="txp_fig"/>
          <p:cNvPicPr>
            <a:picLocks noChangeAspect="1" noChangeArrowheads="1"/>
          </p:cNvPicPr>
          <p:nvPr>
            <p:custDataLst>
              <p:tags r:id="rId4"/>
            </p:custDataLst>
          </p:nvPr>
        </p:nvPicPr>
        <p:blipFill>
          <a:blip r:embed="rId11" cstate="print"/>
          <a:srcRect/>
          <a:stretch>
            <a:fillRect/>
          </a:stretch>
        </p:blipFill>
        <p:spPr bwMode="auto">
          <a:xfrm>
            <a:off x="193750" y="4924400"/>
            <a:ext cx="3403600" cy="304800"/>
          </a:xfrm>
          <a:prstGeom prst="rect">
            <a:avLst/>
          </a:prstGeom>
          <a:noFill/>
          <a:ln w="9525">
            <a:noFill/>
            <a:miter lim="800000"/>
            <a:headEnd/>
            <a:tailEnd/>
          </a:ln>
        </p:spPr>
      </p:pic>
      <p:sp>
        <p:nvSpPr>
          <p:cNvPr id="126988" name="Rectangle 23"/>
          <p:cNvSpPr>
            <a:spLocks noChangeArrowheads="1"/>
          </p:cNvSpPr>
          <p:nvPr/>
        </p:nvSpPr>
        <p:spPr bwMode="auto">
          <a:xfrm>
            <a:off x="77862" y="2574900"/>
            <a:ext cx="3648075" cy="396875"/>
          </a:xfrm>
          <a:prstGeom prst="rect">
            <a:avLst/>
          </a:prstGeom>
          <a:noFill/>
          <a:ln w="9525">
            <a:noFill/>
            <a:miter lim="800000"/>
            <a:headEnd/>
            <a:tailEnd/>
          </a:ln>
        </p:spPr>
        <p:txBody>
          <a:bodyPr>
            <a:spAutoFit/>
          </a:bodyPr>
          <a:lstStyle/>
          <a:p>
            <a:pPr marL="282575" indent="-282575">
              <a:spcBef>
                <a:spcPct val="10000"/>
              </a:spcBef>
              <a:spcAft>
                <a:spcPct val="10000"/>
              </a:spcAft>
              <a:buClr>
                <a:schemeClr val="tx2"/>
              </a:buClr>
              <a:buFont typeface="Wingdings" pitchFamily="2" charset="2"/>
              <a:buChar char="n"/>
            </a:pPr>
            <a:r>
              <a:rPr lang="en-US" altLang="zh-TW" sz="2000">
                <a:ea typeface="新細明體" pitchFamily="18" charset="-120"/>
              </a:rPr>
              <a:t>NMC (Gottfried Sum Rule)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Why </a:t>
            </a:r>
            <a:r>
              <a:rPr lang="en-US" altLang="zh-TW" dirty="0" err="1" smtClean="0"/>
              <a:t>Drell</a:t>
            </a:r>
            <a:r>
              <a:rPr lang="en-US" altLang="zh-TW" dirty="0" smtClean="0"/>
              <a:t>-Yan?</a:t>
            </a:r>
            <a:endParaRPr lang="zh-TW" altLang="en-US" dirty="0"/>
          </a:p>
        </p:txBody>
      </p:sp>
      <p:sp>
        <p:nvSpPr>
          <p:cNvPr id="3" name="內容版面配置區 2"/>
          <p:cNvSpPr>
            <a:spLocks noGrp="1"/>
          </p:cNvSpPr>
          <p:nvPr>
            <p:ph idx="1"/>
          </p:nvPr>
        </p:nvSpPr>
        <p:spPr>
          <a:xfrm>
            <a:off x="251520" y="2708920"/>
            <a:ext cx="8229600" cy="792088"/>
          </a:xfrm>
        </p:spPr>
        <p:txBody>
          <a:bodyPr/>
          <a:lstStyle/>
          <a:p>
            <a:r>
              <a:rPr lang="en-US" altLang="zh-TW" dirty="0"/>
              <a:t>To lowest order:</a:t>
            </a:r>
            <a:endParaRPr lang="zh-TW" altLang="en-US" dirty="0"/>
          </a:p>
        </p:txBody>
      </p:sp>
      <p:pic>
        <p:nvPicPr>
          <p:cNvPr id="32770" name="Picture 2"/>
          <p:cNvPicPr>
            <a:picLocks noChangeAspect="1" noChangeArrowheads="1"/>
          </p:cNvPicPr>
          <p:nvPr/>
        </p:nvPicPr>
        <p:blipFill>
          <a:blip r:embed="rId2" cstate="print"/>
          <a:srcRect/>
          <a:stretch>
            <a:fillRect/>
          </a:stretch>
        </p:blipFill>
        <p:spPr bwMode="auto">
          <a:xfrm>
            <a:off x="2483768" y="836712"/>
            <a:ext cx="5013808" cy="1872208"/>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899592" y="3284984"/>
            <a:ext cx="7105650" cy="942975"/>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899592" y="4797152"/>
            <a:ext cx="4896544" cy="1008112"/>
          </a:xfrm>
          <a:prstGeom prst="rect">
            <a:avLst/>
          </a:prstGeom>
          <a:noFill/>
          <a:ln w="9525">
            <a:noFill/>
            <a:miter lim="800000"/>
            <a:headEnd/>
            <a:tailEnd/>
          </a:ln>
        </p:spPr>
      </p:pic>
      <p:sp>
        <p:nvSpPr>
          <p:cNvPr id="7" name="內容版面配置區 2"/>
          <p:cNvSpPr txBox="1">
            <a:spLocks/>
          </p:cNvSpPr>
          <p:nvPr/>
        </p:nvSpPr>
        <p:spPr>
          <a:xfrm>
            <a:off x="251520" y="4293096"/>
            <a:ext cx="8676456" cy="792088"/>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pitchFamily="34" charset="0"/>
              <a:buChar char="•"/>
            </a:pPr>
            <a:r>
              <a:rPr lang="en-US" altLang="zh-TW" sz="3200" dirty="0" smtClean="0"/>
              <a:t>Experimental measurements (E866, CERN NA51 and E906):</a:t>
            </a: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2773" name="Picture 5"/>
          <p:cNvPicPr>
            <a:picLocks noChangeAspect="1" noChangeArrowheads="1"/>
          </p:cNvPicPr>
          <p:nvPr/>
        </p:nvPicPr>
        <p:blipFill>
          <a:blip r:embed="rId5" cstate="print"/>
          <a:srcRect/>
          <a:stretch>
            <a:fillRect/>
          </a:stretch>
        </p:blipFill>
        <p:spPr bwMode="auto">
          <a:xfrm>
            <a:off x="95250" y="6021288"/>
            <a:ext cx="90487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solidFill>
                  <a:schemeClr val="tx2">
                    <a:lumMod val="60000"/>
                    <a:lumOff val="40000"/>
                  </a:schemeClr>
                </a:solidFill>
                <a:ea typeface="新細明體" pitchFamily="18" charset="-120"/>
              </a:rPr>
              <a:t>Extracting d-bar/-</a:t>
            </a:r>
            <a:r>
              <a:rPr lang="en-US" altLang="zh-TW" sz="3200" dirty="0" err="1" smtClean="0">
                <a:solidFill>
                  <a:schemeClr val="tx2">
                    <a:lumMod val="60000"/>
                    <a:lumOff val="40000"/>
                  </a:schemeClr>
                </a:solidFill>
                <a:ea typeface="新細明體" pitchFamily="18" charset="-120"/>
              </a:rPr>
              <a:t>ubar</a:t>
            </a:r>
            <a:r>
              <a:rPr lang="en-US" altLang="zh-TW" sz="3200" dirty="0" smtClean="0">
                <a:solidFill>
                  <a:schemeClr val="tx2">
                    <a:lumMod val="60000"/>
                    <a:lumOff val="40000"/>
                  </a:schemeClr>
                </a:solidFill>
                <a:ea typeface="新細明體" pitchFamily="18" charset="-120"/>
              </a:rPr>
              <a:t> From </a:t>
            </a:r>
            <a:r>
              <a:rPr lang="en-US" altLang="zh-TW" sz="3200" dirty="0" err="1" smtClean="0">
                <a:solidFill>
                  <a:schemeClr val="tx2">
                    <a:lumMod val="60000"/>
                    <a:lumOff val="40000"/>
                  </a:schemeClr>
                </a:solidFill>
                <a:ea typeface="新細明體" pitchFamily="18" charset="-120"/>
              </a:rPr>
              <a:t>Drell</a:t>
            </a:r>
            <a:r>
              <a:rPr lang="en-US" altLang="zh-TW" sz="3200" dirty="0" smtClean="0">
                <a:solidFill>
                  <a:schemeClr val="tx2">
                    <a:lumMod val="60000"/>
                    <a:lumOff val="40000"/>
                  </a:schemeClr>
                </a:solidFill>
                <a:ea typeface="新細明體" pitchFamily="18" charset="-120"/>
              </a:rPr>
              <a:t>-Yan Scattering</a:t>
            </a:r>
            <a:endParaRPr lang="zh-TW" altLang="en-US" sz="3200" dirty="0">
              <a:solidFill>
                <a:schemeClr val="tx2">
                  <a:lumMod val="60000"/>
                  <a:lumOff val="40000"/>
                </a:schemeClr>
              </a:solidFill>
            </a:endParaRPr>
          </a:p>
        </p:txBody>
      </p:sp>
      <p:sp>
        <p:nvSpPr>
          <p:cNvPr id="3" name="內容版面配置區 2"/>
          <p:cNvSpPr>
            <a:spLocks noGrp="1"/>
          </p:cNvSpPr>
          <p:nvPr>
            <p:ph idx="1"/>
          </p:nvPr>
        </p:nvSpPr>
        <p:spPr>
          <a:xfrm>
            <a:off x="0" y="4509120"/>
            <a:ext cx="3888432" cy="1988840"/>
          </a:xfrm>
        </p:spPr>
        <p:txBody>
          <a:bodyPr>
            <a:normAutofit fontScale="92500"/>
          </a:bodyPr>
          <a:lstStyle/>
          <a:p>
            <a:r>
              <a:rPr lang="en-US" altLang="zh-TW" sz="2800" dirty="0" smtClean="0">
                <a:solidFill>
                  <a:srgbClr val="FF0000"/>
                </a:solidFill>
                <a:ea typeface="新細明體" pitchFamily="18" charset="-120"/>
              </a:rPr>
              <a:t>E906 expects systematic uncertainty to remain at approx. 1% in cross section ratio.</a:t>
            </a:r>
          </a:p>
          <a:p>
            <a:endParaRPr lang="zh-TW" altLang="en-US" dirty="0"/>
          </a:p>
        </p:txBody>
      </p:sp>
      <p:pic>
        <p:nvPicPr>
          <p:cNvPr id="33794" name="Picture 2"/>
          <p:cNvPicPr>
            <a:picLocks noChangeAspect="1" noChangeArrowheads="1"/>
          </p:cNvPicPr>
          <p:nvPr/>
        </p:nvPicPr>
        <p:blipFill>
          <a:blip r:embed="rId2" cstate="print"/>
          <a:srcRect/>
          <a:stretch>
            <a:fillRect/>
          </a:stretch>
        </p:blipFill>
        <p:spPr bwMode="auto">
          <a:xfrm>
            <a:off x="4338435" y="1700808"/>
            <a:ext cx="4805565" cy="5157192"/>
          </a:xfrm>
          <a:prstGeom prst="rect">
            <a:avLst/>
          </a:prstGeom>
          <a:noFill/>
          <a:ln w="9525">
            <a:noFill/>
            <a:miter lim="800000"/>
            <a:headEnd/>
            <a:tailEnd/>
          </a:ln>
        </p:spPr>
      </p:pic>
      <p:sp>
        <p:nvSpPr>
          <p:cNvPr id="5" name="內容版面配置區 2"/>
          <p:cNvSpPr txBox="1">
            <a:spLocks/>
          </p:cNvSpPr>
          <p:nvPr/>
        </p:nvSpPr>
        <p:spPr>
          <a:xfrm>
            <a:off x="0" y="764704"/>
            <a:ext cx="9144000" cy="108012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E906 in NM4 will extend the DY measurements done in E866 </a:t>
            </a:r>
            <a:r>
              <a:rPr kumimoji="0" lang="de-DE" altLang="zh-TW" sz="2800" b="0" i="0" u="none" strike="noStrike" kern="1200" cap="none" spc="0" normalizeH="0" baseline="0" noProof="0" dirty="0" smtClean="0">
                <a:ln>
                  <a:noFill/>
                </a:ln>
                <a:solidFill>
                  <a:schemeClr val="tx1"/>
                </a:solidFill>
                <a:effectLst/>
                <a:uLnTx/>
                <a:uFillTx/>
                <a:latin typeface="+mn-lt"/>
                <a:ea typeface="+mn-ea"/>
                <a:cs typeface="+mn-cs"/>
              </a:rPr>
              <a:t>120 GeV proton beam (MI) vs 800 GeV proton beam (E866)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8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3795" name="Picture 3"/>
          <p:cNvPicPr>
            <a:picLocks noChangeAspect="1" noChangeArrowheads="1"/>
          </p:cNvPicPr>
          <p:nvPr/>
        </p:nvPicPr>
        <p:blipFill>
          <a:blip r:embed="rId3" cstate="print"/>
          <a:srcRect/>
          <a:stretch>
            <a:fillRect/>
          </a:stretch>
        </p:blipFill>
        <p:spPr bwMode="auto">
          <a:xfrm>
            <a:off x="0" y="1844824"/>
            <a:ext cx="4309050"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2"/>
          <p:cNvSpPr>
            <a:spLocks noGrp="1" noChangeArrowheads="1"/>
          </p:cNvSpPr>
          <p:nvPr>
            <p:ph type="title"/>
          </p:nvPr>
        </p:nvSpPr>
        <p:spPr>
          <a:xfrm>
            <a:off x="133350" y="1451850"/>
            <a:ext cx="4150618" cy="406400"/>
          </a:xfrm>
        </p:spPr>
        <p:txBody>
          <a:bodyPr>
            <a:noAutofit/>
          </a:bodyPr>
          <a:lstStyle/>
          <a:p>
            <a:r>
              <a:rPr lang="en-US" altLang="zh-TW" sz="3200" dirty="0" smtClean="0">
                <a:ea typeface="新細明體" pitchFamily="18" charset="-120"/>
              </a:rPr>
              <a:t>E906 Spectrometer</a:t>
            </a:r>
          </a:p>
        </p:txBody>
      </p:sp>
      <p:sp>
        <p:nvSpPr>
          <p:cNvPr id="136194" name="投影片編號版面配置區 3"/>
          <p:cNvSpPr>
            <a:spLocks noGrp="1"/>
          </p:cNvSpPr>
          <p:nvPr>
            <p:ph type="sldNum" sz="quarter" idx="12"/>
          </p:nvPr>
        </p:nvSpPr>
        <p:spPr>
          <a:xfrm>
            <a:off x="0" y="6381328"/>
            <a:ext cx="2133600" cy="365125"/>
          </a:xfrm>
          <a:noFill/>
        </p:spPr>
        <p:txBody>
          <a:bodyPr/>
          <a:lstStyle/>
          <a:p>
            <a:pPr algn="l"/>
            <a:fld id="{9E9E6EF6-1A46-4B54-A9D0-428FC7FA12A7}" type="slidenum">
              <a:rPr lang="en-US" altLang="zh-TW" smtClean="0">
                <a:latin typeface="Arial" pitchFamily="34" charset="0"/>
              </a:rPr>
              <a:pPr algn="l"/>
              <a:t>6</a:t>
            </a:fld>
            <a:endParaRPr lang="en-US" altLang="zh-TW" dirty="0" smtClean="0">
              <a:latin typeface="Arial" pitchFamily="34" charset="0"/>
            </a:endParaRPr>
          </a:p>
        </p:txBody>
      </p:sp>
      <p:pic>
        <p:nvPicPr>
          <p:cNvPr id="136195" name="Picture 6" descr="viewer"/>
          <p:cNvPicPr>
            <a:picLocks noChangeAspect="1" noChangeArrowheads="1"/>
          </p:cNvPicPr>
          <p:nvPr/>
        </p:nvPicPr>
        <p:blipFill>
          <a:blip r:embed="rId2" cstate="print"/>
          <a:srcRect t="18793" r="5591" b="3812"/>
          <a:stretch>
            <a:fillRect/>
          </a:stretch>
        </p:blipFill>
        <p:spPr bwMode="auto">
          <a:xfrm>
            <a:off x="0" y="816768"/>
            <a:ext cx="9144000" cy="4916488"/>
          </a:xfrm>
          <a:prstGeom prst="rect">
            <a:avLst/>
          </a:prstGeom>
          <a:noFill/>
          <a:ln w="9525">
            <a:noFill/>
            <a:miter lim="800000"/>
            <a:headEnd/>
            <a:tailEnd/>
          </a:ln>
        </p:spPr>
      </p:pic>
      <p:sp>
        <p:nvSpPr>
          <p:cNvPr id="136198" name="Text Box 7"/>
          <p:cNvSpPr txBox="1">
            <a:spLocks noChangeArrowheads="1"/>
          </p:cNvSpPr>
          <p:nvPr/>
        </p:nvSpPr>
        <p:spPr bwMode="auto">
          <a:xfrm rot="-1260000">
            <a:off x="5057775" y="3509772"/>
            <a:ext cx="528638" cy="304800"/>
          </a:xfrm>
          <a:prstGeom prst="rect">
            <a:avLst/>
          </a:prstGeom>
          <a:noFill/>
          <a:ln w="9525">
            <a:noFill/>
            <a:miter lim="800000"/>
            <a:headEnd/>
            <a:tailEnd/>
          </a:ln>
        </p:spPr>
        <p:txBody>
          <a:bodyPr wrap="none">
            <a:spAutoFit/>
          </a:bodyPr>
          <a:lstStyle/>
          <a:p>
            <a:r>
              <a:rPr lang="en-US" altLang="zh-TW" sz="1400">
                <a:solidFill>
                  <a:srgbClr val="131313"/>
                </a:solidFill>
              </a:rPr>
              <a:t>25m</a:t>
            </a:r>
          </a:p>
        </p:txBody>
      </p:sp>
      <p:sp>
        <p:nvSpPr>
          <p:cNvPr id="136199" name="Text Box 8"/>
          <p:cNvSpPr txBox="1">
            <a:spLocks noChangeArrowheads="1"/>
          </p:cNvSpPr>
          <p:nvPr/>
        </p:nvSpPr>
        <p:spPr bwMode="auto">
          <a:xfrm rot="-1061506">
            <a:off x="471488" y="1603184"/>
            <a:ext cx="1851025" cy="1098550"/>
          </a:xfrm>
          <a:prstGeom prst="rect">
            <a:avLst/>
          </a:prstGeom>
          <a:noFill/>
          <a:ln w="28575">
            <a:solidFill>
              <a:srgbClr val="0000FF"/>
            </a:solidFill>
            <a:miter lim="800000"/>
            <a:headEnd/>
            <a:tailEnd/>
          </a:ln>
        </p:spPr>
        <p:txBody>
          <a:bodyPr>
            <a:spAutoFit/>
          </a:bodyPr>
          <a:lstStyle/>
          <a:p>
            <a:pPr algn="ctr"/>
            <a:r>
              <a:rPr lang="en-US" altLang="zh-TW" sz="1600">
                <a:solidFill>
                  <a:srgbClr val="131313"/>
                </a:solidFill>
              </a:rPr>
              <a:t>Solid Iron Focusing Magnet, Hadron absorber and beam dump</a:t>
            </a:r>
          </a:p>
        </p:txBody>
      </p:sp>
      <p:grpSp>
        <p:nvGrpSpPr>
          <p:cNvPr id="2" name="Group 15"/>
          <p:cNvGrpSpPr>
            <a:grpSpLocks/>
          </p:cNvGrpSpPr>
          <p:nvPr/>
        </p:nvGrpSpPr>
        <p:grpSpPr bwMode="auto">
          <a:xfrm>
            <a:off x="1639888" y="3408172"/>
            <a:ext cx="1387475" cy="381000"/>
            <a:chOff x="858" y="1507"/>
            <a:chExt cx="874" cy="240"/>
          </a:xfrm>
        </p:grpSpPr>
        <p:sp>
          <p:nvSpPr>
            <p:cNvPr id="136215" name="Text Box 9"/>
            <p:cNvSpPr txBox="1">
              <a:spLocks noChangeArrowheads="1"/>
            </p:cNvSpPr>
            <p:nvPr/>
          </p:nvSpPr>
          <p:spPr bwMode="auto">
            <a:xfrm rot="-1260000">
              <a:off x="1094" y="1513"/>
              <a:ext cx="401" cy="212"/>
            </a:xfrm>
            <a:prstGeom prst="rect">
              <a:avLst/>
            </a:prstGeom>
            <a:noFill/>
            <a:ln w="9525">
              <a:noFill/>
              <a:miter lim="800000"/>
              <a:headEnd/>
              <a:tailEnd/>
            </a:ln>
          </p:spPr>
          <p:txBody>
            <a:bodyPr wrap="none">
              <a:spAutoFit/>
            </a:bodyPr>
            <a:lstStyle/>
            <a:p>
              <a:r>
                <a:rPr lang="en-US" altLang="zh-TW" sz="1600">
                  <a:solidFill>
                    <a:srgbClr val="FFFFFF"/>
                  </a:solidFill>
                </a:rPr>
                <a:t>4.9m</a:t>
              </a:r>
            </a:p>
          </p:txBody>
        </p:sp>
        <p:sp>
          <p:nvSpPr>
            <p:cNvPr id="136216" name="Line 10"/>
            <p:cNvSpPr>
              <a:spLocks noChangeShapeType="1"/>
            </p:cNvSpPr>
            <p:nvPr/>
          </p:nvSpPr>
          <p:spPr bwMode="auto">
            <a:xfrm rot="20340000" flipV="1">
              <a:off x="1487" y="1507"/>
              <a:ext cx="245" cy="0"/>
            </a:xfrm>
            <a:prstGeom prst="line">
              <a:avLst/>
            </a:prstGeom>
            <a:noFill/>
            <a:ln w="9525">
              <a:solidFill>
                <a:schemeClr val="bg1"/>
              </a:solidFill>
              <a:round/>
              <a:headEnd/>
              <a:tailEnd type="triangle" w="med" len="med"/>
            </a:ln>
          </p:spPr>
          <p:txBody>
            <a:bodyPr/>
            <a:lstStyle/>
            <a:p>
              <a:endParaRPr lang="zh-TW" altLang="en-US"/>
            </a:p>
          </p:txBody>
        </p:sp>
        <p:sp>
          <p:nvSpPr>
            <p:cNvPr id="136217" name="Line 11"/>
            <p:cNvSpPr>
              <a:spLocks noChangeShapeType="1"/>
            </p:cNvSpPr>
            <p:nvPr/>
          </p:nvSpPr>
          <p:spPr bwMode="auto">
            <a:xfrm rot="20340000" flipV="1">
              <a:off x="858" y="1747"/>
              <a:ext cx="283" cy="0"/>
            </a:xfrm>
            <a:prstGeom prst="line">
              <a:avLst/>
            </a:prstGeom>
            <a:noFill/>
            <a:ln w="9525">
              <a:solidFill>
                <a:schemeClr val="bg1"/>
              </a:solidFill>
              <a:round/>
              <a:headEnd type="triangle" w="med" len="med"/>
              <a:tailEnd/>
            </a:ln>
          </p:spPr>
          <p:txBody>
            <a:bodyPr/>
            <a:lstStyle/>
            <a:p>
              <a:endParaRPr lang="zh-TW" altLang="en-US"/>
            </a:p>
          </p:txBody>
        </p:sp>
      </p:grpSp>
      <p:sp>
        <p:nvSpPr>
          <p:cNvPr id="136201" name="Text Box 13"/>
          <p:cNvSpPr txBox="1">
            <a:spLocks noChangeArrowheads="1"/>
          </p:cNvSpPr>
          <p:nvPr/>
        </p:nvSpPr>
        <p:spPr bwMode="auto">
          <a:xfrm rot="-1242116">
            <a:off x="4313238" y="2566797"/>
            <a:ext cx="1562100" cy="581025"/>
          </a:xfrm>
          <a:prstGeom prst="rect">
            <a:avLst/>
          </a:prstGeom>
          <a:noFill/>
          <a:ln w="9525">
            <a:noFill/>
            <a:miter lim="800000"/>
            <a:headEnd/>
            <a:tailEnd/>
          </a:ln>
        </p:spPr>
        <p:txBody>
          <a:bodyPr wrap="none">
            <a:spAutoFit/>
          </a:bodyPr>
          <a:lstStyle/>
          <a:p>
            <a:pPr algn="ctr"/>
            <a:r>
              <a:rPr lang="en-US" altLang="zh-TW" sz="1600">
                <a:solidFill>
                  <a:srgbClr val="FFFFFF"/>
                </a:solidFill>
              </a:rPr>
              <a:t>Mom. Meas.</a:t>
            </a:r>
          </a:p>
          <a:p>
            <a:pPr algn="ctr"/>
            <a:r>
              <a:rPr lang="en-US" altLang="zh-TW" sz="1600">
                <a:solidFill>
                  <a:srgbClr val="FFFFFF"/>
                </a:solidFill>
              </a:rPr>
              <a:t>(KTeV Magnet)</a:t>
            </a:r>
          </a:p>
        </p:txBody>
      </p:sp>
      <p:sp>
        <p:nvSpPr>
          <p:cNvPr id="136202" name="Text Box 16"/>
          <p:cNvSpPr txBox="1">
            <a:spLocks noChangeArrowheads="1"/>
          </p:cNvSpPr>
          <p:nvPr/>
        </p:nvSpPr>
        <p:spPr bwMode="auto">
          <a:xfrm rot="-5400000">
            <a:off x="7935912" y="1520635"/>
            <a:ext cx="1730375" cy="336550"/>
          </a:xfrm>
          <a:prstGeom prst="rect">
            <a:avLst/>
          </a:prstGeom>
          <a:noFill/>
          <a:ln w="9525">
            <a:noFill/>
            <a:miter lim="800000"/>
            <a:headEnd/>
            <a:tailEnd/>
          </a:ln>
        </p:spPr>
        <p:txBody>
          <a:bodyPr wrap="none">
            <a:spAutoFit/>
          </a:bodyPr>
          <a:lstStyle/>
          <a:p>
            <a:pPr algn="ctr"/>
            <a:r>
              <a:rPr lang="en-US" altLang="zh-TW" sz="1600">
                <a:solidFill>
                  <a:srgbClr val="131313"/>
                </a:solidFill>
              </a:rPr>
              <a:t>Hadron Absorber</a:t>
            </a:r>
          </a:p>
        </p:txBody>
      </p:sp>
      <p:sp>
        <p:nvSpPr>
          <p:cNvPr id="136203" name="Text Box 17"/>
          <p:cNvSpPr txBox="1">
            <a:spLocks noChangeArrowheads="1"/>
          </p:cNvSpPr>
          <p:nvPr/>
        </p:nvSpPr>
        <p:spPr bwMode="auto">
          <a:xfrm rot="-1145646">
            <a:off x="2497138" y="1522222"/>
            <a:ext cx="1739900" cy="835025"/>
          </a:xfrm>
          <a:prstGeom prst="rect">
            <a:avLst/>
          </a:prstGeom>
          <a:noFill/>
          <a:ln w="9525">
            <a:solidFill>
              <a:schemeClr val="tx1"/>
            </a:solidFill>
            <a:miter lim="800000"/>
            <a:headEnd/>
            <a:tailEnd/>
          </a:ln>
        </p:spPr>
        <p:txBody>
          <a:bodyPr wrap="none">
            <a:spAutoFit/>
          </a:bodyPr>
          <a:lstStyle/>
          <a:p>
            <a:r>
              <a:rPr lang="en-US" altLang="zh-TW" sz="1600" dirty="0">
                <a:solidFill>
                  <a:srgbClr val="131313"/>
                </a:solidFill>
              </a:rPr>
              <a:t>Station 1:</a:t>
            </a:r>
          </a:p>
          <a:p>
            <a:r>
              <a:rPr lang="en-US" altLang="zh-TW" sz="1600" dirty="0" err="1">
                <a:solidFill>
                  <a:srgbClr val="131313"/>
                </a:solidFill>
              </a:rPr>
              <a:t>Hodoscope</a:t>
            </a:r>
            <a:r>
              <a:rPr lang="en-US" altLang="zh-TW" sz="1600" dirty="0">
                <a:solidFill>
                  <a:srgbClr val="131313"/>
                </a:solidFill>
              </a:rPr>
              <a:t> array</a:t>
            </a:r>
          </a:p>
          <a:p>
            <a:r>
              <a:rPr lang="en-US" altLang="zh-TW" sz="1600" dirty="0">
                <a:solidFill>
                  <a:srgbClr val="131313"/>
                </a:solidFill>
              </a:rPr>
              <a:t>MWPC tracking</a:t>
            </a:r>
          </a:p>
        </p:txBody>
      </p:sp>
      <p:sp>
        <p:nvSpPr>
          <p:cNvPr id="136204" name="Line 18"/>
          <p:cNvSpPr>
            <a:spLocks noChangeShapeType="1"/>
          </p:cNvSpPr>
          <p:nvPr/>
        </p:nvSpPr>
        <p:spPr bwMode="auto">
          <a:xfrm flipH="1">
            <a:off x="3535363" y="2293747"/>
            <a:ext cx="0" cy="608012"/>
          </a:xfrm>
          <a:prstGeom prst="line">
            <a:avLst/>
          </a:prstGeom>
          <a:noFill/>
          <a:ln w="9525">
            <a:solidFill>
              <a:schemeClr val="tx1"/>
            </a:solidFill>
            <a:round/>
            <a:headEnd/>
            <a:tailEnd type="triangle" w="med" len="med"/>
          </a:ln>
        </p:spPr>
        <p:txBody>
          <a:bodyPr/>
          <a:lstStyle/>
          <a:p>
            <a:endParaRPr lang="zh-TW" altLang="en-US"/>
          </a:p>
        </p:txBody>
      </p:sp>
      <p:sp>
        <p:nvSpPr>
          <p:cNvPr id="136205" name="Text Box 19"/>
          <p:cNvSpPr txBox="1">
            <a:spLocks noChangeArrowheads="1"/>
          </p:cNvSpPr>
          <p:nvPr/>
        </p:nvSpPr>
        <p:spPr bwMode="auto">
          <a:xfrm rot="-1041161">
            <a:off x="4249738" y="861822"/>
            <a:ext cx="2227262" cy="835025"/>
          </a:xfrm>
          <a:prstGeom prst="rect">
            <a:avLst/>
          </a:prstGeom>
          <a:noFill/>
          <a:ln w="9525">
            <a:solidFill>
              <a:schemeClr val="tx1"/>
            </a:solidFill>
            <a:miter lim="800000"/>
            <a:headEnd/>
            <a:tailEnd/>
          </a:ln>
        </p:spPr>
        <p:txBody>
          <a:bodyPr wrap="none">
            <a:spAutoFit/>
          </a:bodyPr>
          <a:lstStyle/>
          <a:p>
            <a:r>
              <a:rPr lang="en-US" altLang="zh-TW" sz="1600">
                <a:solidFill>
                  <a:srgbClr val="131313"/>
                </a:solidFill>
              </a:rPr>
              <a:t>Station 2 and 3:</a:t>
            </a:r>
          </a:p>
          <a:p>
            <a:r>
              <a:rPr lang="en-US" altLang="zh-TW" sz="1600">
                <a:solidFill>
                  <a:srgbClr val="131313"/>
                </a:solidFill>
              </a:rPr>
              <a:t>Hodoscope array</a:t>
            </a:r>
          </a:p>
          <a:p>
            <a:r>
              <a:rPr lang="en-US" altLang="zh-TW" sz="1600">
                <a:solidFill>
                  <a:srgbClr val="131313"/>
                </a:solidFill>
              </a:rPr>
              <a:t>Drift Chamber tracking</a:t>
            </a:r>
          </a:p>
        </p:txBody>
      </p:sp>
      <p:sp>
        <p:nvSpPr>
          <p:cNvPr id="136206" name="Line 20"/>
          <p:cNvSpPr>
            <a:spLocks noChangeShapeType="1"/>
          </p:cNvSpPr>
          <p:nvPr/>
        </p:nvSpPr>
        <p:spPr bwMode="auto">
          <a:xfrm>
            <a:off x="5875338" y="1522222"/>
            <a:ext cx="0" cy="439737"/>
          </a:xfrm>
          <a:prstGeom prst="line">
            <a:avLst/>
          </a:prstGeom>
          <a:noFill/>
          <a:ln w="9525">
            <a:solidFill>
              <a:schemeClr val="tx1"/>
            </a:solidFill>
            <a:round/>
            <a:headEnd/>
            <a:tailEnd type="triangle" w="med" len="med"/>
          </a:ln>
        </p:spPr>
        <p:txBody>
          <a:bodyPr/>
          <a:lstStyle/>
          <a:p>
            <a:endParaRPr lang="zh-TW" altLang="en-US"/>
          </a:p>
        </p:txBody>
      </p:sp>
      <p:sp>
        <p:nvSpPr>
          <p:cNvPr id="136207" name="Line 21"/>
          <p:cNvSpPr>
            <a:spLocks noChangeShapeType="1"/>
          </p:cNvSpPr>
          <p:nvPr/>
        </p:nvSpPr>
        <p:spPr bwMode="auto">
          <a:xfrm>
            <a:off x="5875338" y="1522222"/>
            <a:ext cx="936625" cy="257175"/>
          </a:xfrm>
          <a:prstGeom prst="line">
            <a:avLst/>
          </a:prstGeom>
          <a:noFill/>
          <a:ln w="9525">
            <a:solidFill>
              <a:schemeClr val="tx1"/>
            </a:solidFill>
            <a:round/>
            <a:headEnd/>
            <a:tailEnd type="triangle" w="med" len="med"/>
          </a:ln>
        </p:spPr>
        <p:txBody>
          <a:bodyPr/>
          <a:lstStyle/>
          <a:p>
            <a:endParaRPr lang="zh-TW" altLang="en-US"/>
          </a:p>
        </p:txBody>
      </p:sp>
      <p:sp>
        <p:nvSpPr>
          <p:cNvPr id="136208" name="Text Box 22"/>
          <p:cNvSpPr txBox="1">
            <a:spLocks noChangeArrowheads="1"/>
          </p:cNvSpPr>
          <p:nvPr/>
        </p:nvSpPr>
        <p:spPr bwMode="auto">
          <a:xfrm rot="-1263116">
            <a:off x="7126288" y="2730309"/>
            <a:ext cx="1843087" cy="835025"/>
          </a:xfrm>
          <a:prstGeom prst="rect">
            <a:avLst/>
          </a:prstGeom>
          <a:noFill/>
          <a:ln w="9525">
            <a:solidFill>
              <a:schemeClr val="tx1"/>
            </a:solidFill>
            <a:miter lim="800000"/>
            <a:headEnd/>
            <a:tailEnd/>
          </a:ln>
        </p:spPr>
        <p:txBody>
          <a:bodyPr wrap="none">
            <a:spAutoFit/>
          </a:bodyPr>
          <a:lstStyle/>
          <a:p>
            <a:r>
              <a:rPr lang="en-US" altLang="zh-TW" sz="1600">
                <a:solidFill>
                  <a:srgbClr val="131313"/>
                </a:solidFill>
              </a:rPr>
              <a:t>Station 4:</a:t>
            </a:r>
          </a:p>
          <a:p>
            <a:r>
              <a:rPr lang="en-US" altLang="zh-TW" sz="1600">
                <a:solidFill>
                  <a:srgbClr val="131313"/>
                </a:solidFill>
              </a:rPr>
              <a:t>Hodoscope array</a:t>
            </a:r>
          </a:p>
          <a:p>
            <a:r>
              <a:rPr lang="en-US" altLang="zh-TW" sz="1600">
                <a:solidFill>
                  <a:srgbClr val="131313"/>
                </a:solidFill>
              </a:rPr>
              <a:t>Prop tube tracking</a:t>
            </a:r>
          </a:p>
        </p:txBody>
      </p:sp>
      <p:sp>
        <p:nvSpPr>
          <p:cNvPr id="136210" name="Line 26"/>
          <p:cNvSpPr>
            <a:spLocks noChangeShapeType="1"/>
          </p:cNvSpPr>
          <p:nvPr/>
        </p:nvSpPr>
        <p:spPr bwMode="auto">
          <a:xfrm flipH="1" flipV="1">
            <a:off x="806450" y="4171759"/>
            <a:ext cx="1728788" cy="969963"/>
          </a:xfrm>
          <a:prstGeom prst="line">
            <a:avLst/>
          </a:prstGeom>
          <a:noFill/>
          <a:ln w="76200">
            <a:solidFill>
              <a:schemeClr val="bg1"/>
            </a:solidFill>
            <a:round/>
            <a:headEnd/>
            <a:tailEnd type="triangle" w="med" len="med"/>
          </a:ln>
        </p:spPr>
        <p:txBody>
          <a:bodyPr/>
          <a:lstStyle/>
          <a:p>
            <a:endParaRPr lang="zh-TW" altLang="en-US"/>
          </a:p>
        </p:txBody>
      </p:sp>
      <p:sp>
        <p:nvSpPr>
          <p:cNvPr id="136211" name="Line 25"/>
          <p:cNvSpPr>
            <a:spLocks noChangeShapeType="1"/>
          </p:cNvSpPr>
          <p:nvPr/>
        </p:nvSpPr>
        <p:spPr bwMode="auto">
          <a:xfrm flipH="1" flipV="1">
            <a:off x="768350" y="4159059"/>
            <a:ext cx="1728788" cy="969963"/>
          </a:xfrm>
          <a:prstGeom prst="line">
            <a:avLst/>
          </a:prstGeom>
          <a:noFill/>
          <a:ln w="9525">
            <a:solidFill>
              <a:schemeClr val="tx1"/>
            </a:solidFill>
            <a:round/>
            <a:headEnd/>
            <a:tailEnd type="triangle" w="med" len="med"/>
          </a:ln>
        </p:spPr>
        <p:txBody>
          <a:bodyPr/>
          <a:lstStyle/>
          <a:p>
            <a:endParaRPr lang="zh-TW" altLang="en-US"/>
          </a:p>
        </p:txBody>
      </p:sp>
      <p:cxnSp>
        <p:nvCxnSpPr>
          <p:cNvPr id="33" name="直線單箭頭接點 32"/>
          <p:cNvCxnSpPr/>
          <p:nvPr/>
        </p:nvCxnSpPr>
        <p:spPr bwMode="auto">
          <a:xfrm flipV="1">
            <a:off x="865188" y="1711134"/>
            <a:ext cx="7705725" cy="23764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6" name="直線單箭頭接點 35"/>
          <p:cNvCxnSpPr/>
          <p:nvPr/>
        </p:nvCxnSpPr>
        <p:spPr bwMode="auto">
          <a:xfrm flipV="1">
            <a:off x="822325" y="1336484"/>
            <a:ext cx="7008813" cy="276066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3480" y="4419260"/>
            <a:ext cx="4680520" cy="225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Rectangle 2"/>
          <p:cNvSpPr txBox="1">
            <a:spLocks noChangeArrowheads="1"/>
          </p:cNvSpPr>
          <p:nvPr/>
        </p:nvSpPr>
        <p:spPr>
          <a:xfrm>
            <a:off x="133350" y="93662"/>
            <a:ext cx="3790578" cy="671041"/>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uLnTx/>
                <a:uFillTx/>
                <a:latin typeface="+mj-lt"/>
                <a:ea typeface="新細明體" pitchFamily="18" charset="-120"/>
                <a:cs typeface="+mj-cs"/>
              </a:rPr>
              <a:t>E906 Spectrometer</a:t>
            </a:r>
          </a:p>
        </p:txBody>
      </p:sp>
      <p:sp>
        <p:nvSpPr>
          <p:cNvPr id="136209" name="Text Box 24"/>
          <p:cNvSpPr txBox="1">
            <a:spLocks noChangeArrowheads="1"/>
          </p:cNvSpPr>
          <p:nvPr/>
        </p:nvSpPr>
        <p:spPr bwMode="auto">
          <a:xfrm>
            <a:off x="2586038" y="4825809"/>
            <a:ext cx="1898650" cy="590550"/>
          </a:xfrm>
          <a:prstGeom prst="rect">
            <a:avLst/>
          </a:prstGeom>
          <a:noFill/>
          <a:ln w="9525">
            <a:solidFill>
              <a:schemeClr val="tx1"/>
            </a:solidFill>
            <a:miter lim="800000"/>
            <a:headEnd/>
            <a:tailEnd/>
          </a:ln>
        </p:spPr>
        <p:txBody>
          <a:bodyPr>
            <a:spAutoFit/>
          </a:bodyPr>
          <a:lstStyle/>
          <a:p>
            <a:r>
              <a:rPr lang="en-US" altLang="zh-TW" sz="1600">
                <a:solidFill>
                  <a:srgbClr val="131313"/>
                </a:solidFill>
              </a:rPr>
              <a:t>Liquid H</a:t>
            </a:r>
            <a:r>
              <a:rPr lang="en-US" altLang="zh-TW" sz="1600" baseline="-25000">
                <a:solidFill>
                  <a:srgbClr val="131313"/>
                </a:solidFill>
              </a:rPr>
              <a:t>2</a:t>
            </a:r>
            <a:r>
              <a:rPr lang="en-US" altLang="zh-TW" sz="1600">
                <a:solidFill>
                  <a:srgbClr val="131313"/>
                </a:solidFill>
              </a:rPr>
              <a:t>, d</a:t>
            </a:r>
            <a:r>
              <a:rPr lang="en-US" altLang="zh-TW" sz="1600" baseline="-25000">
                <a:solidFill>
                  <a:srgbClr val="131313"/>
                </a:solidFill>
              </a:rPr>
              <a:t>2</a:t>
            </a:r>
            <a:r>
              <a:rPr lang="en-US" altLang="zh-TW" sz="1600">
                <a:solidFill>
                  <a:srgbClr val="131313"/>
                </a:solidFill>
              </a:rPr>
              <a:t>, and solid targets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NM4/</a:t>
            </a:r>
            <a:r>
              <a:rPr lang="en-US" altLang="zh-TW" dirty="0" err="1" smtClean="0"/>
              <a:t>KTeV</a:t>
            </a:r>
            <a:r>
              <a:rPr lang="en-US" altLang="zh-TW" dirty="0" smtClean="0"/>
              <a:t> Hall </a:t>
            </a:r>
            <a:r>
              <a:rPr lang="en-US" altLang="zh-TW" sz="4800" dirty="0" smtClean="0">
                <a:solidFill>
                  <a:schemeClr val="accent1">
                    <a:lumMod val="60000"/>
                    <a:lumOff val="40000"/>
                  </a:schemeClr>
                </a:solidFill>
              </a:rPr>
              <a:t>(after installation)</a:t>
            </a:r>
            <a:endParaRPr lang="zh-TW" altLang="en-US" dirty="0">
              <a:solidFill>
                <a:schemeClr val="accent1">
                  <a:lumMod val="60000"/>
                  <a:lumOff val="40000"/>
                </a:schemeClr>
              </a:solidFill>
            </a:endParaRPr>
          </a:p>
        </p:txBody>
      </p:sp>
      <p:pic>
        <p:nvPicPr>
          <p:cNvPr id="3075" name="Picture 3" descr="D:\Grass\Grass20110609_Backup\草的資料夾\e906\photo\20110525\DSC04898.JPG"/>
          <p:cNvPicPr>
            <a:picLocks noChangeAspect="1" noChangeArrowheads="1"/>
          </p:cNvPicPr>
          <p:nvPr/>
        </p:nvPicPr>
        <p:blipFill>
          <a:blip r:embed="rId2" cstate="print"/>
          <a:srcRect/>
          <a:stretch>
            <a:fillRect/>
          </a:stretch>
        </p:blipFill>
        <p:spPr bwMode="auto">
          <a:xfrm>
            <a:off x="3192556" y="1196752"/>
            <a:ext cx="4083918" cy="5445224"/>
          </a:xfrm>
          <a:prstGeom prst="rect">
            <a:avLst/>
          </a:prstGeom>
          <a:noFill/>
        </p:spPr>
      </p:pic>
      <p:sp>
        <p:nvSpPr>
          <p:cNvPr id="6" name="文字方塊 5"/>
          <p:cNvSpPr txBox="1"/>
          <p:nvPr/>
        </p:nvSpPr>
        <p:spPr>
          <a:xfrm>
            <a:off x="1213792" y="1700808"/>
            <a:ext cx="1068388" cy="36830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a:t>HODO 1</a:t>
            </a:r>
            <a:endParaRPr lang="zh-TW" altLang="en-US" dirty="0"/>
          </a:p>
        </p:txBody>
      </p:sp>
      <p:sp>
        <p:nvSpPr>
          <p:cNvPr id="7" name="文字方塊 6"/>
          <p:cNvSpPr txBox="1"/>
          <p:nvPr/>
        </p:nvSpPr>
        <p:spPr>
          <a:xfrm>
            <a:off x="1213792" y="2564904"/>
            <a:ext cx="1069975" cy="36830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a:t>HODO 2</a:t>
            </a:r>
            <a:endParaRPr lang="zh-TW" altLang="en-US" dirty="0"/>
          </a:p>
        </p:txBody>
      </p:sp>
      <p:sp>
        <p:nvSpPr>
          <p:cNvPr id="8" name="文字方塊 7"/>
          <p:cNvSpPr txBox="1"/>
          <p:nvPr/>
        </p:nvSpPr>
        <p:spPr>
          <a:xfrm>
            <a:off x="1213792" y="3645024"/>
            <a:ext cx="1069975"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a:t>HODO 3</a:t>
            </a:r>
            <a:endParaRPr lang="zh-TW" altLang="en-US" dirty="0"/>
          </a:p>
        </p:txBody>
      </p:sp>
      <p:sp>
        <p:nvSpPr>
          <p:cNvPr id="9" name="文字方塊 8"/>
          <p:cNvSpPr txBox="1"/>
          <p:nvPr/>
        </p:nvSpPr>
        <p:spPr>
          <a:xfrm>
            <a:off x="1213792" y="5733256"/>
            <a:ext cx="1068388" cy="36988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altLang="zh-TW" dirty="0"/>
              <a:t>HODO 4</a:t>
            </a:r>
            <a:endParaRPr lang="zh-TW" altLang="en-US" dirty="0"/>
          </a:p>
        </p:txBody>
      </p:sp>
      <p:cxnSp>
        <p:nvCxnSpPr>
          <p:cNvPr id="10" name="直線單箭頭接點 9"/>
          <p:cNvCxnSpPr/>
          <p:nvPr/>
        </p:nvCxnSpPr>
        <p:spPr bwMode="auto">
          <a:xfrm>
            <a:off x="2377430" y="1875433"/>
            <a:ext cx="2030412" cy="74613"/>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直線單箭頭接點 10"/>
          <p:cNvCxnSpPr/>
          <p:nvPr/>
        </p:nvCxnSpPr>
        <p:spPr bwMode="auto">
          <a:xfrm>
            <a:off x="2329408" y="2708920"/>
            <a:ext cx="2090738" cy="73025"/>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bwMode="auto">
          <a:xfrm>
            <a:off x="2270497" y="3845049"/>
            <a:ext cx="2613025" cy="146050"/>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3" name="直線單箭頭接點 12"/>
          <p:cNvCxnSpPr/>
          <p:nvPr/>
        </p:nvCxnSpPr>
        <p:spPr bwMode="auto">
          <a:xfrm>
            <a:off x="2366317" y="5920581"/>
            <a:ext cx="3136900" cy="169862"/>
          </a:xfrm>
          <a:prstGeom prst="straightConnector1">
            <a:avLst/>
          </a:prstGeom>
          <a:ln>
            <a:solidFill>
              <a:srgbClr val="FFC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4" name="文字方塊 13"/>
          <p:cNvSpPr txBox="1"/>
          <p:nvPr/>
        </p:nvSpPr>
        <p:spPr>
          <a:xfrm>
            <a:off x="1213792" y="2996953"/>
            <a:ext cx="1475656" cy="584775"/>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sz="1600" dirty="0" smtClean="0"/>
              <a:t>Station </a:t>
            </a:r>
            <a:r>
              <a:rPr lang="en-US" altLang="zh-TW" sz="1600" dirty="0" smtClean="0"/>
              <a:t>3:</a:t>
            </a:r>
            <a:br>
              <a:rPr lang="en-US" altLang="zh-TW" sz="1600" dirty="0" smtClean="0"/>
            </a:br>
            <a:r>
              <a:rPr lang="en-US" altLang="zh-TW" sz="1600" dirty="0" smtClean="0"/>
              <a:t>Drift </a:t>
            </a:r>
            <a:r>
              <a:rPr lang="en-US" altLang="zh-TW" sz="1600" dirty="0" smtClean="0"/>
              <a:t>Chamber</a:t>
            </a:r>
            <a:endParaRPr lang="zh-TW" altLang="en-US" sz="1600" dirty="0"/>
          </a:p>
        </p:txBody>
      </p:sp>
      <p:cxnSp>
        <p:nvCxnSpPr>
          <p:cNvPr id="15" name="直線單箭頭接點 14"/>
          <p:cNvCxnSpPr/>
          <p:nvPr/>
        </p:nvCxnSpPr>
        <p:spPr bwMode="auto">
          <a:xfrm>
            <a:off x="2689448" y="3356992"/>
            <a:ext cx="1656184" cy="360040"/>
          </a:xfrm>
          <a:prstGeom prst="straightConnector1">
            <a:avLst/>
          </a:prstGeom>
          <a:ln>
            <a:solidFill>
              <a:schemeClr val="accent2">
                <a:lumMod val="75000"/>
              </a:schemeClr>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7" name="文字方塊 16"/>
          <p:cNvSpPr txBox="1"/>
          <p:nvPr/>
        </p:nvSpPr>
        <p:spPr>
          <a:xfrm>
            <a:off x="1213792" y="4725144"/>
            <a:ext cx="1691680" cy="523220"/>
          </a:xfrm>
          <a:prstGeom prst="rect">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sz="1400" dirty="0" smtClean="0"/>
              <a:t>Station </a:t>
            </a:r>
            <a:r>
              <a:rPr lang="en-US" altLang="zh-TW" sz="1400" dirty="0" smtClean="0"/>
              <a:t>4:</a:t>
            </a:r>
            <a:br>
              <a:rPr lang="en-US" altLang="zh-TW" sz="1400" dirty="0" smtClean="0"/>
            </a:br>
            <a:r>
              <a:rPr lang="en-US" altLang="zh-TW" sz="1400" dirty="0" smtClean="0"/>
              <a:t>Proportional Tubes</a:t>
            </a:r>
            <a:endParaRPr lang="zh-TW" altLang="en-US" sz="1400" dirty="0"/>
          </a:p>
        </p:txBody>
      </p:sp>
      <p:cxnSp>
        <p:nvCxnSpPr>
          <p:cNvPr id="18" name="直線單箭頭接點 17"/>
          <p:cNvCxnSpPr/>
          <p:nvPr/>
        </p:nvCxnSpPr>
        <p:spPr bwMode="auto">
          <a:xfrm>
            <a:off x="2905472" y="5229200"/>
            <a:ext cx="2016224" cy="216024"/>
          </a:xfrm>
          <a:prstGeom prst="straightConnector1">
            <a:avLst/>
          </a:prstGeom>
          <a:ln>
            <a:solidFill>
              <a:schemeClr val="accent2">
                <a:lumMod val="75000"/>
              </a:schemeClr>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Readout Electronics</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descr="D:\Grass\Grass20110609_Backup\草的資料夾\e906\photo\20110525\DSC04911.JPG"/>
          <p:cNvPicPr>
            <a:picLocks noChangeAspect="1" noChangeArrowheads="1"/>
          </p:cNvPicPr>
          <p:nvPr/>
        </p:nvPicPr>
        <p:blipFill>
          <a:blip r:embed="rId2" cstate="print"/>
          <a:srcRect/>
          <a:stretch>
            <a:fillRect/>
          </a:stretch>
        </p:blipFill>
        <p:spPr bwMode="auto">
          <a:xfrm>
            <a:off x="251520" y="1484784"/>
            <a:ext cx="6444208" cy="4833156"/>
          </a:xfrm>
          <a:prstGeom prst="rect">
            <a:avLst/>
          </a:prstGeom>
          <a:noFill/>
        </p:spPr>
      </p:pic>
      <p:sp>
        <p:nvSpPr>
          <p:cNvPr id="5" name="文字方塊 4"/>
          <p:cNvSpPr txBox="1"/>
          <p:nvPr/>
        </p:nvSpPr>
        <p:spPr>
          <a:xfrm>
            <a:off x="7020272" y="1484784"/>
            <a:ext cx="1572444" cy="3683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a:t>HODO </a:t>
            </a:r>
            <a:r>
              <a:rPr lang="en-US" altLang="zh-TW" dirty="0" smtClean="0"/>
              <a:t>signal</a:t>
            </a:r>
            <a:endParaRPr lang="zh-TW" altLang="en-US" dirty="0"/>
          </a:p>
        </p:txBody>
      </p:sp>
      <p:cxnSp>
        <p:nvCxnSpPr>
          <p:cNvPr id="7" name="直線單箭頭接點 6"/>
          <p:cNvCxnSpPr/>
          <p:nvPr/>
        </p:nvCxnSpPr>
        <p:spPr bwMode="auto">
          <a:xfrm rot="10800000" flipV="1">
            <a:off x="5076056" y="1772816"/>
            <a:ext cx="1872208" cy="1224136"/>
          </a:xfrm>
          <a:prstGeom prst="straightConnector1">
            <a:avLst/>
          </a:prstGeom>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2" name="文字方塊 11"/>
          <p:cNvSpPr txBox="1"/>
          <p:nvPr/>
        </p:nvSpPr>
        <p:spPr>
          <a:xfrm>
            <a:off x="6876256" y="2204864"/>
            <a:ext cx="1572444"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smtClean="0"/>
              <a:t>Amplifier</a:t>
            </a:r>
            <a:endParaRPr lang="zh-TW" altLang="en-US" dirty="0"/>
          </a:p>
        </p:txBody>
      </p:sp>
      <p:sp>
        <p:nvSpPr>
          <p:cNvPr id="13" name="文字方塊 12"/>
          <p:cNvSpPr txBox="1"/>
          <p:nvPr/>
        </p:nvSpPr>
        <p:spPr>
          <a:xfrm>
            <a:off x="7092280" y="5877272"/>
            <a:ext cx="1572444"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smtClean="0"/>
              <a:t>Discriminator</a:t>
            </a:r>
            <a:endParaRPr lang="zh-TW" altLang="en-US" dirty="0"/>
          </a:p>
        </p:txBody>
      </p:sp>
      <p:cxnSp>
        <p:nvCxnSpPr>
          <p:cNvPr id="14" name="直線單箭頭接點 13"/>
          <p:cNvCxnSpPr>
            <a:stCxn id="12" idx="1"/>
          </p:cNvCxnSpPr>
          <p:nvPr/>
        </p:nvCxnSpPr>
        <p:spPr bwMode="auto">
          <a:xfrm rot="10800000" flipV="1">
            <a:off x="4932040" y="2389530"/>
            <a:ext cx="1944216" cy="1687542"/>
          </a:xfrm>
          <a:prstGeom prst="straightConnector1">
            <a:avLst/>
          </a:prstGeom>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a:stCxn id="13" idx="1"/>
          </p:cNvCxnSpPr>
          <p:nvPr/>
        </p:nvCxnSpPr>
        <p:spPr bwMode="auto">
          <a:xfrm rot="10800000">
            <a:off x="5076056" y="5085184"/>
            <a:ext cx="2016224" cy="976754"/>
          </a:xfrm>
          <a:prstGeom prst="straightConnector1">
            <a:avLst/>
          </a:prstGeom>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8" name="文字方塊 17"/>
          <p:cNvSpPr txBox="1"/>
          <p:nvPr/>
        </p:nvSpPr>
        <p:spPr>
          <a:xfrm>
            <a:off x="827584" y="5877272"/>
            <a:ext cx="1572444"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smtClean="0"/>
              <a:t>Latch cards</a:t>
            </a:r>
            <a:endParaRPr lang="zh-TW" altLang="en-US" dirty="0"/>
          </a:p>
        </p:txBody>
      </p:sp>
      <p:cxnSp>
        <p:nvCxnSpPr>
          <p:cNvPr id="19" name="直線單箭頭接點 18"/>
          <p:cNvCxnSpPr/>
          <p:nvPr/>
        </p:nvCxnSpPr>
        <p:spPr bwMode="auto">
          <a:xfrm flipV="1">
            <a:off x="2339752" y="5085184"/>
            <a:ext cx="1224136" cy="720080"/>
          </a:xfrm>
          <a:prstGeom prst="straightConnector1">
            <a:avLst/>
          </a:prstGeom>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22" name="文字方塊 21"/>
          <p:cNvSpPr txBox="1"/>
          <p:nvPr/>
        </p:nvSpPr>
        <p:spPr>
          <a:xfrm>
            <a:off x="7092280" y="4581128"/>
            <a:ext cx="1572444"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zh-TW" dirty="0" smtClean="0"/>
              <a:t>High voltage</a:t>
            </a:r>
            <a:endParaRPr lang="zh-TW" altLang="en-US" dirty="0"/>
          </a:p>
        </p:txBody>
      </p:sp>
      <p:cxnSp>
        <p:nvCxnSpPr>
          <p:cNvPr id="23" name="直線單箭頭接點 22"/>
          <p:cNvCxnSpPr>
            <a:stCxn id="22" idx="1"/>
          </p:cNvCxnSpPr>
          <p:nvPr/>
        </p:nvCxnSpPr>
        <p:spPr bwMode="auto">
          <a:xfrm rot="10800000">
            <a:off x="6228184" y="4725144"/>
            <a:ext cx="864096" cy="40650"/>
          </a:xfrm>
          <a:prstGeom prst="straightConnector1">
            <a:avLst/>
          </a:prstGeom>
          <a:ln>
            <a:solidFill>
              <a:srgbClr val="D307C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90537"/>
          </a:xfrm>
        </p:spPr>
        <p:txBody>
          <a:bodyPr>
            <a:normAutofit fontScale="90000"/>
          </a:bodyPr>
          <a:lstStyle/>
          <a:p>
            <a:pPr>
              <a:defRPr/>
            </a:pPr>
            <a:r>
              <a:rPr lang="en-US" altLang="zh-TW" sz="3200" dirty="0" smtClean="0">
                <a:ea typeface="新細明體" charset="-120"/>
              </a:rPr>
              <a:t>Overview</a:t>
            </a:r>
            <a:endParaRPr lang="zh-TW" altLang="en-US" sz="3200" dirty="0" smtClean="0">
              <a:ea typeface="新細明體" charset="-120"/>
            </a:endParaRPr>
          </a:p>
        </p:txBody>
      </p:sp>
      <p:sp>
        <p:nvSpPr>
          <p:cNvPr id="28699" name="投影片編號版面配置區 43"/>
          <p:cNvSpPr>
            <a:spLocks noGrp="1"/>
          </p:cNvSpPr>
          <p:nvPr>
            <p:ph type="sldNum" sz="quarter" idx="12"/>
          </p:nvPr>
        </p:nvSpPr>
        <p:spPr>
          <a:xfrm>
            <a:off x="6553200" y="5996187"/>
            <a:ext cx="2133600" cy="365125"/>
          </a:xfrm>
          <a:noFill/>
        </p:spPr>
        <p:txBody>
          <a:bodyPr/>
          <a:lstStyle/>
          <a:p>
            <a:fld id="{AE73904A-BE07-4BCE-B409-2801C3AA36F0}" type="slidenum">
              <a:rPr lang="zh-TW" altLang="en-US" smtClean="0">
                <a:ea typeface="新細明體" charset="-120"/>
              </a:rPr>
              <a:pPr/>
              <a:t>9</a:t>
            </a:fld>
            <a:endParaRPr lang="zh-TW" altLang="en-US" smtClean="0">
              <a:ea typeface="新細明體" charset="-120"/>
            </a:endParaRPr>
          </a:p>
        </p:txBody>
      </p:sp>
      <p:sp>
        <p:nvSpPr>
          <p:cNvPr id="4" name="矩形 3"/>
          <p:cNvSpPr/>
          <p:nvPr/>
        </p:nvSpPr>
        <p:spPr>
          <a:xfrm>
            <a:off x="3276600" y="2277393"/>
            <a:ext cx="1079500" cy="1008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t>ROC</a:t>
            </a:r>
          </a:p>
          <a:p>
            <a:pPr algn="ctr">
              <a:defRPr/>
            </a:pPr>
            <a:endParaRPr lang="zh-TW" altLang="en-US" sz="2800" dirty="0"/>
          </a:p>
        </p:txBody>
      </p:sp>
      <p:sp>
        <p:nvSpPr>
          <p:cNvPr id="5" name="矩形 4"/>
          <p:cNvSpPr/>
          <p:nvPr/>
        </p:nvSpPr>
        <p:spPr>
          <a:xfrm>
            <a:off x="900113" y="1340768"/>
            <a:ext cx="1943100"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t>TRIG</a:t>
            </a:r>
          </a:p>
          <a:p>
            <a:pPr algn="ctr">
              <a:defRPr/>
            </a:pPr>
            <a:r>
              <a:rPr lang="en-US" altLang="zh-TW" b="1" dirty="0"/>
              <a:t>(~</a:t>
            </a:r>
            <a:r>
              <a:rPr lang="en-US" altLang="zh-TW" b="1" dirty="0" smtClean="0"/>
              <a:t>600 ns </a:t>
            </a:r>
            <a:r>
              <a:rPr lang="en-US" altLang="zh-TW" b="1" dirty="0"/>
              <a:t>delay)</a:t>
            </a:r>
            <a:endParaRPr lang="zh-TW" altLang="en-US" dirty="0"/>
          </a:p>
        </p:txBody>
      </p:sp>
      <p:grpSp>
        <p:nvGrpSpPr>
          <p:cNvPr id="3" name="群組 42"/>
          <p:cNvGrpSpPr>
            <a:grpSpLocks/>
          </p:cNvGrpSpPr>
          <p:nvPr/>
        </p:nvGrpSpPr>
        <p:grpSpPr bwMode="auto">
          <a:xfrm>
            <a:off x="5003800" y="1412206"/>
            <a:ext cx="2089150" cy="1296987"/>
            <a:chOff x="5652120" y="1196752"/>
            <a:chExt cx="2520280" cy="1368152"/>
          </a:xfrm>
        </p:grpSpPr>
        <p:sp>
          <p:nvSpPr>
            <p:cNvPr id="13" name="矩形 12"/>
            <p:cNvSpPr/>
            <p:nvPr/>
          </p:nvSpPr>
          <p:spPr>
            <a:xfrm>
              <a:off x="5652120" y="1196752"/>
              <a:ext cx="252028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800" dirty="0"/>
                <a:t>ROC</a:t>
              </a:r>
            </a:p>
            <a:p>
              <a:pPr>
                <a:defRPr/>
              </a:pPr>
              <a:endParaRPr lang="en-US" altLang="zh-TW" sz="2800" dirty="0"/>
            </a:p>
            <a:p>
              <a:pPr>
                <a:defRPr/>
              </a:pPr>
              <a:endParaRPr lang="zh-TW" altLang="en-US" sz="2800" dirty="0"/>
            </a:p>
          </p:txBody>
        </p:sp>
        <p:sp>
          <p:nvSpPr>
            <p:cNvPr id="14" name="圓角矩形 13"/>
            <p:cNvSpPr/>
            <p:nvPr/>
          </p:nvSpPr>
          <p:spPr>
            <a:xfrm>
              <a:off x="6695854" y="1576887"/>
              <a:ext cx="1367386" cy="391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800" dirty="0"/>
                <a:t>Latch</a:t>
              </a:r>
              <a:endParaRPr lang="zh-TW" altLang="en-US" sz="2800" dirty="0"/>
            </a:p>
          </p:txBody>
        </p:sp>
        <p:sp>
          <p:nvSpPr>
            <p:cNvPr id="34" name="圓角矩形 33"/>
            <p:cNvSpPr/>
            <p:nvPr/>
          </p:nvSpPr>
          <p:spPr>
            <a:xfrm>
              <a:off x="7216763" y="2032380"/>
              <a:ext cx="790938" cy="4320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600" dirty="0"/>
                <a:t>CPU</a:t>
              </a:r>
              <a:endParaRPr lang="zh-TW" altLang="en-US" sz="1600" dirty="0"/>
            </a:p>
          </p:txBody>
        </p:sp>
      </p:grpSp>
      <p:cxnSp>
        <p:nvCxnSpPr>
          <p:cNvPr id="38" name="肘形接點 37"/>
          <p:cNvCxnSpPr>
            <a:stCxn id="5" idx="3"/>
            <a:endCxn id="4" idx="1"/>
          </p:cNvCxnSpPr>
          <p:nvPr/>
        </p:nvCxnSpPr>
        <p:spPr>
          <a:xfrm>
            <a:off x="2843213" y="1629693"/>
            <a:ext cx="433387" cy="1150938"/>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grpSp>
        <p:nvGrpSpPr>
          <p:cNvPr id="6" name="群組 87"/>
          <p:cNvGrpSpPr>
            <a:grpSpLocks/>
          </p:cNvGrpSpPr>
          <p:nvPr/>
        </p:nvGrpSpPr>
        <p:grpSpPr bwMode="auto">
          <a:xfrm>
            <a:off x="5003800" y="3069556"/>
            <a:ext cx="2089150" cy="1295400"/>
            <a:chOff x="5796136" y="3068960"/>
            <a:chExt cx="2520280" cy="1368152"/>
          </a:xfrm>
        </p:grpSpPr>
        <p:sp>
          <p:nvSpPr>
            <p:cNvPr id="17" name="矩形 16"/>
            <p:cNvSpPr/>
            <p:nvPr/>
          </p:nvSpPr>
          <p:spPr>
            <a:xfrm>
              <a:off x="5796136" y="3068960"/>
              <a:ext cx="252028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2800" dirty="0"/>
                <a:t>ROC</a:t>
              </a:r>
            </a:p>
            <a:p>
              <a:pPr>
                <a:defRPr/>
              </a:pPr>
              <a:endParaRPr lang="en-US" altLang="zh-TW" sz="2800" dirty="0"/>
            </a:p>
            <a:p>
              <a:pPr>
                <a:defRPr/>
              </a:pPr>
              <a:endParaRPr lang="zh-TW" altLang="en-US" sz="2800" dirty="0"/>
            </a:p>
          </p:txBody>
        </p:sp>
        <p:grpSp>
          <p:nvGrpSpPr>
            <p:cNvPr id="7" name="群組 41"/>
            <p:cNvGrpSpPr>
              <a:grpSpLocks/>
            </p:cNvGrpSpPr>
            <p:nvPr/>
          </p:nvGrpSpPr>
          <p:grpSpPr bwMode="auto">
            <a:xfrm>
              <a:off x="6839010" y="3372994"/>
              <a:ext cx="1368152" cy="924103"/>
              <a:chOff x="6694994" y="3156970"/>
              <a:chExt cx="1368152" cy="924103"/>
            </a:xfrm>
          </p:grpSpPr>
          <p:sp>
            <p:nvSpPr>
              <p:cNvPr id="18" name="圓角矩形 17"/>
              <p:cNvSpPr/>
              <p:nvPr/>
            </p:nvSpPr>
            <p:spPr>
              <a:xfrm>
                <a:off x="6695854" y="3687911"/>
                <a:ext cx="1367386" cy="392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t>TDC</a:t>
                </a:r>
                <a:endParaRPr lang="zh-TW" altLang="en-US" sz="3200" dirty="0"/>
              </a:p>
            </p:txBody>
          </p:sp>
          <p:sp>
            <p:nvSpPr>
              <p:cNvPr id="41" name="圓角矩形 40"/>
              <p:cNvSpPr/>
              <p:nvPr/>
            </p:nvSpPr>
            <p:spPr>
              <a:xfrm>
                <a:off x="7216763" y="3156410"/>
                <a:ext cx="790938" cy="4325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600" dirty="0"/>
                  <a:t>CPU</a:t>
                </a:r>
                <a:endParaRPr lang="zh-TW" altLang="en-US" sz="1600" dirty="0"/>
              </a:p>
            </p:txBody>
          </p:sp>
        </p:grpSp>
      </p:grpSp>
      <p:cxnSp>
        <p:nvCxnSpPr>
          <p:cNvPr id="31" name="肘形接點 30"/>
          <p:cNvCxnSpPr>
            <a:stCxn id="4" idx="3"/>
          </p:cNvCxnSpPr>
          <p:nvPr/>
        </p:nvCxnSpPr>
        <p:spPr>
          <a:xfrm flipV="1">
            <a:off x="4356100" y="1958306"/>
            <a:ext cx="1512888" cy="822325"/>
          </a:xfrm>
          <a:prstGeom prst="bentConnector3">
            <a:avLst>
              <a:gd name="adj1" fmla="val 26454"/>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5" name="肘形接點 44"/>
          <p:cNvCxnSpPr>
            <a:stCxn id="4" idx="3"/>
          </p:cNvCxnSpPr>
          <p:nvPr/>
        </p:nvCxnSpPr>
        <p:spPr>
          <a:xfrm flipV="1">
            <a:off x="4356100" y="2420268"/>
            <a:ext cx="1008063" cy="360363"/>
          </a:xfrm>
          <a:prstGeom prst="bentConnector3">
            <a:avLst>
              <a:gd name="adj1" fmla="val 3940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7" name="肘形接點 46"/>
          <p:cNvCxnSpPr>
            <a:stCxn id="4" idx="3"/>
            <a:endCxn id="131" idx="1"/>
          </p:cNvCxnSpPr>
          <p:nvPr/>
        </p:nvCxnSpPr>
        <p:spPr>
          <a:xfrm>
            <a:off x="4356100" y="2780631"/>
            <a:ext cx="792163" cy="925512"/>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
        <p:nvSpPr>
          <p:cNvPr id="55" name="圓角矩形 54"/>
          <p:cNvSpPr/>
          <p:nvPr/>
        </p:nvSpPr>
        <p:spPr>
          <a:xfrm>
            <a:off x="179388" y="2061493"/>
            <a:ext cx="1223962" cy="5032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Hodo</a:t>
            </a:r>
            <a:endParaRPr lang="zh-TW" altLang="en-US" dirty="0"/>
          </a:p>
        </p:txBody>
      </p:sp>
      <p:cxnSp>
        <p:nvCxnSpPr>
          <p:cNvPr id="59" name="圖案 58"/>
          <p:cNvCxnSpPr>
            <a:stCxn id="55" idx="3"/>
            <a:endCxn id="5" idx="2"/>
          </p:cNvCxnSpPr>
          <p:nvPr/>
        </p:nvCxnSpPr>
        <p:spPr>
          <a:xfrm flipV="1">
            <a:off x="1403350" y="1917031"/>
            <a:ext cx="468313" cy="395287"/>
          </a:xfrm>
          <a:prstGeom prst="bentConnector2">
            <a:avLst/>
          </a:prstGeom>
          <a:ln>
            <a:solidFill>
              <a:schemeClr val="accent4">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61" name="肘形接點 60"/>
          <p:cNvCxnSpPr>
            <a:stCxn id="55" idx="0"/>
          </p:cNvCxnSpPr>
          <p:nvPr/>
        </p:nvCxnSpPr>
        <p:spPr>
          <a:xfrm rot="5400000" flipH="1" flipV="1">
            <a:off x="3469481" y="-904750"/>
            <a:ext cx="288925" cy="5643562"/>
          </a:xfrm>
          <a:prstGeom prst="bentConnector3">
            <a:avLst>
              <a:gd name="adj1" fmla="val 297901"/>
            </a:avLst>
          </a:prstGeom>
          <a:ln>
            <a:solidFill>
              <a:schemeClr val="accent4">
                <a:lumMod val="75000"/>
              </a:schemeClr>
            </a:solidFill>
            <a:tailEnd type="arrow"/>
          </a:ln>
        </p:spPr>
        <p:style>
          <a:lnRef idx="3">
            <a:schemeClr val="accent6"/>
          </a:lnRef>
          <a:fillRef idx="0">
            <a:schemeClr val="accent6"/>
          </a:fillRef>
          <a:effectRef idx="2">
            <a:schemeClr val="accent6"/>
          </a:effectRef>
          <a:fontRef idx="minor">
            <a:schemeClr val="tx1"/>
          </a:fontRef>
        </p:style>
      </p:cxnSp>
      <p:sp>
        <p:nvSpPr>
          <p:cNvPr id="63" name="矩形 62"/>
          <p:cNvSpPr/>
          <p:nvPr/>
        </p:nvSpPr>
        <p:spPr>
          <a:xfrm>
            <a:off x="1331913" y="3933156"/>
            <a:ext cx="2592387" cy="647700"/>
          </a:xfrm>
          <a:prstGeom prst="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t>St1, St2, St3, St4</a:t>
            </a:r>
            <a:endParaRPr lang="zh-TW" altLang="en-US" sz="2400" dirty="0"/>
          </a:p>
        </p:txBody>
      </p:sp>
      <p:cxnSp>
        <p:nvCxnSpPr>
          <p:cNvPr id="64" name="肘形接點 63"/>
          <p:cNvCxnSpPr>
            <a:stCxn id="63" idx="2"/>
          </p:cNvCxnSpPr>
          <p:nvPr/>
        </p:nvCxnSpPr>
        <p:spPr>
          <a:xfrm rot="5400000" flipH="1" flipV="1">
            <a:off x="4356894" y="2502025"/>
            <a:ext cx="349250" cy="3808412"/>
          </a:xfrm>
          <a:prstGeom prst="bentConnector3">
            <a:avLst>
              <a:gd name="adj1" fmla="val -65563"/>
            </a:avLst>
          </a:prstGeom>
          <a:ln>
            <a:solidFill>
              <a:schemeClr val="accent4">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26" name="肘形接點 25"/>
          <p:cNvCxnSpPr>
            <a:stCxn id="4" idx="3"/>
          </p:cNvCxnSpPr>
          <p:nvPr/>
        </p:nvCxnSpPr>
        <p:spPr>
          <a:xfrm>
            <a:off x="4356100" y="2780631"/>
            <a:ext cx="1512888" cy="1265237"/>
          </a:xfrm>
          <a:prstGeom prst="bentConnector3">
            <a:avLst>
              <a:gd name="adj1" fmla="val 26454"/>
            </a:avLst>
          </a:prstGeom>
          <a:ln>
            <a:tailEnd type="arrow"/>
          </a:ln>
        </p:spPr>
        <p:style>
          <a:lnRef idx="3">
            <a:schemeClr val="accent5"/>
          </a:lnRef>
          <a:fillRef idx="0">
            <a:schemeClr val="accent5"/>
          </a:fillRef>
          <a:effectRef idx="2">
            <a:schemeClr val="accent5"/>
          </a:effectRef>
          <a:fontRef idx="minor">
            <a:schemeClr val="tx1"/>
          </a:fontRef>
        </p:style>
      </p:cxnSp>
      <p:sp>
        <p:nvSpPr>
          <p:cNvPr id="95" name="圓柱 94"/>
          <p:cNvSpPr/>
          <p:nvPr/>
        </p:nvSpPr>
        <p:spPr>
          <a:xfrm>
            <a:off x="7740650" y="2420268"/>
            <a:ext cx="1258888" cy="865188"/>
          </a:xfrm>
          <a:prstGeom prst="ca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CODA</a:t>
            </a:r>
            <a:endParaRPr lang="zh-TW" altLang="en-US" dirty="0"/>
          </a:p>
        </p:txBody>
      </p:sp>
      <p:cxnSp>
        <p:nvCxnSpPr>
          <p:cNvPr id="99" name="圖案 98"/>
          <p:cNvCxnSpPr>
            <a:endCxn id="95" idx="2"/>
          </p:cNvCxnSpPr>
          <p:nvPr/>
        </p:nvCxnSpPr>
        <p:spPr>
          <a:xfrm>
            <a:off x="7092950" y="2061493"/>
            <a:ext cx="647700" cy="790575"/>
          </a:xfrm>
          <a:prstGeom prst="bentConnector3">
            <a:avLst>
              <a:gd name="adj1" fmla="val 50000"/>
            </a:avLst>
          </a:prstGeom>
          <a:ln w="50800">
            <a:solidFill>
              <a:srgbClr val="FB0BC8"/>
            </a:solidFill>
            <a:tailEnd type="arrow"/>
          </a:ln>
        </p:spPr>
        <p:style>
          <a:lnRef idx="1">
            <a:schemeClr val="accent1"/>
          </a:lnRef>
          <a:fillRef idx="0">
            <a:schemeClr val="accent1"/>
          </a:fillRef>
          <a:effectRef idx="0">
            <a:schemeClr val="accent1"/>
          </a:effectRef>
          <a:fontRef idx="minor">
            <a:schemeClr val="tx1"/>
          </a:fontRef>
        </p:style>
      </p:cxnSp>
      <p:cxnSp>
        <p:nvCxnSpPr>
          <p:cNvPr id="100" name="圖案 99"/>
          <p:cNvCxnSpPr>
            <a:endCxn id="95" idx="2"/>
          </p:cNvCxnSpPr>
          <p:nvPr/>
        </p:nvCxnSpPr>
        <p:spPr>
          <a:xfrm flipV="1">
            <a:off x="7092950" y="2852068"/>
            <a:ext cx="647700" cy="865188"/>
          </a:xfrm>
          <a:prstGeom prst="bentConnector3">
            <a:avLst>
              <a:gd name="adj1" fmla="val 50000"/>
            </a:avLst>
          </a:prstGeom>
          <a:ln w="50800">
            <a:solidFill>
              <a:srgbClr val="FB0BC8"/>
            </a:solidFill>
            <a:tailEnd type="arrow"/>
          </a:ln>
        </p:spPr>
        <p:style>
          <a:lnRef idx="1">
            <a:schemeClr val="accent1"/>
          </a:lnRef>
          <a:fillRef idx="0">
            <a:schemeClr val="accent1"/>
          </a:fillRef>
          <a:effectRef idx="0">
            <a:schemeClr val="accent1"/>
          </a:effectRef>
          <a:fontRef idx="minor">
            <a:schemeClr val="tx1"/>
          </a:fontRef>
        </p:style>
      </p:cxnSp>
      <p:grpSp>
        <p:nvGrpSpPr>
          <p:cNvPr id="8" name="群組 61"/>
          <p:cNvGrpSpPr>
            <a:grpSpLocks/>
          </p:cNvGrpSpPr>
          <p:nvPr/>
        </p:nvGrpSpPr>
        <p:grpSpPr bwMode="auto">
          <a:xfrm>
            <a:off x="107950" y="4869781"/>
            <a:ext cx="3527425" cy="1295400"/>
            <a:chOff x="1187624" y="5373196"/>
            <a:chExt cx="2916832" cy="1296499"/>
          </a:xfrm>
        </p:grpSpPr>
        <p:sp>
          <p:nvSpPr>
            <p:cNvPr id="28706" name="文字方塊 76"/>
            <p:cNvSpPr txBox="1">
              <a:spLocks noChangeArrowheads="1"/>
            </p:cNvSpPr>
            <p:nvPr/>
          </p:nvSpPr>
          <p:spPr bwMode="auto">
            <a:xfrm>
              <a:off x="2258880" y="5373196"/>
              <a:ext cx="714417" cy="400219"/>
            </a:xfrm>
            <a:prstGeom prst="rect">
              <a:avLst/>
            </a:prstGeom>
            <a:noFill/>
            <a:ln w="9525">
              <a:solidFill>
                <a:schemeClr val="accent4">
                  <a:lumMod val="75000"/>
                </a:schemeClr>
              </a:solidFill>
              <a:miter lim="800000"/>
              <a:headEnd/>
              <a:tailEnd/>
            </a:ln>
          </p:spPr>
          <p:txBody>
            <a:bodyPr>
              <a:spAutoFit/>
            </a:bodyPr>
            <a:lstStyle/>
            <a:p>
              <a:r>
                <a:rPr lang="en-US" altLang="zh-TW" sz="2000"/>
                <a:t>Data</a:t>
              </a:r>
              <a:endParaRPr lang="zh-TW" altLang="en-US" sz="2000"/>
            </a:p>
          </p:txBody>
        </p:sp>
        <p:cxnSp>
          <p:nvCxnSpPr>
            <p:cNvPr id="79" name="直線單箭頭接點 78"/>
            <p:cNvCxnSpPr/>
            <p:nvPr/>
          </p:nvCxnSpPr>
          <p:spPr>
            <a:xfrm flipV="1">
              <a:off x="1333335" y="5578157"/>
              <a:ext cx="389873" cy="11122"/>
            </a:xfrm>
            <a:prstGeom prst="straightConnector1">
              <a:avLst/>
            </a:prstGeom>
            <a:ln w="508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187624" y="5400206"/>
              <a:ext cx="2916832" cy="1269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2" name="直線單箭頭接點 81"/>
            <p:cNvCxnSpPr/>
            <p:nvPr/>
          </p:nvCxnSpPr>
          <p:spPr>
            <a:xfrm>
              <a:off x="1366152" y="5948359"/>
              <a:ext cx="676044" cy="1588"/>
            </a:xfrm>
            <a:prstGeom prst="straightConnector1">
              <a:avLst/>
            </a:prstGeom>
            <a:ln>
              <a:solidFill>
                <a:schemeClr val="accent5"/>
              </a:solidFill>
              <a:tailEnd type="arrow"/>
            </a:ln>
          </p:spPr>
          <p:style>
            <a:lnRef idx="3">
              <a:schemeClr val="accent5"/>
            </a:lnRef>
            <a:fillRef idx="0">
              <a:schemeClr val="accent5"/>
            </a:fillRef>
            <a:effectRef idx="2">
              <a:schemeClr val="accent5"/>
            </a:effectRef>
            <a:fontRef idx="minor">
              <a:schemeClr val="tx1"/>
            </a:fontRef>
          </p:style>
        </p:cxnSp>
        <p:sp>
          <p:nvSpPr>
            <p:cNvPr id="28710" name="文字方塊 82"/>
            <p:cNvSpPr txBox="1">
              <a:spLocks noChangeArrowheads="1"/>
            </p:cNvSpPr>
            <p:nvPr/>
          </p:nvSpPr>
          <p:spPr bwMode="auto">
            <a:xfrm>
              <a:off x="2258880" y="5733337"/>
              <a:ext cx="816774" cy="400220"/>
            </a:xfrm>
            <a:prstGeom prst="rect">
              <a:avLst/>
            </a:prstGeom>
            <a:noFill/>
            <a:ln w="9525">
              <a:solidFill>
                <a:schemeClr val="accent4">
                  <a:lumMod val="75000"/>
                </a:schemeClr>
              </a:solidFill>
              <a:miter lim="800000"/>
              <a:headEnd/>
              <a:tailEnd/>
            </a:ln>
          </p:spPr>
          <p:txBody>
            <a:bodyPr wrap="none">
              <a:spAutoFit/>
            </a:bodyPr>
            <a:lstStyle/>
            <a:p>
              <a:r>
                <a:rPr lang="en-US" altLang="zh-TW" sz="2000" dirty="0"/>
                <a:t>Trigger</a:t>
              </a:r>
              <a:endParaRPr lang="zh-TW" altLang="en-US" sz="2000" dirty="0"/>
            </a:p>
          </p:txBody>
        </p:sp>
        <p:cxnSp>
          <p:nvCxnSpPr>
            <p:cNvPr id="108" name="直線單箭頭接點 107"/>
            <p:cNvCxnSpPr/>
            <p:nvPr/>
          </p:nvCxnSpPr>
          <p:spPr>
            <a:xfrm flipV="1">
              <a:off x="1842665" y="5589279"/>
              <a:ext cx="353117" cy="11121"/>
            </a:xfrm>
            <a:prstGeom prst="straightConnector1">
              <a:avLst/>
            </a:prstGeom>
            <a:ln w="50800">
              <a:solidFill>
                <a:srgbClr val="D307C0"/>
              </a:solidFill>
              <a:tailEnd type="arrow"/>
            </a:ln>
          </p:spPr>
          <p:style>
            <a:lnRef idx="1">
              <a:schemeClr val="accent1"/>
            </a:lnRef>
            <a:fillRef idx="0">
              <a:schemeClr val="accent1"/>
            </a:fillRef>
            <a:effectRef idx="0">
              <a:schemeClr val="accent1"/>
            </a:effectRef>
            <a:fontRef idx="minor">
              <a:schemeClr val="tx1"/>
            </a:fontRef>
          </p:style>
        </p:cxnSp>
      </p:grpSp>
      <p:sp>
        <p:nvSpPr>
          <p:cNvPr id="131" name="圓角矩形 130"/>
          <p:cNvSpPr/>
          <p:nvPr/>
        </p:nvSpPr>
        <p:spPr>
          <a:xfrm>
            <a:off x="5148263" y="3501356"/>
            <a:ext cx="655637" cy="4095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TI</a:t>
            </a:r>
            <a:endParaRPr lang="zh-TW" altLang="en-US" dirty="0"/>
          </a:p>
        </p:txBody>
      </p:sp>
      <p:sp>
        <p:nvSpPr>
          <p:cNvPr id="132" name="圓角矩形 131"/>
          <p:cNvSpPr/>
          <p:nvPr/>
        </p:nvSpPr>
        <p:spPr>
          <a:xfrm>
            <a:off x="5219700" y="2204368"/>
            <a:ext cx="657225" cy="4095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TI</a:t>
            </a:r>
            <a:endParaRPr lang="zh-TW" altLang="en-US" dirty="0"/>
          </a:p>
        </p:txBody>
      </p:sp>
      <p:sp>
        <p:nvSpPr>
          <p:cNvPr id="40" name="矩形 39"/>
          <p:cNvSpPr/>
          <p:nvPr/>
        </p:nvSpPr>
        <p:spPr>
          <a:xfrm>
            <a:off x="4572000" y="5238081"/>
            <a:ext cx="1655763" cy="57626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Slow Control</a:t>
            </a:r>
            <a:endParaRPr lang="zh-TW" altLang="en-US" dirty="0"/>
          </a:p>
        </p:txBody>
      </p:sp>
      <p:sp>
        <p:nvSpPr>
          <p:cNvPr id="48" name="圓柱 47"/>
          <p:cNvSpPr/>
          <p:nvPr/>
        </p:nvSpPr>
        <p:spPr>
          <a:xfrm>
            <a:off x="7794625" y="5257131"/>
            <a:ext cx="1150938" cy="547687"/>
          </a:xfrm>
          <a:prstGeom prst="ca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err="1"/>
              <a:t>MySQL</a:t>
            </a:r>
            <a:endParaRPr lang="zh-TW" altLang="en-US" dirty="0"/>
          </a:p>
        </p:txBody>
      </p:sp>
      <p:cxnSp>
        <p:nvCxnSpPr>
          <p:cNvPr id="51" name="圖案 98"/>
          <p:cNvCxnSpPr>
            <a:stCxn id="95" idx="3"/>
            <a:endCxn id="48" idx="0"/>
          </p:cNvCxnSpPr>
          <p:nvPr/>
        </p:nvCxnSpPr>
        <p:spPr>
          <a:xfrm rot="5400000">
            <a:off x="7315994" y="4338762"/>
            <a:ext cx="2108200" cy="1588"/>
          </a:xfrm>
          <a:prstGeom prst="bentConnector3">
            <a:avLst>
              <a:gd name="adj1" fmla="val 50000"/>
            </a:avLst>
          </a:prstGeom>
          <a:ln w="50800">
            <a:solidFill>
              <a:srgbClr val="FB0BC8"/>
            </a:solidFill>
            <a:tailEnd type="arrow"/>
          </a:ln>
        </p:spPr>
        <p:style>
          <a:lnRef idx="1">
            <a:schemeClr val="accent1"/>
          </a:lnRef>
          <a:fillRef idx="0">
            <a:schemeClr val="accent1"/>
          </a:fillRef>
          <a:effectRef idx="0">
            <a:schemeClr val="accent1"/>
          </a:effectRef>
          <a:fontRef idx="minor">
            <a:schemeClr val="tx1"/>
          </a:fontRef>
        </p:style>
      </p:cxnSp>
      <p:cxnSp>
        <p:nvCxnSpPr>
          <p:cNvPr id="57" name="圖案 99"/>
          <p:cNvCxnSpPr>
            <a:stCxn id="40" idx="3"/>
            <a:endCxn id="95" idx="2"/>
          </p:cNvCxnSpPr>
          <p:nvPr/>
        </p:nvCxnSpPr>
        <p:spPr>
          <a:xfrm flipV="1">
            <a:off x="6227763" y="2853656"/>
            <a:ext cx="1512887" cy="2673350"/>
          </a:xfrm>
          <a:prstGeom prst="bentConnector3">
            <a:avLst>
              <a:gd name="adj1" fmla="val 79043"/>
            </a:avLst>
          </a:prstGeom>
          <a:ln w="50800">
            <a:solidFill>
              <a:srgbClr val="FB0BC8"/>
            </a:solidFill>
            <a:tailEnd type="arrow"/>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323850" y="2925093"/>
            <a:ext cx="1655763" cy="57626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t>Beam start</a:t>
            </a:r>
          </a:p>
          <a:p>
            <a:pPr algn="ctr">
              <a:defRPr/>
            </a:pPr>
            <a:r>
              <a:rPr lang="en-US" altLang="zh-TW" dirty="0"/>
              <a:t>Beam stop</a:t>
            </a:r>
            <a:endParaRPr lang="zh-TW" altLang="en-US" dirty="0"/>
          </a:p>
        </p:txBody>
      </p:sp>
      <p:cxnSp>
        <p:nvCxnSpPr>
          <p:cNvPr id="60" name="肘形接點 59"/>
          <p:cNvCxnSpPr>
            <a:stCxn id="58" idx="3"/>
            <a:endCxn id="4" idx="1"/>
          </p:cNvCxnSpPr>
          <p:nvPr/>
        </p:nvCxnSpPr>
        <p:spPr>
          <a:xfrm flipV="1">
            <a:off x="1979613" y="2780631"/>
            <a:ext cx="1296987" cy="433387"/>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
        <p:nvSpPr>
          <p:cNvPr id="69" name="矩形 68"/>
          <p:cNvSpPr/>
          <p:nvPr/>
        </p:nvSpPr>
        <p:spPr bwMode="auto">
          <a:xfrm>
            <a:off x="3563938" y="2780631"/>
            <a:ext cx="50323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sz="2800" dirty="0"/>
          </a:p>
          <a:p>
            <a:pPr>
              <a:defRPr/>
            </a:pPr>
            <a:r>
              <a:rPr lang="en-US" altLang="zh-TW" dirty="0"/>
              <a:t>TS</a:t>
            </a:r>
            <a:endParaRPr lang="en-US" altLang="zh-TW" dirty="0"/>
          </a:p>
          <a:p>
            <a:pPr>
              <a:defRPr/>
            </a:pPr>
            <a:endParaRPr lang="zh-TW" altLang="en-US" sz="2800" dirty="0"/>
          </a:p>
        </p:txBody>
      </p:sp>
      <p:sp>
        <p:nvSpPr>
          <p:cNvPr id="28703" name="文字方塊 117"/>
          <p:cNvSpPr txBox="1">
            <a:spLocks noChangeArrowheads="1"/>
          </p:cNvSpPr>
          <p:nvPr/>
        </p:nvSpPr>
        <p:spPr bwMode="auto">
          <a:xfrm>
            <a:off x="1835150" y="6127950"/>
            <a:ext cx="6016625" cy="369887"/>
          </a:xfrm>
          <a:prstGeom prst="rect">
            <a:avLst/>
          </a:prstGeom>
          <a:noFill/>
          <a:ln w="9525">
            <a:noFill/>
            <a:miter lim="800000"/>
            <a:headEnd/>
            <a:tailEnd/>
          </a:ln>
        </p:spPr>
        <p:txBody>
          <a:bodyPr wrap="none">
            <a:spAutoFit/>
          </a:bodyPr>
          <a:lstStyle/>
          <a:p>
            <a:r>
              <a:rPr lang="en-US" altLang="zh-TW"/>
              <a:t>We are able to read all Hodo and slowcontrol events now</a:t>
            </a:r>
            <a:endParaRPr lang="zh-TW" altLang="en-US"/>
          </a:p>
        </p:txBody>
      </p:sp>
      <p:sp>
        <p:nvSpPr>
          <p:cNvPr id="121" name="圓角矩形 120"/>
          <p:cNvSpPr/>
          <p:nvPr/>
        </p:nvSpPr>
        <p:spPr>
          <a:xfrm>
            <a:off x="395288" y="5660356"/>
            <a:ext cx="657225" cy="40957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8705" name="文字方塊 82"/>
          <p:cNvSpPr txBox="1">
            <a:spLocks noChangeArrowheads="1"/>
          </p:cNvSpPr>
          <p:nvPr/>
        </p:nvSpPr>
        <p:spPr bwMode="auto">
          <a:xfrm>
            <a:off x="1403350" y="5660356"/>
            <a:ext cx="2160588" cy="401637"/>
          </a:xfrm>
          <a:prstGeom prst="rect">
            <a:avLst/>
          </a:prstGeom>
          <a:noFill/>
          <a:ln w="9525">
            <a:noFill/>
            <a:miter lim="800000"/>
            <a:headEnd/>
            <a:tailEnd/>
          </a:ln>
        </p:spPr>
        <p:txBody>
          <a:bodyPr>
            <a:spAutoFit/>
          </a:bodyPr>
          <a:lstStyle/>
          <a:p>
            <a:r>
              <a:rPr lang="en-US" altLang="zh-TW" sz="2000"/>
              <a:t>Control by CODA</a:t>
            </a:r>
            <a:endParaRPr lang="zh-TW" altLang="en-US" sz="200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10;\int_0^1 \left[\bar d(x) - \bar u(x)\right] dx \ne 0&#10;\]&#10;\end{document}&#10;"/>
  <p:tag name="EXTERNALNAME" val="txp_fig"/>
  <p:tag name="BLEND" val="False"/>
  <p:tag name="TRANSPARENT" val="False"/>
  <p:tag name="KEEPFILES" val="False"/>
  <p:tag name="DEBUGPAUSE" val="False"/>
  <p:tag name="RESOLUTION" val="1200"/>
  <p:tag name="TIMEOUT" val="(none)"/>
  <p:tag name="BOXWIDTH" val="376"/>
  <p:tag name="BOXHEIGHT" val="302"/>
  <p:tag name="BOXFONT" val="10"/>
  <p:tag name="BOXWRAP" val="False"/>
  <p:tag name="WORKAROUNDTRANSPARENCYBUG" val="False"/>
  <p:tag name="ALLOWFONTSUBSTITUTION" val="False"/>
  <p:tag name="BITMAPFORMAT" val="pngmono"/>
  <p:tag name="ORIGWIDTH" val="105"/>
  <p:tag name="PICTUREFILESIZE" val="54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ar d(x) = \bar u(x)$&#10;\end{document}&#10;"/>
  <p:tag name="EXTERNALNAME" val="txp_fig"/>
  <p:tag name="BLEND" val="False"/>
  <p:tag name="TRANSPARENT" val="False"/>
  <p:tag name="KEEPFILES" val="False"/>
  <p:tag name="DEBUGPAUSE" val="False"/>
  <p:tag name="RESOLUTION" val="1200"/>
  <p:tag name="TIMEOUT" val="(none)"/>
  <p:tag name="BOXWIDTH" val="376"/>
  <p:tag name="BOXHEIGHT" val="302"/>
  <p:tag name="BOXFONT" val="10"/>
  <p:tag name="BOXWRAP" val="False"/>
  <p:tag name="WORKAROUNDTRANSPARENCYBUG" val="False"/>
  <p:tag name="ALLOWFONTSUBSTITUTION" val="False"/>
  <p:tag name="BITMAPFORMAT" val="pngmono"/>
  <p:tag name="ORIGWIDTH" val="50"/>
  <p:tag name="PICTUREFILESIZE" val="2467"/>
</p:tagLst>
</file>

<file path=ppt/tags/tag3.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ar d &gt; \bar u$ at $x = 0.18$&#10;\end{document}&#10;"/>
  <p:tag name="EXTERNALNAME" val="txp_fig"/>
  <p:tag name="BLEND" val="False"/>
  <p:tag name="TRANSPARENT" val="False"/>
  <p:tag name="KEEPFILES" val="False"/>
  <p:tag name="DEBUGPAUSE" val="False"/>
  <p:tag name="RESOLUTION" val="1200"/>
  <p:tag name="TIMEOUT" val="(none)"/>
  <p:tag name="BOXWIDTH" val="376"/>
  <p:tag name="BOXHEIGHT" val="302"/>
  <p:tag name="BOXFONT" val="10"/>
  <p:tag name="BOXWRAP" val="False"/>
  <p:tag name="WORKAROUNDTRANSPARENCYBUG" val="False"/>
  <p:tag name="ALLOWFONTSUBSTITUTION" val="False"/>
  <p:tag name="BITMAPFORMAT" val="pngmono"/>
  <p:tag name="ORIGWIDTH" val="76"/>
  <p:tag name="PICTUREFILESIZE" val="2871"/>
</p:tagLst>
</file>

<file path=ppt/tags/tag4.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ar d(x)/\bar u(x)$ for $0.015 \le x \le 0.35$&#10;\end{document}&#10;"/>
  <p:tag name="EXTERNALNAME" val="txp_fig"/>
  <p:tag name="BLEND" val="False"/>
  <p:tag name="TRANSPARENT" val="False"/>
  <p:tag name="KEEPFILES" val="False"/>
  <p:tag name="DEBUGPAUSE" val="False"/>
  <p:tag name="RESOLUTION" val="1200"/>
  <p:tag name="TIMEOUT" val="(none)"/>
  <p:tag name="BOXWIDTH" val="376"/>
  <p:tag name="BOXHEIGHT" val="302"/>
  <p:tag name="BOXFONT" val="10"/>
  <p:tag name="BOXWRAP" val="False"/>
  <p:tag name="WORKAROUNDTRANSPARENCYBUG" val="False"/>
  <p:tag name="ALLOWFONTSUBSTITUTION" val="False"/>
  <p:tag name="BITMAPFORMAT" val="pngmono"/>
  <p:tag name="ORIGWIDTH" val="134"/>
  <p:tag name="PICTUREFILESIZE" val="654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1895</Words>
  <Application>Microsoft Office PowerPoint</Application>
  <PresentationFormat>如螢幕大小 (4:3)</PresentationFormat>
  <Paragraphs>453</Paragraphs>
  <Slides>23</Slides>
  <Notes>5</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佈景主題</vt:lpstr>
      <vt:lpstr>Introduction of DAQ system: E906 as an example</vt:lpstr>
      <vt:lpstr>Data Acquisition System</vt:lpstr>
      <vt:lpstr>Light Antiquark Flavor Asymmetry:  Brief History</vt:lpstr>
      <vt:lpstr>Why Drell-Yan?</vt:lpstr>
      <vt:lpstr>Extracting d-bar/-ubar From Drell-Yan Scattering</vt:lpstr>
      <vt:lpstr>E906 Spectrometer</vt:lpstr>
      <vt:lpstr>NM4/KTeV Hall (after installation)</vt:lpstr>
      <vt:lpstr>Readout Electronics</vt:lpstr>
      <vt:lpstr>Overview</vt:lpstr>
      <vt:lpstr>Front End Electronic    Latch Card as an Example </vt:lpstr>
      <vt:lpstr>投影片 11</vt:lpstr>
      <vt:lpstr>Latch Card Data Decoding</vt:lpstr>
      <vt:lpstr>Tracking Example</vt:lpstr>
      <vt:lpstr>But… How to Get Data?</vt:lpstr>
      <vt:lpstr>投影片 15</vt:lpstr>
      <vt:lpstr>Now,  How Do We Know There is a Tigger Coming?</vt:lpstr>
      <vt:lpstr>Edit the Control Diagram </vt:lpstr>
      <vt:lpstr>User Friendly Interface- CODA </vt:lpstr>
      <vt:lpstr>投影片 19</vt:lpstr>
      <vt:lpstr>投影片 20</vt:lpstr>
      <vt:lpstr>投影片 21</vt:lpstr>
      <vt:lpstr>投影片 22</vt:lpstr>
      <vt:lpstr>投影片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DAQ system: E906 as an example</dc:title>
  <dc:creator>pkteng</dc:creator>
  <cp:lastModifiedBy>pkteng</cp:lastModifiedBy>
  <cp:revision>110</cp:revision>
  <dcterms:created xsi:type="dcterms:W3CDTF">2011-06-16T08:51:53Z</dcterms:created>
  <dcterms:modified xsi:type="dcterms:W3CDTF">2011-06-20T04:17:55Z</dcterms:modified>
</cp:coreProperties>
</file>