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9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3" r:id="rId25"/>
    <p:sldId id="29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71873-BF40-4E07-A1C3-3861D0E8E8EB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A8945-668C-40E3-AEE9-253AB28D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C8C4E-D3C1-4989-A93B-8FB2336A3C56}" type="slidenum">
              <a:rPr lang="en-US"/>
              <a:pPr/>
              <a:t>1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064A0A-D303-4758-807B-1DED670F672F}" type="slidenum">
              <a:rPr lang="en-US"/>
              <a:pPr/>
              <a:t>12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BF684-4725-407E-A282-B07D9DF7D5BE}" type="slidenum">
              <a:rPr lang="en-US"/>
              <a:pPr/>
              <a:t>20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4911B-C21B-4C95-995D-D255D47A6BF0}" type="slidenum">
              <a:rPr lang="en-US"/>
              <a:pPr/>
              <a:t>21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9BE59-0A30-4A87-AFC3-7AFCE7474321}" type="slidenum">
              <a:rPr lang="en-US"/>
              <a:pPr/>
              <a:t>22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F426D-577C-4EA1-9E48-0E3005029D16}" type="slidenum">
              <a:rPr lang="en-US"/>
              <a:pPr/>
              <a:t>23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3E5361-2716-4FAC-8480-F34982E73F47}" type="slidenum">
              <a:rPr lang="en-US"/>
              <a:pPr/>
              <a:t>24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B72EC-E0EE-437B-97A9-B032912D448F}" type="slidenum">
              <a:rPr lang="en-US"/>
              <a:pPr/>
              <a:t>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D6E196-4220-4403-9307-4E791D953F9B}" type="slidenum">
              <a:rPr lang="en-US"/>
              <a:pPr/>
              <a:t>3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E98452-5DC0-4EBA-94BD-AD12F4D4A038}" type="slidenum">
              <a:rPr lang="en-US"/>
              <a:pPr/>
              <a:t>4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8F28B-990F-435D-B9E9-9FE6D1123B50}" type="slidenum">
              <a:rPr lang="en-US"/>
              <a:pPr/>
              <a:t>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74662-7587-48DC-97B1-7355F3D352F7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220A9-80B6-4406-8CBA-32E8265B25EC}" type="slidenum">
              <a:rPr lang="en-US"/>
              <a:pPr/>
              <a:t>9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D3DE8-01F9-42EE-925D-66E402F78133}" type="slidenum">
              <a:rPr lang="en-US"/>
              <a:pPr/>
              <a:t>10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2DD30C-2DCB-4D39-ACCD-0230226BE5EC}" type="slidenum">
              <a:rPr lang="en-US"/>
              <a:pPr/>
              <a:t>11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E38C33-18F1-416A-B08A-49C1C72CF3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02BD9-32E6-479C-BDCB-E355407F62EA}" type="datetimeFigureOut">
              <a:rPr lang="en-US" smtClean="0"/>
              <a:pPr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67D5-CA88-4263-8E3A-FAE3F011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http://www.nsc.ernet.in/infrastructure/beamlines/gda/gallery/cpda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.doc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04800" y="27432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33400" y="609600"/>
            <a:ext cx="8077200" cy="3593291"/>
          </a:xfrm>
          <a:prstGeom prst="rect">
            <a:avLst/>
          </a:prstGeom>
          <a:solidFill>
            <a:srgbClr val="FFCC99"/>
          </a:solidFill>
          <a:ln w="57150" cmpd="thinThick">
            <a:solidFill>
              <a:srgbClr val="33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                              </a:t>
            </a:r>
            <a:endParaRPr lang="en-US" sz="2400" b="1" dirty="0">
              <a:solidFill>
                <a:srgbClr val="CC3399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i="1" dirty="0">
              <a:solidFill>
                <a:srgbClr val="660066"/>
              </a:solidFill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5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4038600" y="594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1828800" y="1219200"/>
            <a:ext cx="6324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/>
              <a:t>Spin distribution studies of incomplete fusion reactions in </a:t>
            </a:r>
            <a:r>
              <a:rPr lang="en-US" sz="3600" i="1" dirty="0" smtClean="0"/>
              <a:t>       </a:t>
            </a:r>
            <a:r>
              <a:rPr lang="en-US" sz="3600" i="1" baseline="30000" dirty="0" smtClean="0"/>
              <a:t>16</a:t>
            </a:r>
            <a:r>
              <a:rPr lang="en-US" sz="3600" i="1" dirty="0" smtClean="0"/>
              <a:t>O </a:t>
            </a:r>
            <a:r>
              <a:rPr lang="en-US" sz="3600" i="1" dirty="0" smtClean="0"/>
              <a:t>+ </a:t>
            </a:r>
            <a:r>
              <a:rPr lang="en-US" sz="3600" i="1" baseline="30000" dirty="0" smtClean="0"/>
              <a:t>124</a:t>
            </a:r>
            <a:r>
              <a:rPr lang="en-US" sz="3600" i="1" dirty="0" smtClean="0"/>
              <a:t>Sn system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0" y="2133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057400" y="2895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21736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/>
              <a:t>                                        </a:t>
            </a:r>
            <a:r>
              <a:rPr lang="en-US" sz="2000" b="1" dirty="0"/>
              <a:t>ON-LINE MEASUREMENTS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latin typeface="Tahoma" pitchFamily="34" charset="0"/>
              </a:rPr>
              <a:t>In the present work, spin distribution of ER’s have been measured for  </a:t>
            </a:r>
            <a:r>
              <a:rPr lang="en-US" sz="1800" b="1" baseline="30000" dirty="0">
                <a:latin typeface="Tahoma" pitchFamily="34" charset="0"/>
              </a:rPr>
              <a:t>16</a:t>
            </a:r>
            <a:r>
              <a:rPr lang="en-US" sz="1800" b="1" dirty="0">
                <a:latin typeface="Tahoma" pitchFamily="34" charset="0"/>
              </a:rPr>
              <a:t>O+</a:t>
            </a:r>
            <a:r>
              <a:rPr lang="en-US" sz="1800" b="1" baseline="30000" dirty="0">
                <a:latin typeface="Tahoma" pitchFamily="34" charset="0"/>
              </a:rPr>
              <a:t>124</a:t>
            </a:r>
            <a:r>
              <a:rPr lang="en-US" sz="1800" b="1" dirty="0">
                <a:latin typeface="Tahoma" pitchFamily="34" charset="0"/>
              </a:rPr>
              <a:t>Sn system at projectile energy 100 </a:t>
            </a:r>
            <a:r>
              <a:rPr lang="en-US" sz="1800" b="1" dirty="0" err="1">
                <a:latin typeface="Tahoma" pitchFamily="34" charset="0"/>
              </a:rPr>
              <a:t>MeV</a:t>
            </a:r>
            <a:r>
              <a:rPr lang="en-US" sz="1800" b="1" dirty="0">
                <a:latin typeface="Tahoma" pitchFamily="34" charset="0"/>
              </a:rPr>
              <a:t> and ICF dynamics have been studied.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Experimental Details</a:t>
            </a:r>
          </a:p>
          <a:p>
            <a:pPr algn="just">
              <a:spcBef>
                <a:spcPct val="50000"/>
              </a:spcBef>
            </a:pPr>
            <a:r>
              <a:rPr lang="en-US" sz="2000" b="1" i="1" dirty="0">
                <a:solidFill>
                  <a:srgbClr val="006600"/>
                </a:solidFill>
                <a:cs typeface="Times New Roman" pitchFamily="18" charset="0"/>
              </a:rPr>
              <a:t>The experiment has been performed using Gamma Detector Array (GDA) along with Charged Particle Detector Array (CPDA) set-up at Inter-University Accelerator Centre (IUAC), New Delhi, India.</a:t>
            </a:r>
            <a:r>
              <a:rPr lang="en-US" sz="2400" b="1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spcBef>
                <a:spcPct val="50000"/>
              </a:spcBef>
            </a:pPr>
            <a:endParaRPr lang="en-US" sz="2400" b="1" i="1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400" b="1" i="1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400" b="1" i="1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400" b="1" i="1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000" b="1" dirty="0">
              <a:latin typeface="Tahoma" pitchFamily="34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000" b="1" dirty="0">
              <a:latin typeface="Tahoma" pitchFamily="34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000" b="1" u="sng" dirty="0">
              <a:solidFill>
                <a:srgbClr val="336699"/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spcBef>
                <a:spcPct val="50000"/>
              </a:spcBef>
            </a:pPr>
            <a:endParaRPr 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28600" y="3276600"/>
            <a:ext cx="4724400" cy="2554545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FFCC">
                  <a:gamma/>
                  <a:tint val="44314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Self-supporting Target: </a:t>
            </a:r>
            <a:r>
              <a:rPr lang="en-US" sz="2000" baseline="30000" dirty="0">
                <a:latin typeface="Times New Roman" pitchFamily="18" charset="0"/>
              </a:rPr>
              <a:t>124</a:t>
            </a:r>
            <a:r>
              <a:rPr lang="en-US" sz="2000" dirty="0">
                <a:latin typeface="Times New Roman" pitchFamily="18" charset="0"/>
              </a:rPr>
              <a:t>Sn (enrichment 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 97.2%</a:t>
            </a:r>
            <a:r>
              <a:rPr lang="en-US" sz="2000" dirty="0">
                <a:latin typeface="Times New Roman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Prepared by Rolling Machine</a:t>
            </a:r>
          </a:p>
          <a:p>
            <a:pPr algn="just"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Thickness: 2mg/cm</a:t>
            </a:r>
            <a:r>
              <a:rPr lang="en-US" sz="2000" baseline="30000" dirty="0">
                <a:latin typeface="Times New Roman" pitchFamily="18" charset="0"/>
              </a:rPr>
              <a:t>2</a:t>
            </a:r>
          </a:p>
          <a:p>
            <a:pPr algn="just"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  <a:sym typeface="Symbol" pitchFamily="18" charset="2"/>
              </a:rPr>
              <a:t>Projectile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: </a:t>
            </a:r>
            <a:r>
              <a:rPr lang="en-US" sz="2000" baseline="30000" dirty="0">
                <a:latin typeface="Times New Roman" pitchFamily="18" charset="0"/>
                <a:sym typeface="Symbol" pitchFamily="18" charset="2"/>
              </a:rPr>
              <a:t>16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2000" baseline="30000" dirty="0">
                <a:latin typeface="Times New Roman" pitchFamily="18" charset="0"/>
                <a:sym typeface="Symbol" pitchFamily="18" charset="2"/>
              </a:rPr>
              <a:t>+7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 at 100MeV</a:t>
            </a:r>
          </a:p>
          <a:p>
            <a:pPr algn="just"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  <a:sym typeface="Symbol" pitchFamily="18" charset="2"/>
              </a:rPr>
              <a:t>Beam Current: 3pnA</a:t>
            </a:r>
          </a:p>
        </p:txBody>
      </p:sp>
      <p:graphicFrame>
        <p:nvGraphicFramePr>
          <p:cNvPr id="45" name="Object 11"/>
          <p:cNvGraphicFramePr>
            <a:graphicFrameLocks noChangeAspect="1"/>
          </p:cNvGraphicFramePr>
          <p:nvPr/>
        </p:nvGraphicFramePr>
        <p:xfrm>
          <a:off x="5181600" y="3505200"/>
          <a:ext cx="3276600" cy="2667000"/>
        </p:xfrm>
        <a:graphic>
          <a:graphicData uri="http://schemas.openxmlformats.org/presentationml/2006/ole">
            <p:oleObj spid="_x0000_s1026" name="Photo Editor Photo" r:id="rId4" imgW="6668431" imgH="5001323" progId="">
              <p:embed/>
            </p:oleObj>
          </a:graphicData>
        </a:graphic>
      </p:graphicFrame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381000" y="1371600"/>
            <a:ext cx="8305800" cy="0"/>
          </a:xfrm>
          <a:prstGeom prst="line">
            <a:avLst/>
          </a:prstGeom>
          <a:noFill/>
          <a:ln w="57150" cmpd="thinThick">
            <a:solidFill>
              <a:srgbClr val="9933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3810000" y="990600"/>
          <a:ext cx="4953000" cy="3960813"/>
        </p:xfrm>
        <a:graphic>
          <a:graphicData uri="http://schemas.openxmlformats.org/presentationml/2006/ole">
            <p:oleObj spid="_x0000_s2050" name="Photo Editor Photo" r:id="rId4" imgW="6095238" imgH="4571429" progId="">
              <p:embed/>
            </p:oleObj>
          </a:graphicData>
        </a:graphic>
      </p:graphicFrame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657600" y="5715000"/>
            <a:ext cx="548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66FF"/>
                </a:solidFill>
                <a:latin typeface="Tahoma" pitchFamily="34" charset="0"/>
                <a:cs typeface="Times New Roman" pitchFamily="18" charset="0"/>
              </a:rPr>
              <a:t>The full view of the GDA set-up at IUAC, New Delhi</a:t>
            </a:r>
            <a:r>
              <a:rPr lang="en-US" sz="2400" b="1">
                <a:solidFill>
                  <a:srgbClr val="009900"/>
                </a:solidFill>
                <a:latin typeface="Tahoma" pitchFamily="34" charset="0"/>
                <a:cs typeface="Times New Roman" pitchFamily="18" charset="0"/>
              </a:rPr>
              <a:t> </a:t>
            </a:r>
            <a:endParaRPr lang="en-US" sz="2400" b="1">
              <a:solidFill>
                <a:srgbClr val="009900"/>
              </a:solidFill>
              <a:latin typeface="Tahoma" pitchFamily="34" charset="0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57200" y="1676400"/>
            <a:ext cx="3048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2000" b="1" dirty="0">
                <a:solidFill>
                  <a:srgbClr val="800080"/>
                </a:solidFill>
                <a:latin typeface="Tahoma" pitchFamily="34" charset="0"/>
                <a:cs typeface="Times New Roman" pitchFamily="18" charset="0"/>
              </a:rPr>
              <a:t>GDA consists of 12 Compton suppressed   </a:t>
            </a:r>
            <a:r>
              <a:rPr lang="en-US" sz="2000" b="1" dirty="0" err="1">
                <a:solidFill>
                  <a:srgbClr val="800080"/>
                </a:solidFill>
                <a:latin typeface="Tahoma" pitchFamily="34" charset="0"/>
                <a:cs typeface="Times New Roman" pitchFamily="18" charset="0"/>
              </a:rPr>
              <a:t>HPGe</a:t>
            </a:r>
            <a:r>
              <a:rPr lang="en-US" sz="2000" b="1" dirty="0">
                <a:solidFill>
                  <a:srgbClr val="800080"/>
                </a:solidFill>
                <a:latin typeface="Tahoma" pitchFamily="34" charset="0"/>
                <a:cs typeface="Times New Roman" pitchFamily="18" charset="0"/>
              </a:rPr>
              <a:t> detectors at angles 45</a:t>
            </a:r>
            <a:r>
              <a:rPr lang="en-US" sz="2000" b="1" baseline="30000" dirty="0">
                <a:solidFill>
                  <a:srgbClr val="800080"/>
                </a:solidFill>
                <a:latin typeface="Tahoma" pitchFamily="34" charset="0"/>
                <a:cs typeface="Times New Roman" pitchFamily="18" charset="0"/>
              </a:rPr>
              <a:t>0</a:t>
            </a:r>
            <a:r>
              <a:rPr lang="en-US" sz="2000" b="1" dirty="0">
                <a:solidFill>
                  <a:srgbClr val="800080"/>
                </a:solidFill>
                <a:latin typeface="Tahoma" pitchFamily="34" charset="0"/>
                <a:cs typeface="Times New Roman" pitchFamily="18" charset="0"/>
              </a:rPr>
              <a:t>, 99</a:t>
            </a:r>
            <a:r>
              <a:rPr lang="en-US" sz="2000" b="1" baseline="30000" dirty="0">
                <a:solidFill>
                  <a:srgbClr val="800080"/>
                </a:solidFill>
                <a:latin typeface="Tahoma" pitchFamily="34" charset="0"/>
                <a:cs typeface="Times New Roman" pitchFamily="18" charset="0"/>
              </a:rPr>
              <a:t>0</a:t>
            </a:r>
            <a:r>
              <a:rPr lang="en-US" sz="2000" b="1" dirty="0">
                <a:solidFill>
                  <a:srgbClr val="800080"/>
                </a:solidFill>
                <a:latin typeface="Tahoma" pitchFamily="34" charset="0"/>
                <a:cs typeface="Times New Roman" pitchFamily="18" charset="0"/>
              </a:rPr>
              <a:t>, 153</a:t>
            </a:r>
            <a:r>
              <a:rPr lang="en-US" sz="2000" b="1" baseline="30000" dirty="0">
                <a:solidFill>
                  <a:srgbClr val="800080"/>
                </a:solidFill>
                <a:latin typeface="Tahoma" pitchFamily="34" charset="0"/>
                <a:cs typeface="Times New Roman" pitchFamily="18" charset="0"/>
              </a:rPr>
              <a:t>0</a:t>
            </a:r>
            <a:r>
              <a:rPr lang="en-US" sz="2000" b="1" dirty="0">
                <a:solidFill>
                  <a:srgbClr val="800080"/>
                </a:solidFill>
                <a:latin typeface="Tahoma" pitchFamily="34" charset="0"/>
                <a:cs typeface="Times New Roman" pitchFamily="18" charset="0"/>
              </a:rPr>
              <a:t> with respect to the beam direction and there are 4 detectors at each of these angles</a:t>
            </a:r>
            <a:r>
              <a:rPr lang="en-US" sz="2400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>
            <a:off x="0" y="533400"/>
            <a:ext cx="8915400" cy="0"/>
          </a:xfrm>
          <a:prstGeom prst="line">
            <a:avLst/>
          </a:prstGeom>
          <a:noFill/>
          <a:ln w="57150" cmpd="thinThick">
            <a:solidFill>
              <a:srgbClr val="99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295400" y="0"/>
            <a:ext cx="7848600" cy="5191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Gamma Detector Array (GDA)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205740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5539" name="Picture 3" descr="http://www.nsc.ernet.in/infrastructure/beamlines/gda/gallery/cpda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181600" y="838200"/>
            <a:ext cx="3048000" cy="2951163"/>
          </a:xfrm>
          <a:prstGeom prst="rect">
            <a:avLst/>
          </a:prstGeom>
          <a:noFill/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648200" y="3886200"/>
            <a:ext cx="449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66FF"/>
                </a:solidFill>
                <a:latin typeface="Tahoma" pitchFamily="34" charset="0"/>
                <a:cs typeface="Times New Roman" pitchFamily="18" charset="0"/>
              </a:rPr>
              <a:t>The full view of the CPDA set-up at IUAC, New Delhi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28600" y="990600"/>
            <a:ext cx="4114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The CPDA is a group of 14 </a:t>
            </a:r>
            <a:r>
              <a:rPr lang="en-US" sz="2400" b="1" dirty="0" err="1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Phoswich</a:t>
            </a:r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 detectors.</a:t>
            </a:r>
          </a:p>
          <a:p>
            <a:pPr algn="just"/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14 </a:t>
            </a:r>
            <a:r>
              <a:rPr lang="en-US" sz="2400" b="1" dirty="0" err="1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Phoswich</a:t>
            </a:r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 detectors of CPDA have divided in three zones</a:t>
            </a:r>
          </a:p>
          <a:p>
            <a:pPr algn="just"/>
            <a:endParaRPr lang="en-US" sz="2400" b="1" dirty="0">
              <a:solidFill>
                <a:srgbClr val="990099"/>
              </a:solidFill>
              <a:latin typeface="Tahoma" pitchFamily="34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Four </a:t>
            </a:r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detectors in the forward cone (10-60</a:t>
            </a:r>
            <a:r>
              <a:rPr lang="en-US" sz="2400" b="1" baseline="30000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) </a:t>
            </a:r>
          </a:p>
          <a:p>
            <a:pPr algn="just"/>
            <a:endParaRPr lang="en-US" sz="2400" b="1" dirty="0">
              <a:solidFill>
                <a:srgbClr val="990099"/>
              </a:solidFill>
              <a:latin typeface="Tahoma" pitchFamily="34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</a:t>
            </a:r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Four detectors in </a:t>
            </a:r>
            <a:r>
              <a:rPr lang="en-US" sz="2400" b="1" dirty="0" smtClean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backward cone          </a:t>
            </a:r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(120-170</a:t>
            </a:r>
            <a:r>
              <a:rPr lang="en-US" sz="2400" b="1" baseline="30000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) </a:t>
            </a:r>
          </a:p>
          <a:p>
            <a:pPr algn="just"/>
            <a:endParaRPr lang="en-US" sz="2400" b="1" dirty="0">
              <a:solidFill>
                <a:srgbClr val="990099"/>
              </a:solidFill>
              <a:latin typeface="Tahoma" pitchFamily="34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</a:t>
            </a:r>
            <a:r>
              <a:rPr lang="en-US" sz="2400" b="1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 Six detectors at 90</a:t>
            </a:r>
            <a:r>
              <a:rPr lang="en-US" sz="2400" b="1" baseline="30000" dirty="0">
                <a:solidFill>
                  <a:srgbClr val="990099"/>
                </a:solidFill>
                <a:latin typeface="Tahoma" pitchFamily="34" charset="0"/>
                <a:cs typeface="Times New Roman" pitchFamily="18" charset="0"/>
              </a:rPr>
              <a:t>0</a:t>
            </a:r>
          </a:p>
        </p:txBody>
      </p:sp>
      <p:pic>
        <p:nvPicPr>
          <p:cNvPr id="65542" name="Picture 23" descr="CPDA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4800600"/>
            <a:ext cx="1981200" cy="170815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0" y="685800"/>
            <a:ext cx="8915400" cy="0"/>
          </a:xfrm>
          <a:prstGeom prst="line">
            <a:avLst/>
          </a:prstGeom>
          <a:noFill/>
          <a:ln w="57150" cmpd="thinThick">
            <a:solidFill>
              <a:srgbClr val="99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1295400" y="0"/>
            <a:ext cx="7848600" cy="5191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Charged Particle Detector Array (CPDA)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91156" y="914400"/>
            <a:ext cx="6738443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609600" y="22860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066800" y="533400"/>
            <a:ext cx="8077200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Gamma Detector Array (GDA) + Charged Particle Detector Array (CPDA)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0" y="990600"/>
            <a:ext cx="5181600" cy="5715000"/>
            <a:chOff x="1440" y="1980"/>
            <a:chExt cx="9360" cy="1116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440" y="1980"/>
              <a:ext cx="9360" cy="10620"/>
              <a:chOff x="1800" y="2115"/>
              <a:chExt cx="8542" cy="10485"/>
            </a:xfrm>
          </p:grpSpPr>
          <p:graphicFrame>
            <p:nvGraphicFramePr>
              <p:cNvPr id="67590" name="Object 6"/>
              <p:cNvGraphicFramePr>
                <a:graphicFrameLocks noChangeAspect="1"/>
              </p:cNvGraphicFramePr>
              <p:nvPr/>
            </p:nvGraphicFramePr>
            <p:xfrm>
              <a:off x="1800" y="2115"/>
              <a:ext cx="8542" cy="10238"/>
            </p:xfrm>
            <a:graphic>
              <a:graphicData uri="http://schemas.openxmlformats.org/presentationml/2006/ole">
                <p:oleObj spid="_x0000_s3074" r:id="rId3" imgW="5424527" imgH="6500860" progId="">
                  <p:embed/>
                </p:oleObj>
              </a:graphicData>
            </a:graphic>
          </p:graphicFrame>
          <p:sp>
            <p:nvSpPr>
              <p:cNvPr id="67591" name="Text Box 7"/>
              <p:cNvSpPr txBox="1">
                <a:spLocks noChangeArrowheads="1"/>
              </p:cNvSpPr>
              <p:nvPr/>
            </p:nvSpPr>
            <p:spPr bwMode="auto">
              <a:xfrm>
                <a:off x="6660" y="10440"/>
                <a:ext cx="3420" cy="2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 b="1">
                    <a:latin typeface="Times New Roman" pitchFamily="18" charset="0"/>
                    <a:cs typeface="Times New Roman" pitchFamily="18" charset="0"/>
                  </a:rPr>
                  <a:t>T: Target Position</a:t>
                </a:r>
              </a:p>
              <a:p>
                <a:r>
                  <a:rPr lang="en-US" sz="1200" b="1">
                    <a:latin typeface="Times New Roman" pitchFamily="18" charset="0"/>
                    <a:cs typeface="Times New Roman" pitchFamily="18" charset="0"/>
                  </a:rPr>
                  <a:t>S: Phoswitch Plastic Scintillator</a:t>
                </a:r>
              </a:p>
              <a:p>
                <a:r>
                  <a:rPr lang="en-US" sz="1200" b="1">
                    <a:latin typeface="Times New Roman" pitchFamily="18" charset="0"/>
                    <a:cs typeface="Times New Roman" pitchFamily="18" charset="0"/>
                  </a:rPr>
                  <a:t>N: NaI (Tl) detector</a:t>
                </a:r>
              </a:p>
              <a:p>
                <a:r>
                  <a:rPr lang="en-US" sz="1200" b="1">
                    <a:latin typeface="Times New Roman" pitchFamily="18" charset="0"/>
                    <a:cs typeface="Times New Roman" pitchFamily="18" charset="0"/>
                  </a:rPr>
                  <a:t>G: Germanium Crystal</a:t>
                </a:r>
              </a:p>
              <a:p>
                <a:r>
                  <a:rPr lang="en-US" sz="1200" b="1">
                    <a:latin typeface="Times New Roman" pitchFamily="18" charset="0"/>
                    <a:cs typeface="Times New Roman" pitchFamily="18" charset="0"/>
                  </a:rPr>
                  <a:t>B: BGO Compton Shield</a:t>
                </a:r>
              </a:p>
              <a:p>
                <a:r>
                  <a:rPr lang="en-US" sz="1200" b="1">
                    <a:latin typeface="Times New Roman" pitchFamily="18" charset="0"/>
                    <a:cs typeface="Times New Roman" pitchFamily="18" charset="0"/>
                  </a:rPr>
                  <a:t>P: Photo-multiplier Tube</a:t>
                </a:r>
              </a:p>
              <a:p>
                <a:r>
                  <a:rPr lang="en-US" sz="1200" b="1">
                    <a:latin typeface="Times New Roman" pitchFamily="18" charset="0"/>
                    <a:cs typeface="Times New Roman" pitchFamily="18" charset="0"/>
                  </a:rPr>
                  <a:t>LN: Liquid Nitrogen Dewar</a:t>
                </a:r>
              </a:p>
              <a:p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7592" name="Text Box 8"/>
            <p:cNvSpPr txBox="1">
              <a:spLocks noChangeArrowheads="1"/>
            </p:cNvSpPr>
            <p:nvPr/>
          </p:nvSpPr>
          <p:spPr bwMode="auto">
            <a:xfrm>
              <a:off x="1440" y="12600"/>
              <a:ext cx="918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 b="1">
                  <a:latin typeface="Times New Roman" pitchFamily="18" charset="0"/>
                </a:rPr>
                <a:t>.</a:t>
              </a:r>
            </a:p>
            <a:p>
              <a:endParaRPr 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431925" y="1031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050925" y="498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3276600" y="609600"/>
            <a:ext cx="25908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CC0000"/>
                </a:solidFill>
                <a:latin typeface="Arial Black" pitchFamily="34" charset="0"/>
              </a:rPr>
              <a:t>Data Analysis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762000" y="1371600"/>
            <a:ext cx="8382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 Black" pitchFamily="34" charset="0"/>
              </a:rPr>
              <a:t> Data Analysis have been carried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Arial Black" pitchFamily="34" charset="0"/>
              </a:rPr>
              <a:t> by using six gating conditions.</a:t>
            </a:r>
          </a:p>
        </p:txBody>
      </p:sp>
      <p:sp>
        <p:nvSpPr>
          <p:cNvPr id="68614" name="AutoShape 6"/>
          <p:cNvSpPr>
            <a:spLocks noChangeArrowheads="1"/>
          </p:cNvSpPr>
          <p:nvPr/>
        </p:nvSpPr>
        <p:spPr bwMode="auto">
          <a:xfrm>
            <a:off x="685800" y="2286000"/>
            <a:ext cx="4724400" cy="4572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219200" y="23622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762000" y="28194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 Black" pitchFamily="34" charset="0"/>
              </a:rPr>
              <a:t>Forward direction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3581400" y="2667000"/>
            <a:ext cx="1752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 Black" pitchFamily="34" charset="0"/>
              </a:rPr>
              <a:t>    </a:t>
            </a:r>
            <a:r>
              <a:rPr lang="en-US" sz="1800">
                <a:solidFill>
                  <a:srgbClr val="006600"/>
                </a:solidFill>
                <a:latin typeface="Arial Black" pitchFamily="34" charset="0"/>
              </a:rPr>
              <a:t>CPDA-AF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rgbClr val="006600"/>
                </a:solidFill>
                <a:latin typeface="Arial Black" pitchFamily="34" charset="0"/>
              </a:rPr>
              <a:t>    CPDA-PF</a:t>
            </a:r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>
            <a:off x="3124200" y="30480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19" name="Line 11"/>
          <p:cNvSpPr>
            <a:spLocks noChangeShapeType="1"/>
          </p:cNvSpPr>
          <p:nvPr/>
        </p:nvSpPr>
        <p:spPr bwMode="auto">
          <a:xfrm>
            <a:off x="3505200" y="2819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>
            <a:off x="3505200" y="28194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>
            <a:off x="3505200" y="3276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838200" y="36576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 Black" pitchFamily="34" charset="0"/>
              </a:rPr>
              <a:t>     Sideways (</a:t>
            </a:r>
            <a:r>
              <a:rPr lang="en-US" sz="1800">
                <a:solidFill>
                  <a:srgbClr val="FF3300"/>
                </a:solidFill>
                <a:latin typeface="Arial Black" pitchFamily="34" charset="0"/>
              </a:rPr>
              <a:t>90</a:t>
            </a:r>
            <a:r>
              <a:rPr lang="en-US" sz="1800" baseline="30000">
                <a:solidFill>
                  <a:srgbClr val="FF3300"/>
                </a:solidFill>
                <a:latin typeface="Arial Black" pitchFamily="34" charset="0"/>
              </a:rPr>
              <a:t>0</a:t>
            </a:r>
            <a:r>
              <a:rPr lang="en-US" sz="1800">
                <a:latin typeface="Arial Black" pitchFamily="34" charset="0"/>
              </a:rPr>
              <a:t>)</a:t>
            </a:r>
          </a:p>
        </p:txBody>
      </p:sp>
      <p:sp>
        <p:nvSpPr>
          <p:cNvPr id="68623" name="Line 15"/>
          <p:cNvSpPr>
            <a:spLocks noChangeShapeType="1"/>
          </p:cNvSpPr>
          <p:nvPr/>
        </p:nvSpPr>
        <p:spPr bwMode="auto">
          <a:xfrm>
            <a:off x="3124200" y="3886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4" name="Line 16"/>
          <p:cNvSpPr>
            <a:spLocks noChangeShapeType="1"/>
          </p:cNvSpPr>
          <p:nvPr/>
        </p:nvSpPr>
        <p:spPr bwMode="auto">
          <a:xfrm>
            <a:off x="3505200" y="36576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5" name="Line 17"/>
          <p:cNvSpPr>
            <a:spLocks noChangeShapeType="1"/>
          </p:cNvSpPr>
          <p:nvPr/>
        </p:nvSpPr>
        <p:spPr bwMode="auto">
          <a:xfrm>
            <a:off x="3505200" y="3657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6" name="Line 18"/>
          <p:cNvSpPr>
            <a:spLocks noChangeShapeType="1"/>
          </p:cNvSpPr>
          <p:nvPr/>
        </p:nvSpPr>
        <p:spPr bwMode="auto">
          <a:xfrm>
            <a:off x="3505200" y="41148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3962400" y="3505200"/>
            <a:ext cx="15240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6600"/>
                </a:solidFill>
                <a:latin typeface="Arial Black" pitchFamily="34" charset="0"/>
              </a:rPr>
              <a:t>CPDA-A90</a:t>
            </a:r>
            <a:r>
              <a:rPr lang="en-US" baseline="30000" dirty="0">
                <a:solidFill>
                  <a:srgbClr val="006600"/>
                </a:solidFill>
                <a:latin typeface="Arial Black" pitchFamily="34" charset="0"/>
              </a:rPr>
              <a:t>0</a:t>
            </a:r>
            <a:r>
              <a:rPr lang="en-US" dirty="0">
                <a:solidFill>
                  <a:srgbClr val="006600"/>
                </a:solidFill>
                <a:latin typeface="Arial Black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6600"/>
                </a:solidFill>
                <a:latin typeface="Arial Black" pitchFamily="34" charset="0"/>
              </a:rPr>
              <a:t>CPDA-P90</a:t>
            </a:r>
            <a:r>
              <a:rPr lang="en-US" baseline="30000" dirty="0">
                <a:solidFill>
                  <a:srgbClr val="006600"/>
                </a:solidFill>
                <a:latin typeface="Arial Black" pitchFamily="34" charset="0"/>
              </a:rPr>
              <a:t>0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609600" y="44958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 Black" pitchFamily="34" charset="0"/>
              </a:rPr>
              <a:t> Backward direction</a:t>
            </a:r>
          </a:p>
        </p:txBody>
      </p:sp>
      <p:sp>
        <p:nvSpPr>
          <p:cNvPr id="68629" name="Line 21"/>
          <p:cNvSpPr>
            <a:spLocks noChangeShapeType="1"/>
          </p:cNvSpPr>
          <p:nvPr/>
        </p:nvSpPr>
        <p:spPr bwMode="auto">
          <a:xfrm>
            <a:off x="3276600" y="4648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30" name="Line 22"/>
          <p:cNvSpPr>
            <a:spLocks noChangeShapeType="1"/>
          </p:cNvSpPr>
          <p:nvPr/>
        </p:nvSpPr>
        <p:spPr bwMode="auto">
          <a:xfrm>
            <a:off x="3657600" y="4419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31" name="Line 23"/>
          <p:cNvSpPr>
            <a:spLocks noChangeShapeType="1"/>
          </p:cNvSpPr>
          <p:nvPr/>
        </p:nvSpPr>
        <p:spPr bwMode="auto">
          <a:xfrm>
            <a:off x="3657600" y="48768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32" name="Line 24"/>
          <p:cNvSpPr>
            <a:spLocks noChangeShapeType="1"/>
          </p:cNvSpPr>
          <p:nvPr/>
        </p:nvSpPr>
        <p:spPr bwMode="auto">
          <a:xfrm>
            <a:off x="3657600" y="44196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33" name="Text Box 25"/>
          <p:cNvSpPr txBox="1">
            <a:spLocks noChangeArrowheads="1"/>
          </p:cNvSpPr>
          <p:nvPr/>
        </p:nvSpPr>
        <p:spPr bwMode="auto">
          <a:xfrm>
            <a:off x="4114800" y="4724400"/>
            <a:ext cx="1752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6600"/>
                </a:solidFill>
                <a:latin typeface="Arial Black" pitchFamily="34" charset="0"/>
              </a:rPr>
              <a:t>CPDA-AB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6600"/>
                </a:solidFill>
                <a:latin typeface="Arial Black" pitchFamily="34" charset="0"/>
              </a:rPr>
              <a:t>CPDA-PB</a:t>
            </a:r>
          </a:p>
        </p:txBody>
      </p:sp>
      <p:sp>
        <p:nvSpPr>
          <p:cNvPr id="68634" name="Text Box 26"/>
          <p:cNvSpPr txBox="1">
            <a:spLocks noChangeArrowheads="1"/>
          </p:cNvSpPr>
          <p:nvPr/>
        </p:nvSpPr>
        <p:spPr bwMode="auto">
          <a:xfrm>
            <a:off x="1524000" y="2438400"/>
            <a:ext cx="3048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 Black" pitchFamily="34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latin typeface="Arial Black" pitchFamily="34" charset="0"/>
              </a:rPr>
              <a:t>Six Gating condition</a:t>
            </a:r>
          </a:p>
          <a:p>
            <a:pPr>
              <a:spcBef>
                <a:spcPct val="50000"/>
              </a:spcBef>
            </a:pPr>
            <a:endParaRPr lang="en-US" sz="1800" dirty="0">
              <a:latin typeface="Arial Black" pitchFamily="34" charset="0"/>
            </a:endParaRPr>
          </a:p>
        </p:txBody>
      </p:sp>
      <p:sp>
        <p:nvSpPr>
          <p:cNvPr id="68635" name="Text Box 27"/>
          <p:cNvSpPr txBox="1">
            <a:spLocks noChangeArrowheads="1"/>
          </p:cNvSpPr>
          <p:nvPr/>
        </p:nvSpPr>
        <p:spPr bwMode="auto">
          <a:xfrm>
            <a:off x="5638800" y="1981200"/>
            <a:ext cx="35052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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Data have been analyzed by INGASORT, CANDLE and RADWARE-</a:t>
            </a:r>
            <a:r>
              <a:rPr lang="en-US" dirty="0" err="1">
                <a:solidFill>
                  <a:srgbClr val="0000FF"/>
                </a:solidFill>
                <a:latin typeface="Arial Black" pitchFamily="34" charset="0"/>
              </a:rPr>
              <a:t>Softwares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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  <a:sym typeface="Symbol" pitchFamily="18" charset="2"/>
              </a:rPr>
              <a:t>Residues have been indentified by their prompt gamma-rays.</a:t>
            </a:r>
          </a:p>
          <a:p>
            <a:pPr algn="just">
              <a:spcBef>
                <a:spcPct val="50000"/>
              </a:spcBef>
              <a:buFont typeface="Symbol" pitchFamily="18" charset="2"/>
              <a:buNone/>
            </a:pPr>
            <a:r>
              <a:rPr lang="en-US" sz="1800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</a:t>
            </a:r>
            <a:r>
              <a:rPr lang="en-US" sz="1800" dirty="0">
                <a:latin typeface="Arial Black" pitchFamily="34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  <a:sym typeface="Symbol" pitchFamily="18" charset="2"/>
              </a:rPr>
              <a:t>Area under the photo peaks of the gamma rays of interest and corresponding efficiencies have been noted and finally relative yields  have been found.</a:t>
            </a:r>
          </a:p>
          <a:p>
            <a:pPr algn="just">
              <a:spcBef>
                <a:spcPct val="50000"/>
              </a:spcBef>
              <a:buFont typeface="Symbol" pitchFamily="18" charset="2"/>
              <a:buNone/>
            </a:pPr>
            <a:r>
              <a:rPr lang="en-US" sz="1800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</a:t>
            </a:r>
            <a:r>
              <a:rPr lang="en-US" sz="1800" dirty="0">
                <a:latin typeface="Arial Black" pitchFamily="34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 Black" pitchFamily="34" charset="0"/>
                <a:sym typeface="Symbol" pitchFamily="18" charset="2"/>
              </a:rPr>
              <a:t>Relative yield have been plotted against spin.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95400" y="342900"/>
            <a:ext cx="5715000" cy="6515100"/>
            <a:chOff x="1980" y="3060"/>
            <a:chExt cx="9000" cy="10260"/>
          </a:xfrm>
        </p:grpSpPr>
        <p:graphicFrame>
          <p:nvGraphicFramePr>
            <p:cNvPr id="69635" name="Object 3"/>
            <p:cNvGraphicFramePr>
              <a:graphicFrameLocks noChangeAspect="1"/>
            </p:cNvGraphicFramePr>
            <p:nvPr/>
          </p:nvGraphicFramePr>
          <p:xfrm>
            <a:off x="1980" y="3060"/>
            <a:ext cx="8196" cy="7560"/>
          </p:xfrm>
          <a:graphic>
            <a:graphicData uri="http://schemas.openxmlformats.org/presentationml/2006/ole">
              <p:oleObj spid="_x0000_s4098" r:id="rId3" imgW="5571429" imgH="7190476" progId="">
                <p:embed/>
              </p:oleObj>
            </a:graphicData>
          </a:graphic>
        </p:graphicFrame>
        <p:sp>
          <p:nvSpPr>
            <p:cNvPr id="69636" name="Text Box 4"/>
            <p:cNvSpPr txBox="1">
              <a:spLocks noChangeArrowheads="1"/>
            </p:cNvSpPr>
            <p:nvPr/>
          </p:nvSpPr>
          <p:spPr bwMode="auto">
            <a:xfrm>
              <a:off x="1980" y="10800"/>
              <a:ext cx="9000" cy="2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0" hangingPunct="0"/>
              <a:r>
                <a:rPr lang="en-US" sz="1200" b="1" dirty="0"/>
                <a:t>Fig. Gamma ray energy spectra observed from the </a:t>
              </a:r>
              <a:r>
                <a:rPr lang="en-US" sz="1200" b="1" baseline="30000" dirty="0"/>
                <a:t>16</a:t>
              </a:r>
              <a:r>
                <a:rPr lang="en-US" sz="1200" b="1" dirty="0"/>
                <a:t>O+ </a:t>
              </a:r>
              <a:r>
                <a:rPr lang="en-US" sz="1200" b="1" baseline="30000" dirty="0"/>
                <a:t>124</a:t>
              </a:r>
              <a:r>
                <a:rPr lang="en-US" sz="1200" b="1" dirty="0"/>
                <a:t>Sn system at 100 </a:t>
              </a:r>
              <a:r>
                <a:rPr lang="en-US" sz="1200" b="1" dirty="0" err="1"/>
                <a:t>MeV</a:t>
              </a:r>
              <a:r>
                <a:rPr lang="en-US" sz="1200" b="1" dirty="0"/>
                <a:t> (a) A singles spectrum used for neutron channel identification, photo-peaks corresponding to some characteristic </a:t>
              </a:r>
              <a:r>
                <a:rPr lang="en-US" sz="1200" b="1" dirty="0">
                  <a:latin typeface="Symbol" pitchFamily="18" charset="2"/>
                </a:rPr>
                <a:t>g</a:t>
              </a:r>
              <a:r>
                <a:rPr lang="en-US" sz="1200" b="1" dirty="0"/>
                <a:t>-transitions in </a:t>
              </a:r>
              <a:r>
                <a:rPr lang="en-US" sz="1200" b="1" baseline="30000" dirty="0"/>
                <a:t>134</a:t>
              </a:r>
              <a:r>
                <a:rPr lang="en-US" sz="1200" b="1" dirty="0"/>
                <a:t>Ce are indicated, (b) Gamma-ray energy spectrum in coincidence with “compound” </a:t>
              </a:r>
              <a:r>
                <a:rPr lang="en-US" sz="1200" b="1" dirty="0">
                  <a:latin typeface="Symbol" pitchFamily="18" charset="2"/>
                </a:rPr>
                <a:t>a-</a:t>
              </a:r>
              <a:r>
                <a:rPr lang="en-US" sz="1200" b="1" dirty="0">
                  <a:latin typeface="Times New Roman" pitchFamily="18" charset="0"/>
                </a:rPr>
                <a:t>particle emitted</a:t>
              </a:r>
              <a:r>
                <a:rPr lang="en-US" sz="1200" b="1" dirty="0">
                  <a:latin typeface="Standard Symbols L" charset="2"/>
                </a:rPr>
                <a:t> </a:t>
              </a:r>
              <a:r>
                <a:rPr lang="en-US" sz="1200" b="1" dirty="0">
                  <a:latin typeface="Times New Roman" pitchFamily="18" charset="0"/>
                </a:rPr>
                <a:t>in the backward direction, (c)</a:t>
              </a:r>
              <a:r>
                <a:rPr lang="en-US" sz="1200" b="1" dirty="0"/>
                <a:t> Gamma-ray energy spectrum</a:t>
              </a:r>
              <a:r>
                <a:rPr lang="en-US" sz="1200" b="1" dirty="0">
                  <a:latin typeface="Times New Roman" pitchFamily="18" charset="0"/>
                </a:rPr>
                <a:t> in coincidence with “fast” </a:t>
              </a:r>
              <a:r>
                <a:rPr lang="en-US" sz="1200" b="1" dirty="0">
                  <a:latin typeface="Symbol" pitchFamily="18" charset="2"/>
                </a:rPr>
                <a:t>a-</a:t>
              </a:r>
              <a:r>
                <a:rPr lang="en-US" sz="1200" b="1" dirty="0">
                  <a:latin typeface="Times New Roman" pitchFamily="18" charset="0"/>
                </a:rPr>
                <a:t>particle emitted</a:t>
              </a:r>
              <a:r>
                <a:rPr lang="en-US" sz="1200" b="1" dirty="0">
                  <a:latin typeface="Standard Symbols L" charset="2"/>
                </a:rPr>
                <a:t> </a:t>
              </a:r>
              <a:r>
                <a:rPr lang="en-US" sz="1200" b="1" dirty="0">
                  <a:latin typeface="Times New Roman" pitchFamily="18" charset="0"/>
                </a:rPr>
                <a:t>in the forward direction. In the spectra (b) and (c) photo-peaks corresponding to some characteristic </a:t>
              </a:r>
              <a:r>
                <a:rPr lang="en-US" sz="1200" b="1" dirty="0">
                  <a:latin typeface="Symbol" pitchFamily="18" charset="2"/>
                </a:rPr>
                <a:t>g</a:t>
              </a:r>
              <a:r>
                <a:rPr lang="en-US" sz="1200" b="1" dirty="0">
                  <a:latin typeface="Times New Roman" pitchFamily="18" charset="0"/>
                </a:rPr>
                <a:t>-transitions in  </a:t>
              </a:r>
              <a:r>
                <a:rPr lang="en-US" sz="1200" b="1" baseline="30000" dirty="0">
                  <a:latin typeface="Times New Roman" pitchFamily="18" charset="0"/>
                </a:rPr>
                <a:t>133</a:t>
              </a:r>
              <a:r>
                <a:rPr lang="en-US" sz="1200" b="1" dirty="0">
                  <a:latin typeface="Times New Roman" pitchFamily="18" charset="0"/>
                </a:rPr>
                <a:t>Ba and </a:t>
              </a:r>
              <a:r>
                <a:rPr lang="en-US" sz="1200" b="1" baseline="30000" dirty="0">
                  <a:latin typeface="Times New Roman" pitchFamily="18" charset="0"/>
                </a:rPr>
                <a:t>132</a:t>
              </a:r>
              <a:r>
                <a:rPr lang="en-US" sz="1200" b="1" dirty="0">
                  <a:latin typeface="Times New Roman" pitchFamily="18" charset="0"/>
                </a:rPr>
                <a:t>Ba are indicated. </a:t>
              </a:r>
            </a:p>
            <a:p>
              <a:pPr eaLnBrk="0" hangingPunct="0"/>
              <a:endParaRPr lang="en-U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71600" y="762000"/>
            <a:ext cx="5715000" cy="5486400"/>
            <a:chOff x="1440" y="3960"/>
            <a:chExt cx="9000" cy="8640"/>
          </a:xfrm>
        </p:grpSpPr>
        <p:graphicFrame>
          <p:nvGraphicFramePr>
            <p:cNvPr id="70659" name="Object 3"/>
            <p:cNvGraphicFramePr>
              <a:graphicFrameLocks noChangeAspect="1"/>
            </p:cNvGraphicFramePr>
            <p:nvPr/>
          </p:nvGraphicFramePr>
          <p:xfrm>
            <a:off x="1440" y="3960"/>
            <a:ext cx="8820" cy="7020"/>
          </p:xfrm>
          <a:graphic>
            <a:graphicData uri="http://schemas.openxmlformats.org/presentationml/2006/ole">
              <p:oleObj spid="_x0000_s5122" r:id="rId3" imgW="5571429" imgH="5458587" progId="">
                <p:embed/>
              </p:oleObj>
            </a:graphicData>
          </a:graphic>
        </p:graphicFrame>
        <p:sp>
          <p:nvSpPr>
            <p:cNvPr id="70660" name="Text Box 4"/>
            <p:cNvSpPr txBox="1">
              <a:spLocks noChangeArrowheads="1"/>
            </p:cNvSpPr>
            <p:nvPr/>
          </p:nvSpPr>
          <p:spPr bwMode="auto">
            <a:xfrm>
              <a:off x="2340" y="10980"/>
              <a:ext cx="8100" cy="1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0" hangingPunct="0"/>
              <a:r>
                <a:rPr lang="en-US" sz="1200" b="1" dirty="0">
                  <a:latin typeface="Times New Roman" pitchFamily="18" charset="0"/>
                </a:rPr>
                <a:t>Fig. Gamma ray energy spectra observed from the </a:t>
              </a:r>
              <a:r>
                <a:rPr lang="en-US" sz="1200" b="1" baseline="30000" dirty="0">
                  <a:latin typeface="Times New Roman" pitchFamily="18" charset="0"/>
                </a:rPr>
                <a:t>16</a:t>
              </a:r>
              <a:r>
                <a:rPr lang="en-US" sz="1200" b="1" dirty="0">
                  <a:latin typeface="Times New Roman" pitchFamily="18" charset="0"/>
                </a:rPr>
                <a:t>O+ </a:t>
              </a:r>
              <a:r>
                <a:rPr lang="en-US" sz="1200" b="1" baseline="30000" dirty="0">
                  <a:latin typeface="Times New Roman" pitchFamily="18" charset="0"/>
                </a:rPr>
                <a:t>124</a:t>
              </a:r>
              <a:r>
                <a:rPr lang="en-US" sz="1200" b="1" dirty="0">
                  <a:latin typeface="Times New Roman" pitchFamily="18" charset="0"/>
                </a:rPr>
                <a:t>Sn System at 100 </a:t>
              </a:r>
              <a:r>
                <a:rPr lang="en-US" sz="1200" b="1" dirty="0" err="1">
                  <a:latin typeface="Times New Roman" pitchFamily="18" charset="0"/>
                </a:rPr>
                <a:t>MeV</a:t>
              </a:r>
              <a:r>
                <a:rPr lang="en-US" sz="1200" b="1" dirty="0">
                  <a:latin typeface="Times New Roman" pitchFamily="18" charset="0"/>
                </a:rPr>
                <a:t> (a) in coincidence with </a:t>
              </a:r>
              <a:r>
                <a:rPr lang="en-US" sz="1200" b="1" dirty="0" smtClean="0">
                  <a:latin typeface="Symbol" pitchFamily="18" charset="2"/>
                </a:rPr>
                <a:t>a-</a:t>
              </a:r>
              <a:r>
                <a:rPr lang="en-US" sz="1200" b="1" dirty="0" smtClean="0">
                  <a:latin typeface="Times New Roman" pitchFamily="18" charset="0"/>
                </a:rPr>
                <a:t>particle </a:t>
              </a:r>
              <a:r>
                <a:rPr lang="en-US" sz="1200" b="1" dirty="0">
                  <a:latin typeface="Times New Roman" pitchFamily="18" charset="0"/>
                </a:rPr>
                <a:t>(P-gated) emitted in the backward direction, (b) in coincidence with   “fast” </a:t>
              </a:r>
              <a:r>
                <a:rPr lang="en-US" sz="1200" b="1" dirty="0">
                  <a:latin typeface="Symbol" pitchFamily="18" charset="2"/>
                </a:rPr>
                <a:t>a-</a:t>
              </a:r>
              <a:r>
                <a:rPr lang="en-US" sz="1200" b="1" dirty="0">
                  <a:latin typeface="Times New Roman" pitchFamily="18" charset="0"/>
                </a:rPr>
                <a:t>particle (P-gated) emitted in the forward direction. In the spectra (a) and (b) photo-peaks corresponding to some characteristic </a:t>
              </a:r>
              <a:r>
                <a:rPr lang="en-US" sz="1200" b="1" dirty="0">
                  <a:latin typeface="Symbol" pitchFamily="18" charset="2"/>
                </a:rPr>
                <a:t>g</a:t>
              </a:r>
              <a:r>
                <a:rPr lang="en-US" sz="1200" b="1" dirty="0">
                  <a:latin typeface="Times New Roman" pitchFamily="18" charset="0"/>
                </a:rPr>
                <a:t>-transitions in </a:t>
              </a:r>
              <a:r>
                <a:rPr lang="en-US" sz="1200" b="1" baseline="30000" dirty="0">
                  <a:latin typeface="Times New Roman" pitchFamily="18" charset="0"/>
                </a:rPr>
                <a:t>131</a:t>
              </a:r>
              <a:r>
                <a:rPr lang="en-US" sz="1200" b="1" dirty="0">
                  <a:latin typeface="Times New Roman" pitchFamily="18" charset="0"/>
                </a:rPr>
                <a:t>Cs are indicated.</a:t>
              </a:r>
              <a:endParaRPr lang="en-US" sz="1200" b="1" dirty="0"/>
            </a:p>
            <a:p>
              <a:pPr eaLnBrk="0" hangingPunct="0"/>
              <a:endParaRPr lang="en-U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066800" y="762000"/>
            <a:ext cx="701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>
              <a:tabLst>
                <a:tab pos="0" algn="l"/>
                <a:tab pos="4343400" algn="l"/>
              </a:tabLst>
            </a:pPr>
            <a:r>
              <a:rPr lang="en-US" sz="1800" b="1"/>
              <a:t>3.3 Measurement of Relative Level Yields for </a:t>
            </a:r>
            <a:r>
              <a:rPr lang="en-US" sz="1800" b="1" baseline="30000"/>
              <a:t>16</a:t>
            </a:r>
            <a:r>
              <a:rPr lang="en-US" sz="1800" b="1"/>
              <a:t>O+</a:t>
            </a:r>
            <a:r>
              <a:rPr lang="en-US" sz="1800" b="1" baseline="30000"/>
              <a:t>124</a:t>
            </a:r>
            <a:r>
              <a:rPr lang="en-US" sz="1800" b="1"/>
              <a:t>Sn system</a:t>
            </a:r>
            <a:r>
              <a:rPr lang="en-US" sz="1800"/>
              <a:t> 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>
            <p:ph/>
          </p:nvPr>
        </p:nvGraphicFramePr>
        <p:xfrm>
          <a:off x="1371600" y="1371600"/>
          <a:ext cx="6477000" cy="5391150"/>
        </p:xfrm>
        <a:graphic>
          <a:graphicData uri="http://schemas.openxmlformats.org/presentationml/2006/ole">
            <p:oleObj spid="_x0000_s6146" name="Document" r:id="rId3" imgW="5480026" imgH="4969743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371600" y="-1524000"/>
          <a:ext cx="6670675" cy="7696200"/>
        </p:xfrm>
        <a:graphic>
          <a:graphicData uri="http://schemas.openxmlformats.org/presentationml/2006/ole">
            <p:oleObj spid="_x0000_s7170" name="Document" r:id="rId3" imgW="5480026" imgH="7861282" progId="Word.Document.8">
              <p:embed/>
            </p:oleObj>
          </a:graphicData>
        </a:graphic>
      </p:graphicFrame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219200" y="609600"/>
            <a:ext cx="7207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b="1" dirty="0"/>
              <a:t>Table : Measured relative yield of </a:t>
            </a:r>
            <a:r>
              <a:rPr lang="en-US" sz="1800" b="1" dirty="0">
                <a:sym typeface="Symbol" pitchFamily="18" charset="2"/>
              </a:rPr>
              <a:t></a:t>
            </a:r>
            <a:r>
              <a:rPr lang="en-US" sz="1800" b="1" dirty="0"/>
              <a:t>-transitions for evaporation </a:t>
            </a:r>
          </a:p>
          <a:p>
            <a:r>
              <a:rPr lang="en-US" sz="1800" b="1" dirty="0"/>
              <a:t>residues </a:t>
            </a:r>
            <a:r>
              <a:rPr lang="en-US" sz="1800" b="1" baseline="30000" dirty="0">
                <a:sym typeface="Symbol" pitchFamily="18" charset="2"/>
              </a:rPr>
              <a:t>133</a:t>
            </a:r>
            <a:r>
              <a:rPr lang="en-US" sz="1800" b="1" dirty="0">
                <a:sym typeface="Symbol" pitchFamily="18" charset="2"/>
              </a:rPr>
              <a:t>Ba, </a:t>
            </a:r>
            <a:r>
              <a:rPr lang="en-US" sz="1800" b="1" baseline="30000" dirty="0">
                <a:sym typeface="Symbol" pitchFamily="18" charset="2"/>
              </a:rPr>
              <a:t>132</a:t>
            </a:r>
            <a:r>
              <a:rPr lang="en-US" sz="1800" b="1" dirty="0">
                <a:sym typeface="Symbol" pitchFamily="18" charset="2"/>
              </a:rPr>
              <a:t>Ba and </a:t>
            </a:r>
            <a:r>
              <a:rPr lang="en-US" sz="1800" b="1" baseline="30000" dirty="0">
                <a:sym typeface="Symbol" pitchFamily="18" charset="2"/>
              </a:rPr>
              <a:t>131</a:t>
            </a:r>
            <a:r>
              <a:rPr lang="en-US" sz="1800" b="1" dirty="0">
                <a:sym typeface="Symbol" pitchFamily="18" charset="2"/>
              </a:rPr>
              <a:t>Ba in coincidence with </a:t>
            </a:r>
            <a:r>
              <a:rPr lang="en-US" sz="1800" b="1" dirty="0"/>
              <a:t>-particles in </a:t>
            </a:r>
          </a:p>
          <a:p>
            <a:r>
              <a:rPr lang="en-US" sz="1800" b="1" dirty="0"/>
              <a:t>forward direction (</a:t>
            </a:r>
            <a:r>
              <a:rPr lang="en-US" sz="1800" b="1" dirty="0">
                <a:sym typeface="Symbol" pitchFamily="18" charset="2"/>
              </a:rPr>
              <a:t></a:t>
            </a:r>
            <a:r>
              <a:rPr lang="en-US" sz="1800" b="1" dirty="0"/>
              <a:t>-Forward) spectra.</a:t>
            </a:r>
            <a:r>
              <a:rPr lang="en-US" sz="1800" dirty="0"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/>
              <a:t> </a:t>
            </a:r>
            <a:r>
              <a:rPr lang="en-US" sz="3600"/>
              <a:t>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295400" y="609600"/>
            <a:ext cx="640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/>
              <a:t>      Plan of Presentation</a:t>
            </a:r>
            <a:endParaRPr lang="en-US" sz="3200" b="1">
              <a:solidFill>
                <a:srgbClr val="006600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219200" y="1676400"/>
            <a:ext cx="6934200" cy="32766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3600">
                <a:solidFill>
                  <a:srgbClr val="3333FF"/>
                </a:solidFill>
              </a:rPr>
              <a:t> </a:t>
            </a:r>
            <a:r>
              <a:rPr lang="en-US" sz="3600" b="1">
                <a:latin typeface="Tahoma" pitchFamily="34" charset="0"/>
              </a:rPr>
              <a:t>Introduction: CF and ICF…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3600">
                <a:solidFill>
                  <a:srgbClr val="FF33CC"/>
                </a:solidFill>
              </a:rPr>
              <a:t> </a:t>
            </a:r>
            <a:r>
              <a:rPr lang="en-US" sz="3600" b="1">
                <a:solidFill>
                  <a:srgbClr val="FF33CC"/>
                </a:solidFill>
                <a:latin typeface="Tahoma" pitchFamily="34" charset="0"/>
              </a:rPr>
              <a:t>Experimental Details….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3600">
                <a:solidFill>
                  <a:srgbClr val="660033"/>
                </a:solidFill>
              </a:rPr>
              <a:t> </a:t>
            </a:r>
            <a:r>
              <a:rPr lang="en-US" sz="3600" b="1">
                <a:solidFill>
                  <a:srgbClr val="660033"/>
                </a:solidFill>
                <a:latin typeface="Tahoma" pitchFamily="34" charset="0"/>
              </a:rPr>
              <a:t>Measurements…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3600" b="1">
                <a:solidFill>
                  <a:srgbClr val="006600"/>
                </a:solidFill>
                <a:latin typeface="Tahoma" pitchFamily="34" charset="0"/>
              </a:rPr>
              <a:t>Results and Discussions</a:t>
            </a:r>
            <a:r>
              <a:rPr lang="en-US" sz="3600">
                <a:solidFill>
                  <a:srgbClr val="006600"/>
                </a:solidFill>
                <a:latin typeface="Tahoma" pitchFamily="34" charset="0"/>
              </a:rPr>
              <a:t>…</a:t>
            </a:r>
            <a:endParaRPr lang="en-US" sz="3200">
              <a:solidFill>
                <a:srgbClr val="006600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3600" b="1">
                <a:solidFill>
                  <a:srgbClr val="000000"/>
                </a:solidFill>
                <a:latin typeface="Tahoma" pitchFamily="34" charset="0"/>
              </a:rPr>
              <a:t>Conclusions…</a:t>
            </a:r>
            <a:endParaRPr lang="en-US" sz="2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143000" y="5257800"/>
            <a:ext cx="7391400" cy="0"/>
          </a:xfrm>
          <a:prstGeom prst="line">
            <a:avLst/>
          </a:prstGeom>
          <a:noFill/>
          <a:ln w="66675" cmpd="thickThin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1143000" y="1447800"/>
            <a:ext cx="7391400" cy="0"/>
          </a:xfrm>
          <a:prstGeom prst="line">
            <a:avLst/>
          </a:prstGeom>
          <a:noFill/>
          <a:ln w="66675" cmpd="thickThin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2133600" y="685800"/>
            <a:ext cx="5486400" cy="60960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457200" y="4203700"/>
            <a:ext cx="4267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Arial Black" pitchFamily="34" charset="0"/>
                <a:cs typeface="Times New Roman" pitchFamily="18" charset="0"/>
                <a:sym typeface="Symbol" pitchFamily="18" charset="2"/>
              </a:rPr>
              <a:t></a:t>
            </a:r>
            <a:r>
              <a:rPr lang="en-US" sz="1800" dirty="0">
                <a:latin typeface="Arial Black" pitchFamily="34" charset="0"/>
              </a:rPr>
              <a:t> Relative yield of evaporation residues produced via </a:t>
            </a:r>
            <a:r>
              <a:rPr lang="en-US" sz="1800" dirty="0">
                <a:solidFill>
                  <a:srgbClr val="FF0000"/>
                </a:solidFill>
                <a:latin typeface="Arial Black" pitchFamily="34" charset="0"/>
              </a:rPr>
              <a:t>ICF </a:t>
            </a:r>
            <a:r>
              <a:rPr lang="en-US" sz="1800" dirty="0">
                <a:latin typeface="Arial Black" pitchFamily="34" charset="0"/>
              </a:rPr>
              <a:t>is constant up to certain value of spin and  decreases exponentially with high spin states indicating the presence of strong side feeding in the higher member of the </a:t>
            </a:r>
            <a:r>
              <a:rPr lang="en-US" sz="1800" dirty="0" err="1">
                <a:latin typeface="Arial Black" pitchFamily="34" charset="0"/>
              </a:rPr>
              <a:t>yrast</a:t>
            </a:r>
            <a:r>
              <a:rPr lang="en-US" sz="1800" dirty="0">
                <a:latin typeface="Arial Black" pitchFamily="34" charset="0"/>
              </a:rPr>
              <a:t> line transition like CF.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371600" y="914400"/>
            <a:ext cx="297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6600FF"/>
                </a:solidFill>
                <a:latin typeface="Tahoma" pitchFamily="34" charset="0"/>
              </a:rPr>
              <a:t>ICF ………..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533400" y="1371600"/>
            <a:ext cx="4267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 ICF reaction channels identified by the 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-ray 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in coincidence with  forward cone ‘fast’ 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-particles are</a:t>
            </a:r>
            <a:r>
              <a:rPr lang="en-US" sz="1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593725" y="2251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9600" y="2438400"/>
            <a:ext cx="4191000" cy="1752600"/>
            <a:chOff x="1008" y="768"/>
            <a:chExt cx="3792" cy="960"/>
          </a:xfrm>
        </p:grpSpPr>
        <p:sp>
          <p:nvSpPr>
            <p:cNvPr id="73735" name="Rectangle 7"/>
            <p:cNvSpPr>
              <a:spLocks noChangeArrowheads="1"/>
            </p:cNvSpPr>
            <p:nvPr/>
          </p:nvSpPr>
          <p:spPr bwMode="auto">
            <a:xfrm>
              <a:off x="1152" y="817"/>
              <a:ext cx="364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124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Sn(O, 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3n)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133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Ba,       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124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Sn(O, 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4n)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132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Ba,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 124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Sn(O, 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5n)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131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Ba,</a:t>
              </a:r>
              <a:r>
                <a:rPr lang="en-US" b="1" baseline="-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124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Sn(O, 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p4n)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131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Cs,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  124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Sn(O, 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2pn)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133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Xe,     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124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Sn(O, 2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2n)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130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Xe, 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124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Sn(O, 2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4n)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128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Xe &amp;  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124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Sn(O, 2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p4n)</a:t>
              </a:r>
              <a:r>
                <a:rPr lang="en-US" b="1" baseline="30000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127</a:t>
              </a:r>
              <a:r>
                <a:rPr lang="en-US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I.</a:t>
              </a:r>
            </a:p>
          </p:txBody>
        </p:sp>
        <p:sp>
          <p:nvSpPr>
            <p:cNvPr id="73736" name="AutoShape 8"/>
            <p:cNvSpPr>
              <a:spLocks noChangeArrowheads="1"/>
            </p:cNvSpPr>
            <p:nvPr/>
          </p:nvSpPr>
          <p:spPr bwMode="auto">
            <a:xfrm>
              <a:off x="1008" y="768"/>
              <a:ext cx="3792" cy="960"/>
            </a:xfrm>
            <a:prstGeom prst="roundRect">
              <a:avLst>
                <a:gd name="adj" fmla="val 16667"/>
              </a:avLst>
            </a:prstGeom>
            <a:noFill/>
            <a:ln w="57150" cmpd="thinThick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1219200" y="304800"/>
            <a:ext cx="35052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CC0000"/>
                </a:solidFill>
                <a:latin typeface="Arial Black" pitchFamily="34" charset="0"/>
              </a:rPr>
              <a:t>Results and Discussion</a:t>
            </a:r>
          </a:p>
        </p:txBody>
      </p:sp>
      <p:pic>
        <p:nvPicPr>
          <p:cNvPr id="7373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209800"/>
            <a:ext cx="312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4495800"/>
            <a:ext cx="3200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228600" y="60198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524000"/>
            <a:ext cx="4953000" cy="1371600"/>
            <a:chOff x="96" y="816"/>
            <a:chExt cx="3120" cy="864"/>
          </a:xfrm>
        </p:grpSpPr>
        <p:sp>
          <p:nvSpPr>
            <p:cNvPr id="75780" name="Rectangle 4"/>
            <p:cNvSpPr>
              <a:spLocks noChangeArrowheads="1"/>
            </p:cNvSpPr>
            <p:nvPr/>
          </p:nvSpPr>
          <p:spPr bwMode="auto">
            <a:xfrm>
              <a:off x="124" y="860"/>
              <a:ext cx="3092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124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Sn(O, p4n)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135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La,  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124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Sn(O, p6n)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133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La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 124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Sn(O, 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3n)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133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Ba,    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124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Sn(O, 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4n)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132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Ba,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 124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Sn(O, 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5n)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131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Ba,</a:t>
              </a:r>
              <a:r>
                <a:rPr lang="en-US" sz="1800" b="1" baseline="-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    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124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Sn(O, 2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2n)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130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Xe,            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124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Sn(O, 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p4n)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131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Cs,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 124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Sn(O, 2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  <a:sym typeface="Symbol" pitchFamily="18" charset="2"/>
                </a:rPr>
                <a:t>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p4n)</a:t>
              </a:r>
              <a:r>
                <a:rPr lang="en-US" sz="1800" b="1" baseline="30000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127</a:t>
              </a:r>
              <a:r>
                <a:rPr lang="en-US" sz="1800" b="1">
                  <a:solidFill>
                    <a:srgbClr val="990099"/>
                  </a:solidFill>
                  <a:latin typeface="Tahoma" pitchFamily="34" charset="0"/>
                  <a:cs typeface="Times New Roman" pitchFamily="18" charset="0"/>
                </a:rPr>
                <a:t>I</a:t>
              </a:r>
              <a:r>
                <a:rPr lang="en-US" sz="1800" b="1">
                  <a:solidFill>
                    <a:srgbClr val="FF0000"/>
                  </a:solidFill>
                  <a:latin typeface="Tahoma" pitchFamily="34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75781" name="AutoShape 5"/>
            <p:cNvSpPr>
              <a:spLocks noChangeArrowheads="1"/>
            </p:cNvSpPr>
            <p:nvPr/>
          </p:nvSpPr>
          <p:spPr bwMode="auto">
            <a:xfrm>
              <a:off x="96" y="816"/>
              <a:ext cx="3072" cy="864"/>
            </a:xfrm>
            <a:prstGeom prst="roundRect">
              <a:avLst>
                <a:gd name="adj" fmla="val 16667"/>
              </a:avLst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914400" y="838200"/>
            <a:ext cx="47244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FF0066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</a:t>
            </a:r>
            <a:r>
              <a:rPr lang="en-US" sz="1800" b="1">
                <a:solidFill>
                  <a:srgbClr val="FF0066"/>
                </a:solidFill>
                <a:latin typeface="Tahoma" pitchFamily="34" charset="0"/>
                <a:cs typeface="Times New Roman" pitchFamily="18" charset="0"/>
              </a:rPr>
              <a:t>The CF reaction channels identified in backward direction are: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533400" y="2819400"/>
            <a:ext cx="49530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</a:t>
            </a:r>
            <a:r>
              <a:rPr lang="en-US" sz="1800" b="1">
                <a:solidFill>
                  <a:srgbClr val="FF0066"/>
                </a:solidFill>
                <a:latin typeface="Tahoma" pitchFamily="34" charset="0"/>
                <a:cs typeface="Times New Roman" pitchFamily="18" charset="0"/>
              </a:rPr>
              <a:t>In addition to these, three CF neutron channels have also been identified from the singles spectrum and are confirmed from their gamma decay lines.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57200" y="4114800"/>
            <a:ext cx="4953000" cy="793750"/>
            <a:chOff x="480" y="3696"/>
            <a:chExt cx="4656" cy="500"/>
          </a:xfrm>
        </p:grpSpPr>
        <p:sp>
          <p:nvSpPr>
            <p:cNvPr id="75785" name="Rectangle 9"/>
            <p:cNvSpPr>
              <a:spLocks noChangeArrowheads="1"/>
            </p:cNvSpPr>
            <p:nvPr/>
          </p:nvSpPr>
          <p:spPr bwMode="auto">
            <a:xfrm>
              <a:off x="480" y="3792"/>
              <a:ext cx="46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800" b="1" baseline="30000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124</a:t>
              </a:r>
              <a:r>
                <a:rPr lang="en-US" sz="1800" b="1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Sn(O, 7n)</a:t>
              </a:r>
              <a:r>
                <a:rPr lang="en-US" sz="1800" b="1" baseline="30000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133</a:t>
              </a:r>
              <a:r>
                <a:rPr lang="en-US" sz="1800" b="1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Ce, </a:t>
              </a:r>
              <a:r>
                <a:rPr lang="en-US" sz="1800" b="1" baseline="30000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124</a:t>
              </a:r>
              <a:r>
                <a:rPr lang="en-US" sz="1800" b="1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Sn(O, 6n)</a:t>
              </a:r>
              <a:r>
                <a:rPr lang="en-US" sz="1800" b="1" baseline="30000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134</a:t>
              </a:r>
              <a:r>
                <a:rPr lang="en-US" sz="1800" b="1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Ce </a:t>
              </a:r>
            </a:p>
            <a:p>
              <a:r>
                <a:rPr lang="en-US" sz="1800" b="1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&amp; </a:t>
              </a:r>
              <a:r>
                <a:rPr lang="en-US" sz="1800" b="1" baseline="30000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124</a:t>
              </a:r>
              <a:r>
                <a:rPr lang="en-US" sz="1800" b="1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Sn(O, 5n)</a:t>
              </a:r>
              <a:r>
                <a:rPr lang="en-US" sz="1800" b="1" baseline="30000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135</a:t>
              </a:r>
              <a:r>
                <a:rPr lang="en-US" sz="1800" b="1">
                  <a:solidFill>
                    <a:srgbClr val="800080"/>
                  </a:solidFill>
                  <a:latin typeface="Tahoma" pitchFamily="34" charset="0"/>
                  <a:cs typeface="Times New Roman" pitchFamily="18" charset="0"/>
                </a:rPr>
                <a:t>Ce</a:t>
              </a:r>
            </a:p>
          </p:txBody>
        </p:sp>
        <p:sp>
          <p:nvSpPr>
            <p:cNvPr id="75786" name="AutoShape 10"/>
            <p:cNvSpPr>
              <a:spLocks noChangeArrowheads="1"/>
            </p:cNvSpPr>
            <p:nvPr/>
          </p:nvSpPr>
          <p:spPr bwMode="auto">
            <a:xfrm>
              <a:off x="480" y="3696"/>
              <a:ext cx="4608" cy="480"/>
            </a:xfrm>
            <a:prstGeom prst="roundRect">
              <a:avLst>
                <a:gd name="adj" fmla="val 16667"/>
              </a:avLst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381000" y="5027613"/>
            <a:ext cx="495300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Arial Black" pitchFamily="34" charset="0"/>
                <a:cs typeface="Times New Roman" pitchFamily="18" charset="0"/>
                <a:sym typeface="Symbol" pitchFamily="18" charset="2"/>
              </a:rPr>
              <a:t></a:t>
            </a:r>
            <a:r>
              <a:rPr lang="en-US" sz="1800" dirty="0">
                <a:latin typeface="Arial Black" pitchFamily="34" charset="0"/>
              </a:rPr>
              <a:t>Relative yield of evaporation residues produced via </a:t>
            </a:r>
            <a:r>
              <a:rPr lang="en-US" sz="1800" dirty="0">
                <a:solidFill>
                  <a:srgbClr val="FF0000"/>
                </a:solidFill>
                <a:latin typeface="Arial Black" pitchFamily="34" charset="0"/>
              </a:rPr>
              <a:t>CF</a:t>
            </a:r>
            <a:r>
              <a:rPr lang="en-US" sz="1800" dirty="0">
                <a:latin typeface="Arial Black" pitchFamily="34" charset="0"/>
              </a:rPr>
              <a:t>, decreases exponentially with high spin states indicating the strong side feeding in the lower member of the </a:t>
            </a:r>
            <a:r>
              <a:rPr lang="en-US" sz="1800" dirty="0" err="1">
                <a:latin typeface="Arial Black" pitchFamily="34" charset="0"/>
              </a:rPr>
              <a:t>yrast</a:t>
            </a:r>
            <a:r>
              <a:rPr lang="en-US" sz="1800" dirty="0">
                <a:latin typeface="Arial Black" pitchFamily="34" charset="0"/>
              </a:rPr>
              <a:t> line transition.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1371600" y="304800"/>
            <a:ext cx="403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00FF"/>
                </a:solidFill>
                <a:latin typeface="Tahoma" pitchFamily="34" charset="0"/>
              </a:rPr>
              <a:t>CF ………..</a:t>
            </a:r>
          </a:p>
        </p:txBody>
      </p:sp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066800"/>
            <a:ext cx="35052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90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002088"/>
            <a:ext cx="3352800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609600" y="38100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1371600" y="533400"/>
            <a:ext cx="403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00FF"/>
                </a:solidFill>
                <a:latin typeface="Tahoma" pitchFamily="34" charset="0"/>
              </a:rPr>
              <a:t>CF ………..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1828800"/>
            <a:ext cx="4648200" cy="3276600"/>
            <a:chOff x="240" y="1152"/>
            <a:chExt cx="2928" cy="2064"/>
          </a:xfrm>
        </p:grpSpPr>
        <p:sp>
          <p:nvSpPr>
            <p:cNvPr id="77829" name="AutoShape 5"/>
            <p:cNvSpPr>
              <a:spLocks noChangeArrowheads="1"/>
            </p:cNvSpPr>
            <p:nvPr/>
          </p:nvSpPr>
          <p:spPr bwMode="auto">
            <a:xfrm>
              <a:off x="240" y="1152"/>
              <a:ext cx="2928" cy="206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336" y="1248"/>
              <a:ext cx="2688" cy="1898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>
                  <a:solidFill>
                    <a:srgbClr val="0033CC"/>
                  </a:solidFill>
                  <a:latin typeface="Tahoma" pitchFamily="34" charset="0"/>
                  <a:cs typeface="Times New Roman" pitchFamily="18" charset="0"/>
                </a:rPr>
                <a:t>Prompt </a:t>
              </a:r>
              <a:r>
                <a:rPr lang="en-US" sz="2400" b="1" dirty="0">
                  <a:solidFill>
                    <a:srgbClr val="0033CC"/>
                  </a:solidFill>
                  <a:latin typeface="Tahoma" pitchFamily="34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400" b="1" dirty="0">
                  <a:solidFill>
                    <a:srgbClr val="0033CC"/>
                  </a:solidFill>
                  <a:latin typeface="Tahoma" pitchFamily="34" charset="0"/>
                  <a:cs typeface="Times New Roman" pitchFamily="18" charset="0"/>
                </a:rPr>
                <a:t>-rays recorded in coincidence with particles in backward direction also show a similar spin distribution with a sharp exponential fall with high spin indication of strong side feeding.</a:t>
              </a:r>
              <a:r>
                <a:rPr lang="en-US" sz="2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dirty="0">
                <a:latin typeface="Times New Roman" pitchFamily="18" charset="0"/>
              </a:endParaRPr>
            </a:p>
          </p:txBody>
        </p:sp>
      </p:grp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81000"/>
            <a:ext cx="35814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703638"/>
            <a:ext cx="365760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52400" y="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09600" y="1371600"/>
            <a:ext cx="76962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b="1" dirty="0">
                <a:solidFill>
                  <a:srgbClr val="660066"/>
                </a:solidFill>
                <a:cs typeface="Times New Roman" pitchFamily="18" charset="0"/>
              </a:rPr>
              <a:t>The spin at half yield for these CF channels is found to be around J=7ħ, while the spin at half yield for “direct” </a:t>
            </a:r>
            <a:r>
              <a:rPr lang="en-US" sz="2400" b="1" dirty="0">
                <a:solidFill>
                  <a:srgbClr val="660066"/>
                </a:solidFill>
                <a:cs typeface="Times New Roman" pitchFamily="18" charset="0"/>
                <a:sym typeface="Symbol" pitchFamily="18" charset="2"/>
              </a:rPr>
              <a:t></a:t>
            </a:r>
            <a:r>
              <a:rPr lang="en-US" sz="2400" b="1" dirty="0">
                <a:solidFill>
                  <a:srgbClr val="660066"/>
                </a:solidFill>
                <a:cs typeface="Times New Roman" pitchFamily="18" charset="0"/>
              </a:rPr>
              <a:t> and  2</a:t>
            </a:r>
            <a:r>
              <a:rPr lang="en-US" sz="2400" b="1" dirty="0">
                <a:solidFill>
                  <a:srgbClr val="660066"/>
                </a:solidFill>
                <a:cs typeface="Times New Roman" pitchFamily="18" charset="0"/>
                <a:sym typeface="Symbol" pitchFamily="18" charset="2"/>
              </a:rPr>
              <a:t></a:t>
            </a:r>
            <a:r>
              <a:rPr lang="en-US" sz="2400" b="1" dirty="0">
                <a:solidFill>
                  <a:srgbClr val="660066"/>
                </a:solidFill>
                <a:cs typeface="Times New Roman" pitchFamily="18" charset="0"/>
              </a:rPr>
              <a:t>-emitting channels</a:t>
            </a:r>
            <a:r>
              <a:rPr lang="en-US" sz="2400" b="1" dirty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3366"/>
                </a:solidFill>
                <a:cs typeface="Times New Roman" pitchFamily="18" charset="0"/>
              </a:rPr>
              <a:t>(associated with ICF)</a:t>
            </a:r>
            <a:r>
              <a:rPr lang="en-US" sz="2400" b="1" dirty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660066"/>
                </a:solidFill>
                <a:cs typeface="Times New Roman" pitchFamily="18" charset="0"/>
              </a:rPr>
              <a:t>comes out to be around J= 9ħ and J=12ħ respectively. This clearly shows that the production of “fast” forward PLFs  are at high input angular momentum and hence</a:t>
            </a:r>
            <a:r>
              <a:rPr lang="en-US" sz="2400" b="1" dirty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3366"/>
                </a:solidFill>
                <a:cs typeface="Times New Roman" pitchFamily="18" charset="0"/>
              </a:rPr>
              <a:t>leads to peripheral interaction.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8392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Font typeface="Wingdings" pitchFamily="2" charset="2"/>
              <a:buNone/>
            </a:pPr>
            <a:endParaRPr lang="en-US" sz="1400" b="1" dirty="0">
              <a:solidFill>
                <a:srgbClr val="003366"/>
              </a:solidFill>
              <a:latin typeface="Tahoma" pitchFamily="34" charset="0"/>
              <a:cs typeface="Times New Roman" pitchFamily="18" charset="0"/>
            </a:endParaRPr>
          </a:p>
          <a:p>
            <a:pPr algn="r">
              <a:spcBef>
                <a:spcPct val="50000"/>
              </a:spcBef>
              <a:buFont typeface="Wingdings" pitchFamily="2" charset="2"/>
              <a:buNone/>
            </a:pPr>
            <a:endParaRPr lang="en-US" sz="1400" b="1" dirty="0">
              <a:solidFill>
                <a:srgbClr val="003366"/>
              </a:solidFill>
              <a:latin typeface="Tahoma" pitchFamily="34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n-US" sz="2000" b="1" dirty="0">
                <a:latin typeface="Tahoma" pitchFamily="34" charset="0"/>
                <a:sym typeface="Symbol" pitchFamily="18" charset="2"/>
              </a:rPr>
              <a:t>   </a:t>
            </a:r>
            <a:r>
              <a:rPr lang="en-US" sz="1800" b="1" dirty="0">
                <a:latin typeface="Tahoma" pitchFamily="34" charset="0"/>
                <a:sym typeface="Symbol" pitchFamily="18" charset="2"/>
              </a:rPr>
              <a:t>Spin distribution of residues produced in </a:t>
            </a:r>
            <a:r>
              <a:rPr lang="en-US" sz="1800" b="1" dirty="0" err="1">
                <a:latin typeface="Tahoma" pitchFamily="34" charset="0"/>
                <a:sym typeface="Symbol" pitchFamily="18" charset="2"/>
              </a:rPr>
              <a:t>xn</a:t>
            </a:r>
            <a:r>
              <a:rPr lang="en-US" sz="1800" b="1" dirty="0">
                <a:latin typeface="Tahoma" pitchFamily="34" charset="0"/>
                <a:sym typeface="Symbol" pitchFamily="18" charset="2"/>
              </a:rPr>
              <a:t>, </a:t>
            </a:r>
            <a:r>
              <a:rPr lang="en-US" sz="1800" b="1" dirty="0" err="1">
                <a:latin typeface="Tahoma" pitchFamily="34" charset="0"/>
                <a:sym typeface="Symbol" pitchFamily="18" charset="2"/>
              </a:rPr>
              <a:t>pxn</a:t>
            </a:r>
            <a:r>
              <a:rPr lang="en-US" sz="1800" b="1" dirty="0">
                <a:latin typeface="Tahoma" pitchFamily="34" charset="0"/>
                <a:sym typeface="Symbol" pitchFamily="18" charset="2"/>
              </a:rPr>
              <a:t>, </a:t>
            </a:r>
            <a:r>
              <a:rPr lang="en-US" sz="1800" b="1" dirty="0" err="1">
                <a:latin typeface="Tahoma" pitchFamily="34" charset="0"/>
                <a:sym typeface="Symbol" pitchFamily="18" charset="2"/>
              </a:rPr>
              <a:t>xn</a:t>
            </a:r>
            <a:r>
              <a:rPr lang="en-US" sz="1800" b="1" dirty="0">
                <a:latin typeface="Tahoma" pitchFamily="34" charset="0"/>
                <a:sym typeface="Symbol" pitchFamily="18" charset="2"/>
              </a:rPr>
              <a:t>, </a:t>
            </a:r>
            <a:r>
              <a:rPr lang="en-US" sz="1800" b="1" dirty="0" err="1">
                <a:latin typeface="Tahoma" pitchFamily="34" charset="0"/>
                <a:sym typeface="Symbol" pitchFamily="18" charset="2"/>
              </a:rPr>
              <a:t>pxn</a:t>
            </a:r>
            <a:r>
              <a:rPr lang="en-US" sz="1800" b="1" dirty="0">
                <a:latin typeface="Tahoma" pitchFamily="34" charset="0"/>
                <a:sym typeface="Symbol" pitchFamily="18" charset="2"/>
              </a:rPr>
              <a:t>, 2pxn, 2xn, and 2pxn emission channels have been measured at 100 </a:t>
            </a:r>
            <a:r>
              <a:rPr lang="en-US" sz="1800" b="1" dirty="0" err="1">
                <a:latin typeface="Tahoma" pitchFamily="34" charset="0"/>
                <a:sym typeface="Symbol" pitchFamily="18" charset="2"/>
              </a:rPr>
              <a:t>MeV</a:t>
            </a:r>
            <a:r>
              <a:rPr lang="en-US" sz="1800" b="1" dirty="0">
                <a:latin typeface="Tahoma" pitchFamily="34" charset="0"/>
                <a:sym typeface="Symbol" pitchFamily="18" charset="2"/>
              </a:rPr>
              <a:t> energy for the system </a:t>
            </a:r>
            <a:r>
              <a:rPr lang="en-US" sz="1800" b="1" baseline="30000" dirty="0">
                <a:latin typeface="Tahoma" pitchFamily="34" charset="0"/>
                <a:sym typeface="Symbol" pitchFamily="18" charset="2"/>
              </a:rPr>
              <a:t>16</a:t>
            </a:r>
            <a:r>
              <a:rPr lang="en-US" sz="1800" b="1" dirty="0">
                <a:latin typeface="Tahoma" pitchFamily="34" charset="0"/>
                <a:sym typeface="Symbol" pitchFamily="18" charset="2"/>
              </a:rPr>
              <a:t>O+</a:t>
            </a:r>
            <a:r>
              <a:rPr lang="en-US" sz="1800" b="1" baseline="30000" dirty="0">
                <a:latin typeface="Tahoma" pitchFamily="34" charset="0"/>
                <a:sym typeface="Symbol" pitchFamily="18" charset="2"/>
              </a:rPr>
              <a:t>124</a:t>
            </a:r>
            <a:r>
              <a:rPr lang="en-US" sz="1800" b="1" dirty="0">
                <a:latin typeface="Tahoma" pitchFamily="34" charset="0"/>
                <a:sym typeface="Symbol" pitchFamily="18" charset="2"/>
              </a:rPr>
              <a:t>Sn.</a:t>
            </a: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dirty="0">
                <a:latin typeface="Tahoma" pitchFamily="34" charset="0"/>
                <a:sym typeface="Symbol" pitchFamily="18" charset="2"/>
              </a:rPr>
              <a:t>   It is observed that spin distribution of ICF-channel is distinctly different from that of CF-channel.</a:t>
            </a: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dirty="0">
                <a:latin typeface="Tahoma" pitchFamily="34" charset="0"/>
                <a:sym typeface="Symbol" pitchFamily="18" charset="2"/>
              </a:rPr>
              <a:t>   Side feeding to the lower spin states is found to be strong in case of CF channels as compared to ICF channels.</a:t>
            </a:r>
            <a:endParaRPr lang="en-US" sz="1800" b="1" dirty="0">
              <a:solidFill>
                <a:srgbClr val="993366"/>
              </a:solidFill>
              <a:latin typeface="Tahoma" pitchFamily="34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The study shows that in ICF the yields are almost constant up to a maximum angular momentum and then falls unlike in CF where the yield  falls exponentially with spin.</a:t>
            </a: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It is also observed that the average input angular momentum increases with decrease in the degrees of linear momentum transfer from projectile- to- target nucleus.</a:t>
            </a: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   The present measurements may also be of use in developing a model for ICF dynamics.</a:t>
            </a:r>
            <a:endParaRPr lang="en-US" sz="1800" b="1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228600" y="0"/>
            <a:ext cx="9220200" cy="7010400"/>
            <a:chOff x="0" y="0"/>
            <a:chExt cx="5808" cy="4416"/>
          </a:xfrm>
        </p:grpSpPr>
        <p:sp>
          <p:nvSpPr>
            <p:cNvPr id="83972" name="Line 4"/>
            <p:cNvSpPr>
              <a:spLocks noChangeShapeType="1"/>
            </p:cNvSpPr>
            <p:nvPr/>
          </p:nvSpPr>
          <p:spPr bwMode="auto">
            <a:xfrm>
              <a:off x="576" y="240"/>
              <a:ext cx="5232" cy="0"/>
            </a:xfrm>
            <a:prstGeom prst="line">
              <a:avLst/>
            </a:prstGeom>
            <a:noFill/>
            <a:ln w="76200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0"/>
              <a:ext cx="576" cy="4416"/>
              <a:chOff x="0" y="0"/>
              <a:chExt cx="576" cy="4464"/>
            </a:xfrm>
          </p:grpSpPr>
          <p:sp>
            <p:nvSpPr>
              <p:cNvPr id="83974" name="Line 6"/>
              <p:cNvSpPr>
                <a:spLocks noChangeShapeType="1"/>
              </p:cNvSpPr>
              <p:nvPr/>
            </p:nvSpPr>
            <p:spPr bwMode="auto">
              <a:xfrm>
                <a:off x="288" y="528"/>
                <a:ext cx="0" cy="3936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" cy="528"/>
                <a:chOff x="2016" y="384"/>
                <a:chExt cx="576" cy="528"/>
              </a:xfrm>
            </p:grpSpPr>
            <p:pic>
              <p:nvPicPr>
                <p:cNvPr id="83976" name="Picture 8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064" y="432"/>
                  <a:ext cx="480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2016" y="384"/>
                  <a:ext cx="576" cy="528"/>
                  <a:chOff x="2016" y="384"/>
                  <a:chExt cx="576" cy="528"/>
                </a:xfrm>
              </p:grpSpPr>
              <p:sp>
                <p:nvSpPr>
                  <p:cNvPr id="83978" name="AutoShape 10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384"/>
                    <a:ext cx="576" cy="528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31750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979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432"/>
                    <a:ext cx="480" cy="432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31750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83980" name="AutoShape 12"/>
          <p:cNvSpPr>
            <a:spLocks noChangeArrowheads="1"/>
          </p:cNvSpPr>
          <p:nvPr/>
        </p:nvSpPr>
        <p:spPr bwMode="auto">
          <a:xfrm>
            <a:off x="304800" y="1219200"/>
            <a:ext cx="228600" cy="228600"/>
          </a:xfrm>
          <a:prstGeom prst="star5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  </a:t>
            </a:r>
          </a:p>
        </p:txBody>
      </p:sp>
      <p:sp>
        <p:nvSpPr>
          <p:cNvPr id="83981" name="AutoShape 13"/>
          <p:cNvSpPr>
            <a:spLocks noChangeArrowheads="1"/>
          </p:cNvSpPr>
          <p:nvPr/>
        </p:nvSpPr>
        <p:spPr bwMode="auto">
          <a:xfrm>
            <a:off x="304800" y="2209800"/>
            <a:ext cx="228600" cy="228600"/>
          </a:xfrm>
          <a:prstGeom prst="star5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82" name="AutoShape 14"/>
          <p:cNvSpPr>
            <a:spLocks noChangeArrowheads="1"/>
          </p:cNvSpPr>
          <p:nvPr/>
        </p:nvSpPr>
        <p:spPr bwMode="auto">
          <a:xfrm>
            <a:off x="304800" y="2895600"/>
            <a:ext cx="228600" cy="228600"/>
          </a:xfrm>
          <a:prstGeom prst="star5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83" name="AutoShape 15"/>
          <p:cNvSpPr>
            <a:spLocks noChangeArrowheads="1"/>
          </p:cNvSpPr>
          <p:nvPr/>
        </p:nvSpPr>
        <p:spPr bwMode="auto">
          <a:xfrm>
            <a:off x="304800" y="3581400"/>
            <a:ext cx="228600" cy="228600"/>
          </a:xfrm>
          <a:prstGeom prst="star5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AutoShape 16"/>
          <p:cNvSpPr>
            <a:spLocks noChangeArrowheads="1"/>
          </p:cNvSpPr>
          <p:nvPr/>
        </p:nvSpPr>
        <p:spPr bwMode="auto">
          <a:xfrm>
            <a:off x="304800" y="4572000"/>
            <a:ext cx="228600" cy="228600"/>
          </a:xfrm>
          <a:prstGeom prst="star5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AutoShape 17"/>
          <p:cNvSpPr>
            <a:spLocks noChangeArrowheads="1"/>
          </p:cNvSpPr>
          <p:nvPr/>
        </p:nvSpPr>
        <p:spPr bwMode="auto">
          <a:xfrm>
            <a:off x="304800" y="5486400"/>
            <a:ext cx="228600" cy="228600"/>
          </a:xfrm>
          <a:prstGeom prst="star5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89" name="Text Box 21"/>
          <p:cNvSpPr txBox="1">
            <a:spLocks noChangeArrowheads="1"/>
          </p:cNvSpPr>
          <p:nvPr/>
        </p:nvSpPr>
        <p:spPr bwMode="auto">
          <a:xfrm>
            <a:off x="1143000" y="7620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83990" name="Text Box 22"/>
          <p:cNvSpPr txBox="1">
            <a:spLocks noChangeArrowheads="1"/>
          </p:cNvSpPr>
          <p:nvPr/>
        </p:nvSpPr>
        <p:spPr bwMode="auto">
          <a:xfrm>
            <a:off x="838200" y="762000"/>
            <a:ext cx="533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u="sng" dirty="0" smtClean="0">
                <a:solidFill>
                  <a:srgbClr val="FF3300"/>
                </a:solidFill>
                <a:latin typeface="Tahoma" pitchFamily="34" charset="0"/>
              </a:rPr>
              <a:t>Particle-Gamma </a:t>
            </a:r>
            <a:r>
              <a:rPr lang="en-US" sz="1800" b="1" u="sng" dirty="0">
                <a:solidFill>
                  <a:srgbClr val="FF3300"/>
                </a:solidFill>
                <a:latin typeface="Tahoma" pitchFamily="34" charset="0"/>
              </a:rPr>
              <a:t>Coincidence…………….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38400" y="457200"/>
            <a:ext cx="3767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3399"/>
                </a:solidFill>
                <a:latin typeface="Tahoma" pitchFamily="34" charset="0"/>
              </a:rPr>
              <a:t>SUMMARY AND CONCLUSIONS</a:t>
            </a:r>
            <a:endParaRPr lang="en-US" b="1" dirty="0">
              <a:solidFill>
                <a:srgbClr val="003399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3" name="AutoShape 7"/>
          <p:cNvSpPr>
            <a:spLocks noChangeAspect="1" noChangeArrowheads="1"/>
          </p:cNvSpPr>
          <p:nvPr/>
        </p:nvSpPr>
        <p:spPr bwMode="auto">
          <a:xfrm>
            <a:off x="1676400" y="609600"/>
            <a:ext cx="6553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3489325" y="947738"/>
            <a:ext cx="836613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>
            <a:off x="4648200" y="1295400"/>
            <a:ext cx="1588" cy="84296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2286000" y="152400"/>
            <a:ext cx="6096000" cy="2640013"/>
            <a:chOff x="1440" y="96"/>
            <a:chExt cx="3840" cy="1663"/>
          </a:xfrm>
        </p:grpSpPr>
        <p:sp>
          <p:nvSpPr>
            <p:cNvPr id="101389" name="Text Box 13"/>
            <p:cNvSpPr txBox="1">
              <a:spLocks noChangeArrowheads="1"/>
            </p:cNvSpPr>
            <p:nvPr/>
          </p:nvSpPr>
          <p:spPr bwMode="auto">
            <a:xfrm>
              <a:off x="2928" y="816"/>
              <a:ext cx="352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>
                  <a:latin typeface="Tahoma" pitchFamily="34" charset="0"/>
                </a:rPr>
                <a:t>2</a:t>
              </a:r>
              <a:r>
                <a:rPr lang="en-US" sz="1400" b="1">
                  <a:latin typeface="Tahoma" pitchFamily="34" charset="0"/>
                  <a:sym typeface="Symbol" pitchFamily="18" charset="2"/>
                </a:rPr>
                <a:t></a:t>
              </a:r>
              <a:r>
                <a:rPr lang="en-US" sz="1400" b="1">
                  <a:latin typeface="Tahoma" pitchFamily="34" charset="0"/>
                </a:rPr>
                <a:t>n</a:t>
              </a:r>
            </a:p>
          </p:txBody>
        </p:sp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1440" y="96"/>
              <a:ext cx="3840" cy="1663"/>
              <a:chOff x="1440" y="96"/>
              <a:chExt cx="3840" cy="1663"/>
            </a:xfrm>
          </p:grpSpPr>
          <p:sp>
            <p:nvSpPr>
              <p:cNvPr id="101385" name="Text Box 9"/>
              <p:cNvSpPr txBox="1">
                <a:spLocks noChangeArrowheads="1"/>
              </p:cNvSpPr>
              <p:nvPr/>
            </p:nvSpPr>
            <p:spPr bwMode="auto">
              <a:xfrm>
                <a:off x="1440" y="480"/>
                <a:ext cx="85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b="1" baseline="30000">
                    <a:latin typeface="Tahoma" pitchFamily="34" charset="0"/>
                  </a:rPr>
                  <a:t>20</a:t>
                </a:r>
                <a:r>
                  <a:rPr lang="en-US" sz="1400" b="1">
                    <a:latin typeface="Tahoma" pitchFamily="34" charset="0"/>
                  </a:rPr>
                  <a:t>Ne+</a:t>
                </a:r>
                <a:r>
                  <a:rPr lang="en-US" sz="1400" b="1" baseline="30000">
                    <a:latin typeface="Tahoma" pitchFamily="34" charset="0"/>
                  </a:rPr>
                  <a:t>165</a:t>
                </a:r>
                <a:r>
                  <a:rPr lang="en-US" sz="1400" b="1">
                    <a:latin typeface="Tahoma" pitchFamily="34" charset="0"/>
                  </a:rPr>
                  <a:t>Ho</a:t>
                </a:r>
              </a:p>
            </p:txBody>
          </p:sp>
          <p:sp>
            <p:nvSpPr>
              <p:cNvPr id="101386" name="Text Box 10"/>
              <p:cNvSpPr txBox="1">
                <a:spLocks noChangeArrowheads="1"/>
              </p:cNvSpPr>
              <p:nvPr/>
            </p:nvSpPr>
            <p:spPr bwMode="auto">
              <a:xfrm>
                <a:off x="2725" y="491"/>
                <a:ext cx="2555" cy="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b="1" baseline="30000">
                    <a:latin typeface="Tahoma" pitchFamily="34" charset="0"/>
                  </a:rPr>
                  <a:t>185</a:t>
                </a:r>
                <a:r>
                  <a:rPr lang="en-US" sz="1400" b="1">
                    <a:latin typeface="Tahoma" pitchFamily="34" charset="0"/>
                  </a:rPr>
                  <a:t>Ir</a:t>
                </a:r>
                <a:r>
                  <a:rPr lang="en-US" sz="1400" b="1" baseline="30000">
                    <a:latin typeface="Tahoma" pitchFamily="34" charset="0"/>
                  </a:rPr>
                  <a:t>*</a:t>
                </a:r>
                <a:r>
                  <a:rPr lang="en-US" sz="1400" b="1">
                    <a:latin typeface="Tahoma" pitchFamily="34" charset="0"/>
                  </a:rPr>
                  <a:t> (Completely fused Compound system)</a:t>
                </a:r>
              </a:p>
            </p:txBody>
          </p:sp>
          <p:sp>
            <p:nvSpPr>
              <p:cNvPr id="101387" name="Text Box 11"/>
              <p:cNvSpPr txBox="1">
                <a:spLocks noChangeArrowheads="1"/>
              </p:cNvSpPr>
              <p:nvPr/>
            </p:nvSpPr>
            <p:spPr bwMode="auto">
              <a:xfrm>
                <a:off x="2286" y="385"/>
                <a:ext cx="35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b="1">
                    <a:latin typeface="Tahoma" pitchFamily="34" charset="0"/>
                  </a:rPr>
                  <a:t>CF</a:t>
                </a:r>
              </a:p>
            </p:txBody>
          </p:sp>
          <p:sp>
            <p:nvSpPr>
              <p:cNvPr id="101390" name="Text Box 14"/>
              <p:cNvSpPr txBox="1">
                <a:spLocks noChangeArrowheads="1"/>
              </p:cNvSpPr>
              <p:nvPr/>
            </p:nvSpPr>
            <p:spPr bwMode="auto">
              <a:xfrm>
                <a:off x="2832" y="1344"/>
                <a:ext cx="43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b="1" baseline="30000">
                    <a:latin typeface="Tahoma" pitchFamily="34" charset="0"/>
                  </a:rPr>
                  <a:t>176</a:t>
                </a:r>
                <a:r>
                  <a:rPr lang="en-US" sz="1400" b="1">
                    <a:latin typeface="Tahoma" pitchFamily="34" charset="0"/>
                  </a:rPr>
                  <a:t>Ta</a:t>
                </a:r>
              </a:p>
            </p:txBody>
          </p:sp>
          <p:sp>
            <p:nvSpPr>
              <p:cNvPr id="101391" name="Text Box 15"/>
              <p:cNvSpPr txBox="1">
                <a:spLocks noChangeArrowheads="1"/>
              </p:cNvSpPr>
              <p:nvPr/>
            </p:nvSpPr>
            <p:spPr bwMode="auto">
              <a:xfrm>
                <a:off x="2736" y="1440"/>
                <a:ext cx="739" cy="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b="1">
                    <a:latin typeface="Tahoma" pitchFamily="34" charset="0"/>
                  </a:rPr>
                  <a:t>(residue)</a:t>
                </a:r>
              </a:p>
            </p:txBody>
          </p:sp>
          <p:sp>
            <p:nvSpPr>
              <p:cNvPr id="101392" name="Rectangle 16"/>
              <p:cNvSpPr>
                <a:spLocks noChangeArrowheads="1"/>
              </p:cNvSpPr>
              <p:nvPr/>
            </p:nvSpPr>
            <p:spPr bwMode="auto">
              <a:xfrm>
                <a:off x="2208" y="96"/>
                <a:ext cx="110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just">
                  <a:tabLst>
                    <a:tab pos="457200" algn="l"/>
                  </a:tabLst>
                </a:pPr>
                <a:r>
                  <a:rPr lang="en-US" sz="1800" b="1" u="sng">
                    <a:solidFill>
                      <a:srgbClr val="3333CC"/>
                    </a:solidFill>
                  </a:rPr>
                  <a:t>CF of </a:t>
                </a:r>
                <a:r>
                  <a:rPr lang="en-US" sz="1800" b="1" u="sng" baseline="30000">
                    <a:solidFill>
                      <a:srgbClr val="3333CC"/>
                    </a:solidFill>
                  </a:rPr>
                  <a:t>20</a:t>
                </a:r>
                <a:r>
                  <a:rPr lang="en-US" sz="1800" b="1" u="sng">
                    <a:solidFill>
                      <a:srgbClr val="3333CC"/>
                    </a:solidFill>
                  </a:rPr>
                  <a:t>Ne</a:t>
                </a:r>
              </a:p>
            </p:txBody>
          </p:sp>
        </p:grpSp>
      </p:grpSp>
      <p:sp>
        <p:nvSpPr>
          <p:cNvPr id="101395" name="Line 19"/>
          <p:cNvSpPr>
            <a:spLocks noChangeShapeType="1"/>
          </p:cNvSpPr>
          <p:nvPr/>
        </p:nvSpPr>
        <p:spPr bwMode="auto">
          <a:xfrm>
            <a:off x="3581400" y="3505200"/>
            <a:ext cx="685800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399" name="Line 23"/>
          <p:cNvSpPr>
            <a:spLocks noChangeShapeType="1"/>
          </p:cNvSpPr>
          <p:nvPr/>
        </p:nvSpPr>
        <p:spPr bwMode="auto">
          <a:xfrm>
            <a:off x="5181600" y="3619500"/>
            <a:ext cx="0" cy="5699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400" name="Text Box 24"/>
          <p:cNvSpPr txBox="1">
            <a:spLocks noChangeArrowheads="1"/>
          </p:cNvSpPr>
          <p:nvPr/>
        </p:nvSpPr>
        <p:spPr bwMode="auto">
          <a:xfrm>
            <a:off x="5181600" y="3733800"/>
            <a:ext cx="457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b="1">
                <a:latin typeface="Tahoma" pitchFamily="34" charset="0"/>
                <a:sym typeface="Symbol" pitchFamily="18" charset="2"/>
              </a:rPr>
              <a:t></a:t>
            </a:r>
            <a:r>
              <a:rPr lang="en-US" sz="1400" b="1">
                <a:latin typeface="Tahoma" pitchFamily="34" charset="0"/>
              </a:rPr>
              <a:t>n</a:t>
            </a:r>
          </a:p>
        </p:txBody>
      </p:sp>
      <p:sp>
        <p:nvSpPr>
          <p:cNvPr id="101397" name="Text Box 21"/>
          <p:cNvSpPr txBox="1">
            <a:spLocks noChangeArrowheads="1"/>
          </p:cNvSpPr>
          <p:nvPr/>
        </p:nvSpPr>
        <p:spPr bwMode="auto">
          <a:xfrm>
            <a:off x="5715000" y="3352800"/>
            <a:ext cx="2057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b="1">
                <a:latin typeface="Tahoma" pitchFamily="34" charset="0"/>
              </a:rPr>
              <a:t>(Incompletely fused     Composite system)</a:t>
            </a:r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1143000" y="3048000"/>
            <a:ext cx="6096000" cy="1714500"/>
            <a:chOff x="720" y="1920"/>
            <a:chExt cx="3840" cy="1080"/>
          </a:xfrm>
        </p:grpSpPr>
        <p:sp>
          <p:nvSpPr>
            <p:cNvPr id="101394" name="AutoShape 18"/>
            <p:cNvSpPr>
              <a:spLocks noChangeAspect="1" noChangeArrowheads="1"/>
            </p:cNvSpPr>
            <p:nvPr/>
          </p:nvSpPr>
          <p:spPr bwMode="auto">
            <a:xfrm>
              <a:off x="1104" y="1920"/>
              <a:ext cx="3456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720" y="2112"/>
              <a:ext cx="153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 baseline="30000">
                  <a:latin typeface="Tahoma" pitchFamily="34" charset="0"/>
                </a:rPr>
                <a:t>20</a:t>
              </a:r>
              <a:r>
                <a:rPr lang="en-US" sz="1400" b="1">
                  <a:latin typeface="Tahoma" pitchFamily="34" charset="0"/>
                </a:rPr>
                <a:t>Ne(</a:t>
              </a:r>
              <a:r>
                <a:rPr lang="en-US" sz="1400" b="1" baseline="30000">
                  <a:latin typeface="Tahoma" pitchFamily="34" charset="0"/>
                </a:rPr>
                <a:t>16</a:t>
              </a:r>
              <a:r>
                <a:rPr lang="en-US" sz="1400" b="1">
                  <a:latin typeface="Tahoma" pitchFamily="34" charset="0"/>
                </a:rPr>
                <a:t>O + </a:t>
              </a:r>
              <a:r>
                <a:rPr lang="en-US" sz="1400" b="1" baseline="30000">
                  <a:latin typeface="Tahoma" pitchFamily="34" charset="0"/>
                </a:rPr>
                <a:t>4</a:t>
              </a:r>
              <a:r>
                <a:rPr lang="en-US" sz="1400" b="1">
                  <a:latin typeface="Tahoma" pitchFamily="34" charset="0"/>
                </a:rPr>
                <a:t>He) </a:t>
              </a:r>
              <a:r>
                <a:rPr lang="en-US" sz="1800" b="1"/>
                <a:t>+</a:t>
              </a:r>
              <a:r>
                <a:rPr lang="en-US" sz="1800"/>
                <a:t> </a:t>
              </a:r>
              <a:r>
                <a:rPr lang="en-US" sz="1400" b="1" baseline="30000">
                  <a:latin typeface="Tahoma" pitchFamily="34" charset="0"/>
                </a:rPr>
                <a:t>165</a:t>
              </a:r>
              <a:r>
                <a:rPr lang="en-US" sz="1400" b="1">
                  <a:latin typeface="Tahoma" pitchFamily="34" charset="0"/>
                </a:rPr>
                <a:t>Ho</a:t>
              </a:r>
            </a:p>
          </p:txBody>
        </p:sp>
        <p:sp>
          <p:nvSpPr>
            <p:cNvPr id="101398" name="Text Box 22"/>
            <p:cNvSpPr txBox="1">
              <a:spLocks noChangeArrowheads="1"/>
            </p:cNvSpPr>
            <p:nvPr/>
          </p:nvSpPr>
          <p:spPr bwMode="auto">
            <a:xfrm>
              <a:off x="2304" y="2016"/>
              <a:ext cx="43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>
                  <a:latin typeface="Tahoma" pitchFamily="34" charset="0"/>
                </a:rPr>
                <a:t>ICF</a:t>
              </a:r>
            </a:p>
          </p:txBody>
        </p:sp>
        <p:sp>
          <p:nvSpPr>
            <p:cNvPr id="101401" name="Text Box 25"/>
            <p:cNvSpPr txBox="1">
              <a:spLocks noChangeArrowheads="1"/>
            </p:cNvSpPr>
            <p:nvPr/>
          </p:nvSpPr>
          <p:spPr bwMode="auto">
            <a:xfrm>
              <a:off x="3120" y="2640"/>
              <a:ext cx="43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 baseline="30000">
                  <a:latin typeface="Tahoma" pitchFamily="34" charset="0"/>
                </a:rPr>
                <a:t>176</a:t>
              </a:r>
              <a:r>
                <a:rPr lang="en-US" sz="1400" b="1">
                  <a:latin typeface="Tahoma" pitchFamily="34" charset="0"/>
                </a:rPr>
                <a:t>Ta</a:t>
              </a:r>
            </a:p>
          </p:txBody>
        </p:sp>
        <p:sp>
          <p:nvSpPr>
            <p:cNvPr id="101402" name="Text Box 26"/>
            <p:cNvSpPr txBox="1">
              <a:spLocks noChangeArrowheads="1"/>
            </p:cNvSpPr>
            <p:nvPr/>
          </p:nvSpPr>
          <p:spPr bwMode="auto">
            <a:xfrm>
              <a:off x="2760" y="2136"/>
              <a:ext cx="1032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 baseline="30000">
                  <a:latin typeface="Tahoma" pitchFamily="34" charset="0"/>
                </a:rPr>
                <a:t>4</a:t>
              </a:r>
              <a:r>
                <a:rPr lang="en-US" sz="1400" b="1">
                  <a:latin typeface="Tahoma" pitchFamily="34" charset="0"/>
                </a:rPr>
                <a:t>He   +   </a:t>
              </a:r>
              <a:r>
                <a:rPr lang="en-US" sz="1400" b="1" baseline="30000">
                  <a:latin typeface="Tahoma" pitchFamily="34" charset="0"/>
                </a:rPr>
                <a:t>181</a:t>
              </a:r>
              <a:r>
                <a:rPr lang="en-US" sz="1400" b="1">
                  <a:latin typeface="Tahoma" pitchFamily="34" charset="0"/>
                </a:rPr>
                <a:t>Re</a:t>
              </a:r>
              <a:r>
                <a:rPr lang="en-US" sz="1400" b="1" baseline="30000">
                  <a:latin typeface="Tahoma" pitchFamily="34" charset="0"/>
                </a:rPr>
                <a:t>*</a:t>
              </a:r>
              <a:endParaRPr lang="en-US" sz="1400" b="1">
                <a:latin typeface="Tahoma" pitchFamily="34" charset="0"/>
              </a:endParaRPr>
            </a:p>
          </p:txBody>
        </p:sp>
        <p:sp>
          <p:nvSpPr>
            <p:cNvPr id="101403" name="Text Box 27"/>
            <p:cNvSpPr txBox="1">
              <a:spLocks noChangeArrowheads="1"/>
            </p:cNvSpPr>
            <p:nvPr/>
          </p:nvSpPr>
          <p:spPr bwMode="auto">
            <a:xfrm>
              <a:off x="2256" y="2304"/>
              <a:ext cx="105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>
                  <a:latin typeface="Tahoma" pitchFamily="34" charset="0"/>
                </a:rPr>
                <a:t>(</a:t>
              </a:r>
              <a:r>
                <a:rPr lang="en-US" sz="1400" b="1">
                  <a:latin typeface="Tahoma" pitchFamily="34" charset="0"/>
                  <a:sym typeface="Symbol" pitchFamily="18" charset="2"/>
                </a:rPr>
                <a:t></a:t>
              </a:r>
              <a:r>
                <a:rPr lang="en-US" sz="1400" b="1">
                  <a:latin typeface="Tahoma" pitchFamily="34" charset="0"/>
                </a:rPr>
                <a:t> as spectator)</a:t>
              </a: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1104" y="2064"/>
              <a:ext cx="864" cy="96"/>
              <a:chOff x="3427" y="7599"/>
              <a:chExt cx="1201" cy="154"/>
            </a:xfrm>
          </p:grpSpPr>
          <p:sp>
            <p:nvSpPr>
              <p:cNvPr id="101405" name="Line 29"/>
              <p:cNvSpPr>
                <a:spLocks noChangeShapeType="1"/>
              </p:cNvSpPr>
              <p:nvPr/>
            </p:nvSpPr>
            <p:spPr bwMode="auto">
              <a:xfrm flipV="1">
                <a:off x="3427" y="7599"/>
                <a:ext cx="1" cy="154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06" name="Line 30"/>
              <p:cNvSpPr>
                <a:spLocks noChangeShapeType="1"/>
              </p:cNvSpPr>
              <p:nvPr/>
            </p:nvSpPr>
            <p:spPr bwMode="auto">
              <a:xfrm>
                <a:off x="3427" y="7603"/>
                <a:ext cx="1200" cy="0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07" name="Line 31"/>
              <p:cNvSpPr>
                <a:spLocks noChangeShapeType="1"/>
              </p:cNvSpPr>
              <p:nvPr/>
            </p:nvSpPr>
            <p:spPr bwMode="auto">
              <a:xfrm>
                <a:off x="4627" y="7599"/>
                <a:ext cx="1" cy="154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1408" name="Text Box 32"/>
            <p:cNvSpPr txBox="1">
              <a:spLocks noChangeArrowheads="1"/>
            </p:cNvSpPr>
            <p:nvPr/>
          </p:nvSpPr>
          <p:spPr bwMode="auto">
            <a:xfrm>
              <a:off x="3120" y="2784"/>
              <a:ext cx="64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>
                  <a:latin typeface="Tahoma" pitchFamily="34" charset="0"/>
                </a:rPr>
                <a:t>(residue)</a:t>
              </a:r>
            </a:p>
          </p:txBody>
        </p:sp>
      </p:grpSp>
      <p:sp>
        <p:nvSpPr>
          <p:cNvPr id="101409" name="Rectangle 33"/>
          <p:cNvSpPr>
            <a:spLocks noChangeArrowheads="1"/>
          </p:cNvSpPr>
          <p:nvPr/>
        </p:nvSpPr>
        <p:spPr bwMode="auto">
          <a:xfrm>
            <a:off x="1752600" y="2819400"/>
            <a:ext cx="5375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sz="1800" b="1" u="sng">
                <a:solidFill>
                  <a:srgbClr val="0000CC"/>
                </a:solidFill>
              </a:rPr>
              <a:t>ICF of </a:t>
            </a:r>
            <a:r>
              <a:rPr lang="en-US" sz="1800" b="1" u="sng" baseline="30000">
                <a:solidFill>
                  <a:srgbClr val="0000CC"/>
                </a:solidFill>
              </a:rPr>
              <a:t>20</a:t>
            </a:r>
            <a:r>
              <a:rPr lang="en-US" sz="1800" b="1" u="sng">
                <a:solidFill>
                  <a:srgbClr val="0000CC"/>
                </a:solidFill>
              </a:rPr>
              <a:t>Ne (Fusion of fragment </a:t>
            </a:r>
            <a:r>
              <a:rPr lang="en-US" sz="1800" b="1" u="sng" baseline="30000">
                <a:solidFill>
                  <a:srgbClr val="0000CC"/>
                </a:solidFill>
              </a:rPr>
              <a:t>16</a:t>
            </a:r>
            <a:r>
              <a:rPr lang="en-US" sz="1800" b="1" u="sng">
                <a:solidFill>
                  <a:srgbClr val="0000CC"/>
                </a:solidFill>
              </a:rPr>
              <a:t>O of </a:t>
            </a:r>
            <a:r>
              <a:rPr lang="en-US" sz="1800" b="1" u="sng" baseline="30000">
                <a:solidFill>
                  <a:srgbClr val="0000CC"/>
                </a:solidFill>
              </a:rPr>
              <a:t>20</a:t>
            </a:r>
            <a:r>
              <a:rPr lang="en-US" sz="1800" b="1" u="sng">
                <a:solidFill>
                  <a:srgbClr val="0000CC"/>
                </a:solidFill>
              </a:rPr>
              <a:t>Ne)</a:t>
            </a:r>
            <a:r>
              <a:rPr lang="en-US" sz="1800"/>
              <a:t> </a:t>
            </a:r>
          </a:p>
        </p:txBody>
      </p:sp>
      <p:sp>
        <p:nvSpPr>
          <p:cNvPr id="101411" name="AutoShape 35"/>
          <p:cNvSpPr>
            <a:spLocks noChangeAspect="1" noChangeArrowheads="1"/>
          </p:cNvSpPr>
          <p:nvPr/>
        </p:nvSpPr>
        <p:spPr bwMode="auto">
          <a:xfrm>
            <a:off x="1600200" y="4953000"/>
            <a:ext cx="53721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412" name="Line 36"/>
          <p:cNvSpPr>
            <a:spLocks noChangeShapeType="1"/>
          </p:cNvSpPr>
          <p:nvPr/>
        </p:nvSpPr>
        <p:spPr bwMode="auto">
          <a:xfrm>
            <a:off x="3429000" y="5334000"/>
            <a:ext cx="685800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416" name="Line 40"/>
          <p:cNvSpPr>
            <a:spLocks noChangeShapeType="1"/>
          </p:cNvSpPr>
          <p:nvPr/>
        </p:nvSpPr>
        <p:spPr bwMode="auto">
          <a:xfrm>
            <a:off x="5486400" y="5486400"/>
            <a:ext cx="0" cy="5683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417" name="Text Box 41"/>
          <p:cNvSpPr txBox="1">
            <a:spLocks noChangeArrowheads="1"/>
          </p:cNvSpPr>
          <p:nvPr/>
        </p:nvSpPr>
        <p:spPr bwMode="auto">
          <a:xfrm>
            <a:off x="5486400" y="5562600"/>
            <a:ext cx="457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b="1"/>
              <a:t>n</a:t>
            </a:r>
          </a:p>
        </p:txBody>
      </p: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1066800" y="5029200"/>
            <a:ext cx="6934200" cy="1600200"/>
            <a:chOff x="672" y="3168"/>
            <a:chExt cx="4368" cy="1008"/>
          </a:xfrm>
        </p:grpSpPr>
        <p:sp>
          <p:nvSpPr>
            <p:cNvPr id="101415" name="Text Box 39"/>
            <p:cNvSpPr txBox="1">
              <a:spLocks noChangeArrowheads="1"/>
            </p:cNvSpPr>
            <p:nvPr/>
          </p:nvSpPr>
          <p:spPr bwMode="auto">
            <a:xfrm>
              <a:off x="2208" y="3168"/>
              <a:ext cx="3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>
                  <a:latin typeface="Tahoma" pitchFamily="34" charset="0"/>
                </a:rPr>
                <a:t>ICF</a:t>
              </a:r>
            </a:p>
          </p:txBody>
        </p:sp>
        <p:grpSp>
          <p:nvGrpSpPr>
            <p:cNvPr id="7" name="Group 62"/>
            <p:cNvGrpSpPr>
              <a:grpSpLocks/>
            </p:cNvGrpSpPr>
            <p:nvPr/>
          </p:nvGrpSpPr>
          <p:grpSpPr bwMode="auto">
            <a:xfrm>
              <a:off x="672" y="3216"/>
              <a:ext cx="4368" cy="960"/>
              <a:chOff x="672" y="3216"/>
              <a:chExt cx="4368" cy="960"/>
            </a:xfrm>
          </p:grpSpPr>
          <p:sp>
            <p:nvSpPr>
              <p:cNvPr id="101413" name="Text Box 37"/>
              <p:cNvSpPr txBox="1">
                <a:spLocks noChangeArrowheads="1"/>
              </p:cNvSpPr>
              <p:nvPr/>
            </p:nvSpPr>
            <p:spPr bwMode="auto">
              <a:xfrm>
                <a:off x="672" y="3264"/>
                <a:ext cx="17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b="1" baseline="30000">
                    <a:latin typeface="Tahoma" pitchFamily="34" charset="0"/>
                  </a:rPr>
                  <a:t>20</a:t>
                </a:r>
                <a:r>
                  <a:rPr lang="en-US" sz="1400" b="1">
                    <a:latin typeface="Tahoma" pitchFamily="34" charset="0"/>
                  </a:rPr>
                  <a:t>Ne(</a:t>
                </a:r>
                <a:r>
                  <a:rPr lang="en-US" sz="1400" b="1" baseline="30000">
                    <a:latin typeface="Tahoma" pitchFamily="34" charset="0"/>
                  </a:rPr>
                  <a:t>12</a:t>
                </a:r>
                <a:r>
                  <a:rPr lang="en-US" sz="1400" b="1">
                    <a:latin typeface="Tahoma" pitchFamily="34" charset="0"/>
                  </a:rPr>
                  <a:t>C + </a:t>
                </a:r>
                <a:r>
                  <a:rPr lang="en-US" sz="1400" b="1" baseline="30000">
                    <a:latin typeface="Tahoma" pitchFamily="34" charset="0"/>
                  </a:rPr>
                  <a:t>8</a:t>
                </a:r>
                <a:r>
                  <a:rPr lang="en-US" sz="1400" b="1">
                    <a:latin typeface="Tahoma" pitchFamily="34" charset="0"/>
                  </a:rPr>
                  <a:t>Be) </a:t>
                </a:r>
                <a:r>
                  <a:rPr lang="en-US" sz="1800" b="1"/>
                  <a:t>+</a:t>
                </a:r>
                <a:r>
                  <a:rPr lang="en-US" sz="1800"/>
                  <a:t> </a:t>
                </a:r>
                <a:r>
                  <a:rPr lang="en-US" sz="1400" b="1" baseline="30000">
                    <a:latin typeface="Tahoma" pitchFamily="34" charset="0"/>
                  </a:rPr>
                  <a:t>165</a:t>
                </a:r>
                <a:r>
                  <a:rPr lang="en-US" sz="1400" b="1">
                    <a:latin typeface="Tahoma" pitchFamily="34" charset="0"/>
                  </a:rPr>
                  <a:t>Ho</a:t>
                </a: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1056" y="3216"/>
                <a:ext cx="3984" cy="960"/>
                <a:chOff x="1056" y="3216"/>
                <a:chExt cx="3984" cy="960"/>
              </a:xfrm>
            </p:grpSpPr>
            <p:grpSp>
              <p:nvGrpSpPr>
                <p:cNvPr id="9" name="Group 45"/>
                <p:cNvGrpSpPr>
                  <a:grpSpLocks/>
                </p:cNvGrpSpPr>
                <p:nvPr/>
              </p:nvGrpSpPr>
              <p:grpSpPr bwMode="auto">
                <a:xfrm>
                  <a:off x="1056" y="3216"/>
                  <a:ext cx="912" cy="96"/>
                  <a:chOff x="3427" y="7603"/>
                  <a:chExt cx="1200" cy="154"/>
                </a:xfrm>
              </p:grpSpPr>
              <p:sp>
                <p:nvSpPr>
                  <p:cNvPr id="101422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427" y="7603"/>
                    <a:ext cx="0" cy="154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423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427" y="7603"/>
                    <a:ext cx="1200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424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627" y="7603"/>
                    <a:ext cx="0" cy="154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141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600" y="3264"/>
                  <a:ext cx="1440" cy="5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400" b="1">
                      <a:latin typeface="Tahoma" pitchFamily="34" charset="0"/>
                    </a:rPr>
                    <a:t>(Incompletely fused Composite system)</a:t>
                  </a:r>
                </a:p>
              </p:txBody>
            </p:sp>
            <p:sp>
              <p:nvSpPr>
                <p:cNvPr id="10141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264" y="379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400" b="1" baseline="30000">
                      <a:latin typeface="Tahoma" pitchFamily="34" charset="0"/>
                    </a:rPr>
                    <a:t>176</a:t>
                  </a:r>
                  <a:r>
                    <a:rPr lang="en-US" sz="1400" b="1">
                      <a:latin typeface="Tahoma" pitchFamily="34" charset="0"/>
                    </a:rPr>
                    <a:t>Ta</a:t>
                  </a:r>
                </a:p>
              </p:txBody>
            </p:sp>
            <p:sp>
              <p:nvSpPr>
                <p:cNvPr id="10141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640" y="3264"/>
                  <a:ext cx="984" cy="2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400" b="1" baseline="30000">
                      <a:latin typeface="Tahoma" pitchFamily="34" charset="0"/>
                    </a:rPr>
                    <a:t>8</a:t>
                  </a:r>
                  <a:r>
                    <a:rPr lang="en-US" sz="1400" b="1">
                      <a:latin typeface="Tahoma" pitchFamily="34" charset="0"/>
                    </a:rPr>
                    <a:t>Be     +   </a:t>
                  </a:r>
                  <a:r>
                    <a:rPr lang="en-US" sz="1400" b="1" baseline="30000">
                      <a:latin typeface="Tahoma" pitchFamily="34" charset="0"/>
                    </a:rPr>
                    <a:t>177</a:t>
                  </a:r>
                  <a:r>
                    <a:rPr lang="en-US" sz="1400" b="1">
                      <a:latin typeface="Tahoma" pitchFamily="34" charset="0"/>
                    </a:rPr>
                    <a:t>Ta</a:t>
                  </a:r>
                  <a:r>
                    <a:rPr lang="en-US" sz="1400" b="1" baseline="30000">
                      <a:latin typeface="Tahoma" pitchFamily="34" charset="0"/>
                    </a:rPr>
                    <a:t>*</a:t>
                  </a:r>
                  <a:endParaRPr lang="en-US" sz="1400" b="1">
                    <a:latin typeface="Tahoma" pitchFamily="34" charset="0"/>
                  </a:endParaRPr>
                </a:p>
              </p:txBody>
            </p:sp>
            <p:sp>
              <p:nvSpPr>
                <p:cNvPr id="10142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064" y="3648"/>
                  <a:ext cx="1248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400" b="1" dirty="0">
                      <a:latin typeface="Tahoma" pitchFamily="34" charset="0"/>
                    </a:rPr>
                    <a:t>(</a:t>
                  </a:r>
                  <a:r>
                    <a:rPr lang="en-US" sz="1400" b="1" baseline="30000" dirty="0">
                      <a:latin typeface="Tahoma" pitchFamily="34" charset="0"/>
                    </a:rPr>
                    <a:t>8</a:t>
                  </a:r>
                  <a:r>
                    <a:rPr lang="en-US" sz="1400" b="1" dirty="0">
                      <a:latin typeface="Tahoma" pitchFamily="34" charset="0"/>
                    </a:rPr>
                    <a:t>Be as spectator)</a:t>
                  </a:r>
                </a:p>
              </p:txBody>
            </p:sp>
            <p:sp>
              <p:nvSpPr>
                <p:cNvPr id="10142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168" y="3936"/>
                  <a:ext cx="72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400" b="1"/>
                    <a:t>(</a:t>
                  </a:r>
                  <a:r>
                    <a:rPr lang="en-US" sz="1400" b="1">
                      <a:latin typeface="Tahoma" pitchFamily="34" charset="0"/>
                    </a:rPr>
                    <a:t>residue)</a:t>
                  </a:r>
                </a:p>
              </p:txBody>
            </p:sp>
          </p:grpSp>
        </p:grpSp>
      </p:grpSp>
      <p:sp>
        <p:nvSpPr>
          <p:cNvPr id="101426" name="Rectangle 50"/>
          <p:cNvSpPr>
            <a:spLocks noChangeArrowheads="1"/>
          </p:cNvSpPr>
          <p:nvPr/>
        </p:nvSpPr>
        <p:spPr bwMode="auto">
          <a:xfrm>
            <a:off x="1447800" y="4648200"/>
            <a:ext cx="5299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sz="1800" b="1" u="sng">
                <a:solidFill>
                  <a:srgbClr val="0000CC"/>
                </a:solidFill>
              </a:rPr>
              <a:t>ICF of </a:t>
            </a:r>
            <a:r>
              <a:rPr lang="en-US" sz="1800" b="1" u="sng" baseline="30000">
                <a:solidFill>
                  <a:srgbClr val="0000CC"/>
                </a:solidFill>
              </a:rPr>
              <a:t>20</a:t>
            </a:r>
            <a:r>
              <a:rPr lang="en-US" sz="1800" b="1" u="sng">
                <a:solidFill>
                  <a:srgbClr val="0000CC"/>
                </a:solidFill>
              </a:rPr>
              <a:t>Ne (Fusion of fragment </a:t>
            </a:r>
            <a:r>
              <a:rPr lang="en-US" sz="1800" b="1" u="sng" baseline="30000">
                <a:solidFill>
                  <a:srgbClr val="0000CC"/>
                </a:solidFill>
              </a:rPr>
              <a:t>12</a:t>
            </a:r>
            <a:r>
              <a:rPr lang="en-US" sz="1800" b="1" u="sng">
                <a:solidFill>
                  <a:srgbClr val="0000CC"/>
                </a:solidFill>
              </a:rPr>
              <a:t>C of </a:t>
            </a:r>
            <a:r>
              <a:rPr lang="en-US" sz="1800" b="1" u="sng" baseline="30000">
                <a:solidFill>
                  <a:srgbClr val="0000CC"/>
                </a:solidFill>
              </a:rPr>
              <a:t>20</a:t>
            </a:r>
            <a:r>
              <a:rPr lang="en-US" sz="1800" b="1" u="sng">
                <a:solidFill>
                  <a:srgbClr val="0000CC"/>
                </a:solidFill>
              </a:rPr>
              <a:t>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33600" y="19812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62000" y="769938"/>
            <a:ext cx="8229600" cy="546258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just">
              <a:buFont typeface="Wingdings" pitchFamily="2" charset="2"/>
              <a:buNone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800"/>
          </a:p>
          <a:p>
            <a:pPr lvl="1" algn="just">
              <a:buFont typeface="Wingdings" pitchFamily="2" charset="2"/>
              <a:buChar char="Ø"/>
            </a:pPr>
            <a:endParaRPr lang="en-US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762000" y="2971800"/>
            <a:ext cx="815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>
                <a:latin typeface="Arial Black" pitchFamily="34" charset="0"/>
              </a:rPr>
              <a:t>In Heavy Ion Induced Reaction (HI), </a:t>
            </a:r>
            <a:r>
              <a:rPr lang="en-US" sz="2000">
                <a:solidFill>
                  <a:srgbClr val="CC0000"/>
                </a:solidFill>
                <a:latin typeface="Arial Black" pitchFamily="34" charset="0"/>
              </a:rPr>
              <a:t>Complete and Incomplete Fusion</a:t>
            </a:r>
            <a:r>
              <a:rPr lang="en-US" sz="2000">
                <a:latin typeface="Arial Black" pitchFamily="34" charset="0"/>
              </a:rPr>
              <a:t> are the dominant modes of the reaction at energy  above the Coulomb barrier.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762000" y="4724400"/>
            <a:ext cx="815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u="sng">
                <a:solidFill>
                  <a:srgbClr val="FF3300"/>
                </a:solidFill>
                <a:latin typeface="Tahoma" pitchFamily="34" charset="0"/>
              </a:rPr>
              <a:t>The most distinct feature of ICF reaction is that  relatively high angular momentum states may be populated which is not accessible in complete fusion process</a:t>
            </a:r>
            <a:r>
              <a:rPr lang="en-US" sz="2000" b="1" u="sng">
                <a:latin typeface="Tahoma" pitchFamily="34" charset="0"/>
              </a:rPr>
              <a:t>.</a:t>
            </a:r>
            <a:r>
              <a:rPr lang="en-US" sz="1800" b="1" u="sng"/>
              <a:t> </a:t>
            </a:r>
            <a:endParaRPr lang="en-US" sz="1800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838200" y="990601"/>
            <a:ext cx="8077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660066"/>
                </a:solidFill>
              </a:rPr>
              <a:t>Britt and Quinton first reported the observation of energetic light particles in heavy ion induced reactions at energies about 8 to 10 </a:t>
            </a:r>
            <a:r>
              <a:rPr lang="en-US" sz="2000" b="1" dirty="0" err="1">
                <a:solidFill>
                  <a:srgbClr val="660066"/>
                </a:solidFill>
              </a:rPr>
              <a:t>MeV</a:t>
            </a:r>
            <a:r>
              <a:rPr lang="en-US" sz="2000" b="1" dirty="0">
                <a:solidFill>
                  <a:srgbClr val="660066"/>
                </a:solidFill>
              </a:rPr>
              <a:t>/nucleon. They pointed out the break-up of projectiles like </a:t>
            </a:r>
            <a:r>
              <a:rPr lang="en-US" sz="2000" b="1" baseline="30000" dirty="0">
                <a:solidFill>
                  <a:srgbClr val="660066"/>
                </a:solidFill>
              </a:rPr>
              <a:t>12</a:t>
            </a:r>
            <a:r>
              <a:rPr lang="en-US" sz="2000" b="1" dirty="0">
                <a:solidFill>
                  <a:srgbClr val="660066"/>
                </a:solidFill>
              </a:rPr>
              <a:t>C, </a:t>
            </a:r>
            <a:r>
              <a:rPr lang="en-US" sz="2000" b="1" baseline="30000" dirty="0">
                <a:solidFill>
                  <a:srgbClr val="660066"/>
                </a:solidFill>
              </a:rPr>
              <a:t>14</a:t>
            </a:r>
            <a:r>
              <a:rPr lang="en-US" sz="2000" b="1" dirty="0">
                <a:solidFill>
                  <a:srgbClr val="660066"/>
                </a:solidFill>
              </a:rPr>
              <a:t>N and </a:t>
            </a:r>
            <a:r>
              <a:rPr lang="en-US" sz="2000" b="1" baseline="30000" dirty="0">
                <a:solidFill>
                  <a:srgbClr val="660066"/>
                </a:solidFill>
              </a:rPr>
              <a:t>16</a:t>
            </a:r>
            <a:r>
              <a:rPr lang="en-US" sz="2000" b="1" dirty="0">
                <a:solidFill>
                  <a:srgbClr val="660066"/>
                </a:solidFill>
              </a:rPr>
              <a:t>O in an interaction with the surface of target nucleus.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1600200" y="533400"/>
            <a:ext cx="4910138" cy="533400"/>
          </a:xfrm>
          <a:solidFill>
            <a:srgbClr val="FFFF99"/>
          </a:solidFill>
          <a:ln/>
        </p:spPr>
        <p:txBody>
          <a:bodyPr/>
          <a:lstStyle/>
          <a:p>
            <a:pPr algn="l"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sz="2400" b="1" i="1">
                <a:solidFill>
                  <a:srgbClr val="990099"/>
                </a:solidFill>
                <a:latin typeface="Tahoma" pitchFamily="34" charset="0"/>
              </a:rPr>
              <a:t>Complete Fusion</a:t>
            </a:r>
            <a:r>
              <a:rPr lang="en-US" sz="2400">
                <a:solidFill>
                  <a:srgbClr val="990099"/>
                </a:solidFill>
                <a:latin typeface="Tahoma" pitchFamily="34" charset="0"/>
              </a:rPr>
              <a:t> </a:t>
            </a:r>
            <a:r>
              <a:rPr lang="en-US" sz="2400" b="1" i="1">
                <a:solidFill>
                  <a:srgbClr val="990099"/>
                </a:solidFill>
                <a:latin typeface="Tahoma" pitchFamily="34" charset="0"/>
              </a:rPr>
              <a:t>(CF)….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133600" y="1905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486400" y="7620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8674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09600" y="48006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57200" y="4876800"/>
            <a:ext cx="8686800" cy="17399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latin typeface="Tahoma" pitchFamily="34" charset="0"/>
                <a:cs typeface="Times New Roman" pitchFamily="18" charset="0"/>
              </a:rPr>
              <a:t>At smaller values of  impact  parameter  incident projectile  completely fuses with the target nucleus to form  an excited compound nucleus. </a:t>
            </a:r>
            <a:r>
              <a:rPr lang="en-US" sz="1800" b="1" u="sng">
                <a:solidFill>
                  <a:srgbClr val="FF3300"/>
                </a:solidFill>
                <a:latin typeface="Tahoma" pitchFamily="34" charset="0"/>
                <a:cs typeface="Times New Roman" pitchFamily="18" charset="0"/>
              </a:rPr>
              <a:t>In this process, entire linear  and  angular  momentum of  the  projectile is transferred to the composite nucleus</a:t>
            </a:r>
            <a:r>
              <a:rPr lang="en-US" sz="1800" b="1">
                <a:solidFill>
                  <a:srgbClr val="FF3300"/>
                </a:solidFill>
                <a:latin typeface="Tahoma" pitchFamily="34" charset="0"/>
                <a:cs typeface="Times New Roman" pitchFamily="18" charset="0"/>
              </a:rPr>
              <a:t> and </a:t>
            </a:r>
            <a:r>
              <a:rPr lang="en-US" sz="18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highly excited nuclear system decays by</a:t>
            </a:r>
            <a:r>
              <a:rPr lang="en-US" sz="1800" b="1">
                <a:solidFill>
                  <a:srgbClr val="FF33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18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evaporating low energy nucleons and </a:t>
            </a:r>
            <a:r>
              <a:rPr lang="en-US" sz="18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en-US" sz="18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-particles at equilibrium stage.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33400" y="990600"/>
            <a:ext cx="7848600" cy="3733800"/>
            <a:chOff x="336" y="624"/>
            <a:chExt cx="4944" cy="2352"/>
          </a:xfrm>
        </p:grpSpPr>
        <p:sp>
          <p:nvSpPr>
            <p:cNvPr id="12297" name="Oval 9"/>
            <p:cNvSpPr>
              <a:spLocks noChangeArrowheads="1"/>
            </p:cNvSpPr>
            <p:nvPr/>
          </p:nvSpPr>
          <p:spPr bwMode="auto">
            <a:xfrm>
              <a:off x="4176" y="624"/>
              <a:ext cx="672" cy="672"/>
            </a:xfrm>
            <a:prstGeom prst="ellipse">
              <a:avLst/>
            </a:prstGeom>
            <a:gradFill rotWithShape="0">
              <a:gsLst>
                <a:gs pos="0">
                  <a:srgbClr val="D95127"/>
                </a:gs>
                <a:gs pos="100000">
                  <a:srgbClr val="D95127">
                    <a:gamma/>
                    <a:tint val="25490"/>
                    <a:invGamma/>
                  </a:srgbClr>
                </a:gs>
              </a:gsLst>
              <a:path path="rect">
                <a:fillToRect r="100000" b="10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336" y="816"/>
              <a:ext cx="4944" cy="2160"/>
              <a:chOff x="336" y="336"/>
              <a:chExt cx="4944" cy="2160"/>
            </a:xfrm>
          </p:grpSpPr>
          <p:sp>
            <p:nvSpPr>
              <p:cNvPr id="12299" name="Oval 11"/>
              <p:cNvSpPr>
                <a:spLocks noChangeArrowheads="1"/>
              </p:cNvSpPr>
              <p:nvPr/>
            </p:nvSpPr>
            <p:spPr bwMode="auto">
              <a:xfrm>
                <a:off x="2736" y="960"/>
                <a:ext cx="840" cy="774"/>
              </a:xfrm>
              <a:prstGeom prst="ellipse">
                <a:avLst/>
              </a:prstGeom>
              <a:gradFill rotWithShape="0">
                <a:gsLst>
                  <a:gs pos="0">
                    <a:srgbClr val="0066FF"/>
                  </a:gs>
                  <a:gs pos="100000">
                    <a:srgbClr val="0066FF">
                      <a:gamma/>
                      <a:tint val="38039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0" name="AutoShape 12"/>
              <p:cNvSpPr>
                <a:spLocks noChangeArrowheads="1"/>
              </p:cNvSpPr>
              <p:nvPr/>
            </p:nvSpPr>
            <p:spPr bwMode="auto">
              <a:xfrm>
                <a:off x="960" y="1167"/>
                <a:ext cx="240" cy="273"/>
              </a:xfrm>
              <a:custGeom>
                <a:avLst/>
                <a:gdLst>
                  <a:gd name="G0" fmla="+- 6480 0 0"/>
                  <a:gd name="G1" fmla="+- 8640 0 0"/>
                  <a:gd name="G2" fmla="+- 4320 0 0"/>
                  <a:gd name="G3" fmla="+- 21600 0 6480"/>
                  <a:gd name="G4" fmla="+- 21600 0 8640"/>
                  <a:gd name="G5" fmla="+- 21600 0 4320"/>
                  <a:gd name="G6" fmla="+- 6480 0 10800"/>
                  <a:gd name="G7" fmla="+- 8640 0 10800"/>
                  <a:gd name="G8" fmla="*/ G7 4320 G6"/>
                  <a:gd name="G9" fmla="+- 21600 0 G8"/>
                  <a:gd name="T0" fmla="*/ G8 w 21600"/>
                  <a:gd name="T1" fmla="*/ G1 h 21600"/>
                  <a:gd name="T2" fmla="*/ G9 w 21600"/>
                  <a:gd name="T3" fmla="*/ G4 h 2160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T0" t="T1" r="T2" b="T3"/>
                <a:pathLst>
                  <a:path w="21600" h="21600">
                    <a:moveTo>
                      <a:pt x="10800" y="0"/>
                    </a:moveTo>
                    <a:lnTo>
                      <a:pt x="6480" y="4320"/>
                    </a:lnTo>
                    <a:lnTo>
                      <a:pt x="8640" y="4320"/>
                    </a:lnTo>
                    <a:lnTo>
                      <a:pt x="8640" y="8640"/>
                    </a:lnTo>
                    <a:lnTo>
                      <a:pt x="4320" y="8640"/>
                    </a:lnTo>
                    <a:lnTo>
                      <a:pt x="4320" y="6480"/>
                    </a:lnTo>
                    <a:lnTo>
                      <a:pt x="0" y="10800"/>
                    </a:lnTo>
                    <a:lnTo>
                      <a:pt x="4320" y="15120"/>
                    </a:lnTo>
                    <a:lnTo>
                      <a:pt x="4320" y="12960"/>
                    </a:lnTo>
                    <a:lnTo>
                      <a:pt x="8640" y="12960"/>
                    </a:lnTo>
                    <a:lnTo>
                      <a:pt x="8640" y="17280"/>
                    </a:lnTo>
                    <a:lnTo>
                      <a:pt x="6480" y="17280"/>
                    </a:lnTo>
                    <a:lnTo>
                      <a:pt x="10800" y="21600"/>
                    </a:lnTo>
                    <a:lnTo>
                      <a:pt x="15120" y="17280"/>
                    </a:lnTo>
                    <a:lnTo>
                      <a:pt x="12960" y="17280"/>
                    </a:lnTo>
                    <a:lnTo>
                      <a:pt x="12960" y="12960"/>
                    </a:lnTo>
                    <a:lnTo>
                      <a:pt x="17280" y="12960"/>
                    </a:lnTo>
                    <a:lnTo>
                      <a:pt x="17280" y="15120"/>
                    </a:lnTo>
                    <a:lnTo>
                      <a:pt x="21600" y="10800"/>
                    </a:lnTo>
                    <a:lnTo>
                      <a:pt x="17280" y="6480"/>
                    </a:lnTo>
                    <a:lnTo>
                      <a:pt x="17280" y="8640"/>
                    </a:lnTo>
                    <a:lnTo>
                      <a:pt x="12960" y="8640"/>
                    </a:lnTo>
                    <a:lnTo>
                      <a:pt x="12960" y="4320"/>
                    </a:lnTo>
                    <a:lnTo>
                      <a:pt x="15120" y="43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1" name="Oval 13"/>
              <p:cNvSpPr>
                <a:spLocks noChangeArrowheads="1"/>
              </p:cNvSpPr>
              <p:nvPr/>
            </p:nvSpPr>
            <p:spPr bwMode="auto">
              <a:xfrm>
                <a:off x="384" y="1056"/>
                <a:ext cx="480" cy="432"/>
              </a:xfrm>
              <a:prstGeom prst="ellipse">
                <a:avLst/>
              </a:prstGeom>
              <a:gradFill rotWithShape="0">
                <a:gsLst>
                  <a:gs pos="0">
                    <a:srgbClr val="00FF00"/>
                  </a:gs>
                  <a:gs pos="100000">
                    <a:srgbClr val="00FF00">
                      <a:gamma/>
                      <a:tint val="28627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2" name="Oval 14"/>
              <p:cNvSpPr>
                <a:spLocks noChangeArrowheads="1"/>
              </p:cNvSpPr>
              <p:nvPr/>
            </p:nvSpPr>
            <p:spPr bwMode="auto">
              <a:xfrm>
                <a:off x="1296" y="995"/>
                <a:ext cx="672" cy="637"/>
              </a:xfrm>
              <a:prstGeom prst="ellipse">
                <a:avLst/>
              </a:prstGeom>
              <a:gradFill rotWithShape="0">
                <a:gsLst>
                  <a:gs pos="0">
                    <a:srgbClr val="CC00CC"/>
                  </a:gs>
                  <a:gs pos="100000">
                    <a:srgbClr val="CC00CC">
                      <a:gamma/>
                      <a:tint val="28627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3" name="AutoShape 15"/>
              <p:cNvSpPr>
                <a:spLocks noChangeArrowheads="1"/>
              </p:cNvSpPr>
              <p:nvPr/>
            </p:nvSpPr>
            <p:spPr bwMode="auto">
              <a:xfrm>
                <a:off x="2064" y="1210"/>
                <a:ext cx="576" cy="182"/>
              </a:xfrm>
              <a:prstGeom prst="rightArrow">
                <a:avLst>
                  <a:gd name="adj1" fmla="val 50000"/>
                  <a:gd name="adj2" fmla="val 79121"/>
                </a:avLst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4" name="AutoShape 16"/>
              <p:cNvSpPr>
                <a:spLocks noChangeArrowheads="1"/>
              </p:cNvSpPr>
              <p:nvPr/>
            </p:nvSpPr>
            <p:spPr bwMode="auto">
              <a:xfrm rot="1800000">
                <a:off x="3552" y="1680"/>
                <a:ext cx="624" cy="101"/>
              </a:xfrm>
              <a:prstGeom prst="rightArrow">
                <a:avLst>
                  <a:gd name="adj1" fmla="val 50000"/>
                  <a:gd name="adj2" fmla="val 154455"/>
                </a:avLst>
              </a:prstGeom>
              <a:solidFill>
                <a:srgbClr val="00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5" name="AutoShape 17"/>
              <p:cNvSpPr>
                <a:spLocks noChangeArrowheads="1"/>
              </p:cNvSpPr>
              <p:nvPr/>
            </p:nvSpPr>
            <p:spPr bwMode="auto">
              <a:xfrm>
                <a:off x="3696" y="1253"/>
                <a:ext cx="624" cy="91"/>
              </a:xfrm>
              <a:prstGeom prst="rightArrow">
                <a:avLst>
                  <a:gd name="adj1" fmla="val 50000"/>
                  <a:gd name="adj2" fmla="val 171429"/>
                </a:avLst>
              </a:prstGeom>
              <a:solidFill>
                <a:srgbClr val="00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6" name="AutoShape 18"/>
              <p:cNvSpPr>
                <a:spLocks noChangeArrowheads="1"/>
              </p:cNvSpPr>
              <p:nvPr/>
            </p:nvSpPr>
            <p:spPr bwMode="auto">
              <a:xfrm rot="19800000">
                <a:off x="3501" y="758"/>
                <a:ext cx="672" cy="106"/>
              </a:xfrm>
              <a:prstGeom prst="rightArrow">
                <a:avLst>
                  <a:gd name="adj1" fmla="val 50000"/>
                  <a:gd name="adj2" fmla="val 158491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7" name="Oval 19"/>
              <p:cNvSpPr>
                <a:spLocks noChangeArrowheads="1"/>
              </p:cNvSpPr>
              <p:nvPr/>
            </p:nvSpPr>
            <p:spPr bwMode="auto">
              <a:xfrm>
                <a:off x="4416" y="1008"/>
                <a:ext cx="672" cy="672"/>
              </a:xfrm>
              <a:prstGeom prst="ellipse">
                <a:avLst/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9900">
                      <a:gamma/>
                      <a:tint val="22353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rgbClr val="33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8" name="Oval 20"/>
              <p:cNvSpPr>
                <a:spLocks noChangeArrowheads="1"/>
              </p:cNvSpPr>
              <p:nvPr/>
            </p:nvSpPr>
            <p:spPr bwMode="auto">
              <a:xfrm>
                <a:off x="4128" y="1824"/>
                <a:ext cx="672" cy="672"/>
              </a:xfrm>
              <a:prstGeom prst="ellipse">
                <a:avLst/>
              </a:prstGeom>
              <a:gradFill rotWithShape="0">
                <a:gsLst>
                  <a:gs pos="0">
                    <a:srgbClr val="660066"/>
                  </a:gs>
                  <a:gs pos="100000">
                    <a:srgbClr val="660066">
                      <a:gamma/>
                      <a:tint val="12549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9" name="Text Box 21"/>
              <p:cNvSpPr txBox="1">
                <a:spLocks noChangeArrowheads="1"/>
              </p:cNvSpPr>
              <p:nvPr/>
            </p:nvSpPr>
            <p:spPr bwMode="auto">
              <a:xfrm>
                <a:off x="336" y="1121"/>
                <a:ext cx="57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baseline="30000">
                    <a:latin typeface="Times New Roman" pitchFamily="18" charset="0"/>
                  </a:rPr>
                  <a:t>16</a:t>
                </a:r>
                <a:r>
                  <a:rPr lang="en-US" sz="2800" b="1">
                    <a:latin typeface="Times New Roman" pitchFamily="18" charset="0"/>
                  </a:rPr>
                  <a:t>O</a:t>
                </a:r>
              </a:p>
            </p:txBody>
          </p:sp>
          <p:sp>
            <p:nvSpPr>
              <p:cNvPr id="12310" name="Text Box 22"/>
              <p:cNvSpPr txBox="1">
                <a:spLocks noChangeArrowheads="1"/>
              </p:cNvSpPr>
              <p:nvPr/>
            </p:nvSpPr>
            <p:spPr bwMode="auto">
              <a:xfrm>
                <a:off x="1344" y="1167"/>
                <a:ext cx="77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baseline="30000">
                    <a:latin typeface="Times New Roman" pitchFamily="18" charset="0"/>
                  </a:rPr>
                  <a:t>124</a:t>
                </a:r>
                <a:r>
                  <a:rPr lang="en-US" sz="2400" b="1">
                    <a:latin typeface="Times New Roman" pitchFamily="18" charset="0"/>
                  </a:rPr>
                  <a:t>Sn</a:t>
                </a:r>
              </a:p>
            </p:txBody>
          </p:sp>
          <p:sp>
            <p:nvSpPr>
              <p:cNvPr id="12311" name="Text Box 23"/>
              <p:cNvSpPr txBox="1">
                <a:spLocks noChangeArrowheads="1"/>
              </p:cNvSpPr>
              <p:nvPr/>
            </p:nvSpPr>
            <p:spPr bwMode="auto">
              <a:xfrm>
                <a:off x="2880" y="1152"/>
                <a:ext cx="57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baseline="30000" dirty="0">
                    <a:latin typeface="Times New Roman" pitchFamily="18" charset="0"/>
                  </a:rPr>
                  <a:t>140</a:t>
                </a:r>
                <a:r>
                  <a:rPr lang="en-US" sz="2400" b="1" dirty="0">
                    <a:latin typeface="Times New Roman" pitchFamily="18" charset="0"/>
                  </a:rPr>
                  <a:t>Ce</a:t>
                </a:r>
              </a:p>
            </p:txBody>
          </p:sp>
          <p:sp>
            <p:nvSpPr>
              <p:cNvPr id="12312" name="Text Box 24"/>
              <p:cNvSpPr txBox="1">
                <a:spLocks noChangeArrowheads="1"/>
              </p:cNvSpPr>
              <p:nvPr/>
            </p:nvSpPr>
            <p:spPr bwMode="auto">
              <a:xfrm rot="19800000">
                <a:off x="3601" y="481"/>
                <a:ext cx="240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>
                    <a:latin typeface="Times New Roman" pitchFamily="18" charset="0"/>
                    <a:sym typeface="Symbol" pitchFamily="18" charset="2"/>
                  </a:rPr>
                  <a:t></a:t>
                </a:r>
                <a:endParaRPr lang="en-US" sz="3600">
                  <a:latin typeface="Times New Roman" pitchFamily="18" charset="0"/>
                </a:endParaRPr>
              </a:p>
            </p:txBody>
          </p:sp>
          <p:sp>
            <p:nvSpPr>
              <p:cNvPr id="12313" name="Text Box 25"/>
              <p:cNvSpPr txBox="1">
                <a:spLocks noChangeArrowheads="1"/>
              </p:cNvSpPr>
              <p:nvPr/>
            </p:nvSpPr>
            <p:spPr bwMode="auto">
              <a:xfrm>
                <a:off x="3840" y="885"/>
                <a:ext cx="240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>
                    <a:latin typeface="Times New Roman" pitchFamily="18" charset="0"/>
                  </a:rPr>
                  <a:t>p</a:t>
                </a:r>
              </a:p>
            </p:txBody>
          </p:sp>
          <p:sp>
            <p:nvSpPr>
              <p:cNvPr id="12314" name="Text Box 26"/>
              <p:cNvSpPr txBox="1">
                <a:spLocks noChangeArrowheads="1"/>
              </p:cNvSpPr>
              <p:nvPr/>
            </p:nvSpPr>
            <p:spPr bwMode="auto">
              <a:xfrm rot="1800000">
                <a:off x="3596" y="1589"/>
                <a:ext cx="403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12315" name="Text Box 27"/>
              <p:cNvSpPr txBox="1">
                <a:spLocks noChangeArrowheads="1"/>
              </p:cNvSpPr>
              <p:nvPr/>
            </p:nvSpPr>
            <p:spPr bwMode="auto">
              <a:xfrm>
                <a:off x="4224" y="336"/>
                <a:ext cx="96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baseline="30000">
                    <a:latin typeface="Times New Roman" pitchFamily="18" charset="0"/>
                  </a:rPr>
                  <a:t>136</a:t>
                </a:r>
                <a:r>
                  <a:rPr lang="en-US" sz="2400" b="1">
                    <a:latin typeface="Times New Roman" pitchFamily="18" charset="0"/>
                  </a:rPr>
                  <a:t>Ba</a:t>
                </a:r>
              </a:p>
            </p:txBody>
          </p:sp>
          <p:sp>
            <p:nvSpPr>
              <p:cNvPr id="12316" name="Text Box 28"/>
              <p:cNvSpPr txBox="1">
                <a:spLocks noChangeArrowheads="1"/>
              </p:cNvSpPr>
              <p:nvPr/>
            </p:nvSpPr>
            <p:spPr bwMode="auto">
              <a:xfrm>
                <a:off x="4464" y="1200"/>
                <a:ext cx="81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baseline="30000">
                    <a:latin typeface="Times New Roman" pitchFamily="18" charset="0"/>
                  </a:rPr>
                  <a:t>139</a:t>
                </a:r>
                <a:r>
                  <a:rPr lang="en-US" sz="2400" b="1">
                    <a:latin typeface="Times New Roman" pitchFamily="18" charset="0"/>
                  </a:rPr>
                  <a:t>La</a:t>
                </a:r>
              </a:p>
            </p:txBody>
          </p:sp>
          <p:sp>
            <p:nvSpPr>
              <p:cNvPr id="12317" name="Text Box 29"/>
              <p:cNvSpPr txBox="1">
                <a:spLocks noChangeArrowheads="1"/>
              </p:cNvSpPr>
              <p:nvPr/>
            </p:nvSpPr>
            <p:spPr bwMode="auto">
              <a:xfrm>
                <a:off x="4128" y="1968"/>
                <a:ext cx="72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baseline="30000">
                    <a:latin typeface="Times New Roman" pitchFamily="18" charset="0"/>
                  </a:rPr>
                  <a:t>139</a:t>
                </a:r>
                <a:r>
                  <a:rPr lang="en-US" sz="2400" b="1">
                    <a:latin typeface="Times New Roman" pitchFamily="18" charset="0"/>
                  </a:rPr>
                  <a:t>Ce</a:t>
                </a:r>
              </a:p>
            </p:txBody>
          </p:sp>
        </p:grpSp>
      </p:grp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871537" y="1231264"/>
            <a:ext cx="4419600" cy="408624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BD1503"/>
                </a:solidFill>
                <a:latin typeface="Maiandra GD" pitchFamily="34" charset="0"/>
              </a:rPr>
              <a:t>Input angular momentum: 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sym typeface="MT Extra" pitchFamily="18" charset="2"/>
              </a:rPr>
              <a:t>0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</a:rPr>
              <a:t> 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ea typeface="Arial Unicode MS" pitchFamily="34" charset="-128"/>
                <a:cs typeface="Arial Unicode MS" pitchFamily="34" charset="-128"/>
              </a:rPr>
              <a:t>&lt; 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sym typeface="MT Extra" pitchFamily="18" charset="2"/>
              </a:rPr>
              <a:t>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ea typeface="Arial Unicode MS" pitchFamily="34" charset="-128"/>
                <a:cs typeface="Arial Unicode MS" pitchFamily="34" charset="-128"/>
              </a:rPr>
              <a:t> ≤ 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sym typeface="MT Extra" pitchFamily="18" charset="2"/>
              </a:rPr>
              <a:t></a:t>
            </a:r>
            <a:r>
              <a:rPr lang="en-US" sz="1800" b="1" baseline="-25000" dirty="0" err="1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ea typeface="Arial Unicode MS" pitchFamily="34" charset="-128"/>
                <a:cs typeface="Arial Unicode MS" pitchFamily="34" charset="-128"/>
                <a:sym typeface="MT Extra" pitchFamily="18" charset="2"/>
              </a:rPr>
              <a:t>crit</a:t>
            </a:r>
            <a:r>
              <a:rPr lang="en-US" sz="1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BD1503"/>
                </a:solidFill>
                <a:latin typeface="Maiandra GD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4724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990099"/>
                </a:solidFill>
                <a:latin typeface="Tahoma" pitchFamily="34" charset="0"/>
              </a:rPr>
              <a:t>Incomplete Fusion</a:t>
            </a:r>
            <a:r>
              <a:rPr lang="en-US" sz="2400" b="1">
                <a:solidFill>
                  <a:srgbClr val="990099"/>
                </a:solidFill>
                <a:latin typeface="Tahoma" pitchFamily="34" charset="0"/>
              </a:rPr>
              <a:t> </a:t>
            </a:r>
            <a:r>
              <a:rPr lang="en-US" sz="2400" b="1" i="1">
                <a:solidFill>
                  <a:srgbClr val="990099"/>
                </a:solidFill>
                <a:latin typeface="Tahoma" pitchFamily="34" charset="0"/>
              </a:rPr>
              <a:t>(ICF)</a:t>
            </a:r>
            <a:r>
              <a:rPr lang="en-US" sz="2400" b="1" i="1">
                <a:latin typeface="Times New Roman" pitchFamily="18" charset="0"/>
              </a:rPr>
              <a:t> ….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4940300"/>
            <a:ext cx="8686800" cy="16160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>
                <a:solidFill>
                  <a:srgbClr val="9900FF"/>
                </a:solidFill>
                <a:latin typeface="Tahoma" pitchFamily="34" charset="0"/>
                <a:cs typeface="Times New Roman" pitchFamily="18" charset="0"/>
              </a:rPr>
              <a:t>At relatively large value of impact parameter, only a part of the projectile fuses with the target nucleus and remaining part of HI moves in the beam direction with almost same velocity as that of incident ion beam. </a:t>
            </a:r>
            <a:r>
              <a:rPr lang="en-US" sz="2000" b="1" u="sng" dirty="0">
                <a:solidFill>
                  <a:srgbClr val="008000"/>
                </a:solidFill>
                <a:latin typeface="Tahoma" pitchFamily="34" charset="0"/>
                <a:cs typeface="Times New Roman" pitchFamily="18" charset="0"/>
              </a:rPr>
              <a:t>Hence, incomplete momentum transfer takes place.</a:t>
            </a:r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838200" y="2057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38200" y="1981200"/>
            <a:ext cx="22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772400" y="3810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9600" y="457200"/>
            <a:ext cx="7772400" cy="3810000"/>
            <a:chOff x="384" y="144"/>
            <a:chExt cx="4896" cy="2400"/>
          </a:xfrm>
        </p:grpSpPr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>
              <a:off x="624" y="1488"/>
              <a:ext cx="0" cy="1056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Oval 9"/>
            <p:cNvSpPr>
              <a:spLocks noChangeArrowheads="1"/>
            </p:cNvSpPr>
            <p:nvPr/>
          </p:nvSpPr>
          <p:spPr bwMode="auto">
            <a:xfrm>
              <a:off x="2736" y="960"/>
              <a:ext cx="840" cy="77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66FF">
                    <a:gamma/>
                    <a:tint val="38039"/>
                    <a:invGamma/>
                  </a:srgbClr>
                </a:gs>
              </a:gsLst>
              <a:path path="rect">
                <a:fillToRect r="100000" b="10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AutoShape 10"/>
            <p:cNvSpPr>
              <a:spLocks noChangeArrowheads="1"/>
            </p:cNvSpPr>
            <p:nvPr/>
          </p:nvSpPr>
          <p:spPr bwMode="auto">
            <a:xfrm>
              <a:off x="960" y="1167"/>
              <a:ext cx="240" cy="273"/>
            </a:xfrm>
            <a:custGeom>
              <a:avLst/>
              <a:gdLst>
                <a:gd name="G0" fmla="+- 6480 0 0"/>
                <a:gd name="G1" fmla="+- 8640 0 0"/>
                <a:gd name="G2" fmla="+- 4320 0 0"/>
                <a:gd name="G3" fmla="+- 21600 0 6480"/>
                <a:gd name="G4" fmla="+- 21600 0 8640"/>
                <a:gd name="G5" fmla="+- 21600 0 4320"/>
                <a:gd name="G6" fmla="+- 6480 0 10800"/>
                <a:gd name="G7" fmla="+- 8640 0 10800"/>
                <a:gd name="G8" fmla="*/ G7 4320 G6"/>
                <a:gd name="G9" fmla="+- 21600 0 G8"/>
                <a:gd name="T0" fmla="*/ G8 w 21600"/>
                <a:gd name="T1" fmla="*/ G1 h 21600"/>
                <a:gd name="T2" fmla="*/ G9 w 21600"/>
                <a:gd name="T3" fmla="*/ G4 h 2160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Oval 11"/>
            <p:cNvSpPr>
              <a:spLocks noChangeArrowheads="1"/>
            </p:cNvSpPr>
            <p:nvPr/>
          </p:nvSpPr>
          <p:spPr bwMode="auto">
            <a:xfrm>
              <a:off x="384" y="1056"/>
              <a:ext cx="480" cy="432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FF00">
                    <a:gamma/>
                    <a:tint val="41176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Oval 12"/>
            <p:cNvSpPr>
              <a:spLocks noChangeArrowheads="1"/>
            </p:cNvSpPr>
            <p:nvPr/>
          </p:nvSpPr>
          <p:spPr bwMode="auto">
            <a:xfrm>
              <a:off x="1296" y="995"/>
              <a:ext cx="672" cy="637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CC00CC">
                    <a:gamma/>
                    <a:tint val="28627"/>
                    <a:invGamma/>
                  </a:srgbClr>
                </a:gs>
              </a:gsLst>
              <a:path path="rect">
                <a:fillToRect r="100000" b="10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AutoShape 13"/>
            <p:cNvSpPr>
              <a:spLocks noChangeArrowheads="1"/>
            </p:cNvSpPr>
            <p:nvPr/>
          </p:nvSpPr>
          <p:spPr bwMode="auto">
            <a:xfrm>
              <a:off x="2064" y="1210"/>
              <a:ext cx="576" cy="182"/>
            </a:xfrm>
            <a:prstGeom prst="rightArrow">
              <a:avLst>
                <a:gd name="adj1" fmla="val 50000"/>
                <a:gd name="adj2" fmla="val 79121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AutoShape 14"/>
            <p:cNvSpPr>
              <a:spLocks noChangeArrowheads="1"/>
            </p:cNvSpPr>
            <p:nvPr/>
          </p:nvSpPr>
          <p:spPr bwMode="auto">
            <a:xfrm rot="1800000">
              <a:off x="3552" y="1680"/>
              <a:ext cx="624" cy="101"/>
            </a:xfrm>
            <a:prstGeom prst="rightArrow">
              <a:avLst>
                <a:gd name="adj1" fmla="val 50000"/>
                <a:gd name="adj2" fmla="val 154455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AutoShape 15"/>
            <p:cNvSpPr>
              <a:spLocks noChangeArrowheads="1"/>
            </p:cNvSpPr>
            <p:nvPr/>
          </p:nvSpPr>
          <p:spPr bwMode="auto">
            <a:xfrm>
              <a:off x="3696" y="1253"/>
              <a:ext cx="624" cy="91"/>
            </a:xfrm>
            <a:prstGeom prst="rightArrow">
              <a:avLst>
                <a:gd name="adj1" fmla="val 50000"/>
                <a:gd name="adj2" fmla="val 171429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AutoShape 16"/>
            <p:cNvSpPr>
              <a:spLocks noChangeArrowheads="1"/>
            </p:cNvSpPr>
            <p:nvPr/>
          </p:nvSpPr>
          <p:spPr bwMode="auto">
            <a:xfrm rot="19800000">
              <a:off x="3501" y="758"/>
              <a:ext cx="672" cy="106"/>
            </a:xfrm>
            <a:prstGeom prst="rightArrow">
              <a:avLst>
                <a:gd name="adj1" fmla="val 50000"/>
                <a:gd name="adj2" fmla="val 158491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3" name="Oval 17"/>
            <p:cNvSpPr>
              <a:spLocks noChangeArrowheads="1"/>
            </p:cNvSpPr>
            <p:nvPr/>
          </p:nvSpPr>
          <p:spPr bwMode="auto">
            <a:xfrm>
              <a:off x="4416" y="1008"/>
              <a:ext cx="672" cy="672"/>
            </a:xfrm>
            <a:prstGeom prst="ellipse">
              <a:avLst/>
            </a:prstGeom>
            <a:gradFill rotWithShape="0">
              <a:gsLst>
                <a:gs pos="0">
                  <a:srgbClr val="009900"/>
                </a:gs>
                <a:gs pos="100000">
                  <a:srgbClr val="009900">
                    <a:gamma/>
                    <a:tint val="22353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Oval 18"/>
            <p:cNvSpPr>
              <a:spLocks noChangeArrowheads="1"/>
            </p:cNvSpPr>
            <p:nvPr/>
          </p:nvSpPr>
          <p:spPr bwMode="auto">
            <a:xfrm>
              <a:off x="4128" y="1824"/>
              <a:ext cx="672" cy="672"/>
            </a:xfrm>
            <a:prstGeom prst="ellipse">
              <a:avLst/>
            </a:prstGeom>
            <a:gradFill rotWithShape="0">
              <a:gsLst>
                <a:gs pos="0">
                  <a:srgbClr val="660066"/>
                </a:gs>
                <a:gs pos="100000">
                  <a:srgbClr val="660066">
                    <a:gamma/>
                    <a:tint val="12549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Text Box 19"/>
            <p:cNvSpPr txBox="1">
              <a:spLocks noChangeArrowheads="1"/>
            </p:cNvSpPr>
            <p:nvPr/>
          </p:nvSpPr>
          <p:spPr bwMode="auto">
            <a:xfrm>
              <a:off x="2880" y="1152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baseline="30000">
                  <a:latin typeface="Times New Roman" pitchFamily="18" charset="0"/>
                </a:rPr>
                <a:t>136</a:t>
              </a:r>
              <a:r>
                <a:rPr lang="en-US" sz="2400" b="1">
                  <a:latin typeface="Times New Roman" pitchFamily="18" charset="0"/>
                </a:rPr>
                <a:t>Ba</a:t>
              </a:r>
            </a:p>
          </p:txBody>
        </p:sp>
        <p:sp>
          <p:nvSpPr>
            <p:cNvPr id="14356" name="Text Box 20"/>
            <p:cNvSpPr txBox="1">
              <a:spLocks noChangeArrowheads="1"/>
            </p:cNvSpPr>
            <p:nvPr/>
          </p:nvSpPr>
          <p:spPr bwMode="auto">
            <a:xfrm rot="19800000">
              <a:off x="3601" y="481"/>
              <a:ext cx="24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latin typeface="Times New Roman" pitchFamily="18" charset="0"/>
                  <a:sym typeface="Symbol" pitchFamily="18" charset="2"/>
                </a:rPr>
                <a:t></a:t>
              </a:r>
              <a:endParaRPr lang="en-US" sz="3600">
                <a:latin typeface="Times New Roman" pitchFamily="18" charset="0"/>
              </a:endParaRPr>
            </a:p>
          </p:txBody>
        </p:sp>
        <p:sp>
          <p:nvSpPr>
            <p:cNvPr id="14357" name="Text Box 21"/>
            <p:cNvSpPr txBox="1">
              <a:spLocks noChangeArrowheads="1"/>
            </p:cNvSpPr>
            <p:nvPr/>
          </p:nvSpPr>
          <p:spPr bwMode="auto">
            <a:xfrm>
              <a:off x="3840" y="885"/>
              <a:ext cx="24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4358" name="Text Box 22"/>
            <p:cNvSpPr txBox="1">
              <a:spLocks noChangeArrowheads="1"/>
            </p:cNvSpPr>
            <p:nvPr/>
          </p:nvSpPr>
          <p:spPr bwMode="auto">
            <a:xfrm rot="1800000">
              <a:off x="3596" y="1589"/>
              <a:ext cx="40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4359" name="Oval 23"/>
            <p:cNvSpPr>
              <a:spLocks noChangeArrowheads="1"/>
            </p:cNvSpPr>
            <p:nvPr/>
          </p:nvSpPr>
          <p:spPr bwMode="auto">
            <a:xfrm>
              <a:off x="4176" y="144"/>
              <a:ext cx="672" cy="672"/>
            </a:xfrm>
            <a:prstGeom prst="ellipse">
              <a:avLst/>
            </a:prstGeom>
            <a:gradFill rotWithShape="0">
              <a:gsLst>
                <a:gs pos="0">
                  <a:srgbClr val="D95127"/>
                </a:gs>
                <a:gs pos="100000">
                  <a:srgbClr val="D95127">
                    <a:gamma/>
                    <a:tint val="25490"/>
                    <a:invGamma/>
                  </a:srgbClr>
                </a:gs>
              </a:gsLst>
              <a:path path="rect">
                <a:fillToRect r="100000" b="10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Text Box 24"/>
            <p:cNvSpPr txBox="1">
              <a:spLocks noChangeArrowheads="1"/>
            </p:cNvSpPr>
            <p:nvPr/>
          </p:nvSpPr>
          <p:spPr bwMode="auto">
            <a:xfrm>
              <a:off x="4224" y="336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baseline="30000">
                  <a:latin typeface="Times New Roman" pitchFamily="18" charset="0"/>
                </a:rPr>
                <a:t>132</a:t>
              </a:r>
              <a:r>
                <a:rPr lang="en-US" sz="2400" b="1">
                  <a:latin typeface="Times New Roman" pitchFamily="18" charset="0"/>
                </a:rPr>
                <a:t>Xe</a:t>
              </a:r>
            </a:p>
          </p:txBody>
        </p:sp>
        <p:sp>
          <p:nvSpPr>
            <p:cNvPr id="14361" name="Text Box 25"/>
            <p:cNvSpPr txBox="1">
              <a:spLocks noChangeArrowheads="1"/>
            </p:cNvSpPr>
            <p:nvPr/>
          </p:nvSpPr>
          <p:spPr bwMode="auto">
            <a:xfrm>
              <a:off x="4464" y="1200"/>
              <a:ext cx="8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baseline="30000">
                  <a:latin typeface="Times New Roman" pitchFamily="18" charset="0"/>
                </a:rPr>
                <a:t>135</a:t>
              </a:r>
              <a:r>
                <a:rPr lang="en-US" sz="2400" b="1">
                  <a:latin typeface="Times New Roman" pitchFamily="18" charset="0"/>
                </a:rPr>
                <a:t>Cs</a:t>
              </a:r>
            </a:p>
          </p:txBody>
        </p:sp>
        <p:sp>
          <p:nvSpPr>
            <p:cNvPr id="14362" name="Text Box 26"/>
            <p:cNvSpPr txBox="1">
              <a:spLocks noChangeArrowheads="1"/>
            </p:cNvSpPr>
            <p:nvPr/>
          </p:nvSpPr>
          <p:spPr bwMode="auto">
            <a:xfrm>
              <a:off x="4128" y="1968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baseline="30000">
                  <a:latin typeface="Times New Roman" pitchFamily="18" charset="0"/>
                </a:rPr>
                <a:t>135</a:t>
              </a:r>
              <a:r>
                <a:rPr lang="en-US" sz="2400" b="1">
                  <a:latin typeface="Times New Roman" pitchFamily="18" charset="0"/>
                </a:rPr>
                <a:t>Ba</a:t>
              </a:r>
            </a:p>
          </p:txBody>
        </p:sp>
        <p:sp>
          <p:nvSpPr>
            <p:cNvPr id="14363" name="Oval 27"/>
            <p:cNvSpPr>
              <a:spLocks noChangeArrowheads="1"/>
            </p:cNvSpPr>
            <p:nvPr/>
          </p:nvSpPr>
          <p:spPr bwMode="auto">
            <a:xfrm>
              <a:off x="480" y="1056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5490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baseline="30000">
                  <a:latin typeface="Times New Roman" pitchFamily="18" charset="0"/>
                </a:rPr>
                <a:t>12</a:t>
              </a:r>
              <a:r>
                <a:rPr lang="en-US" sz="1800" b="1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4364" name="Line 28"/>
            <p:cNvSpPr>
              <a:spLocks noChangeShapeType="1"/>
            </p:cNvSpPr>
            <p:nvPr/>
          </p:nvSpPr>
          <p:spPr bwMode="auto">
            <a:xfrm>
              <a:off x="624" y="2544"/>
              <a:ext cx="4224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Oval 29"/>
            <p:cNvSpPr>
              <a:spLocks noChangeArrowheads="1"/>
            </p:cNvSpPr>
            <p:nvPr/>
          </p:nvSpPr>
          <p:spPr bwMode="auto">
            <a:xfrm>
              <a:off x="528" y="129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tint val="28627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  <a:sym typeface="Symbol" pitchFamily="18" charset="2"/>
                </a:rPr>
                <a:t>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4366" name="Line 30"/>
            <p:cNvSpPr>
              <a:spLocks noChangeShapeType="1"/>
            </p:cNvSpPr>
            <p:nvPr/>
          </p:nvSpPr>
          <p:spPr bwMode="auto">
            <a:xfrm>
              <a:off x="624" y="864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Line 31"/>
            <p:cNvSpPr>
              <a:spLocks noChangeShapeType="1"/>
            </p:cNvSpPr>
            <p:nvPr/>
          </p:nvSpPr>
          <p:spPr bwMode="auto">
            <a:xfrm>
              <a:off x="624" y="864"/>
              <a:ext cx="10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Line 32"/>
            <p:cNvSpPr>
              <a:spLocks noChangeShapeType="1"/>
            </p:cNvSpPr>
            <p:nvPr/>
          </p:nvSpPr>
          <p:spPr bwMode="auto">
            <a:xfrm>
              <a:off x="1632" y="864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9" name="Oval 33"/>
          <p:cNvSpPr>
            <a:spLocks noChangeArrowheads="1"/>
          </p:cNvSpPr>
          <p:nvPr/>
        </p:nvSpPr>
        <p:spPr bwMode="auto">
          <a:xfrm>
            <a:off x="7696200" y="40386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304800" y="1524000"/>
            <a:ext cx="7712075" cy="2895600"/>
            <a:chOff x="192" y="960"/>
            <a:chExt cx="4858" cy="1824"/>
          </a:xfrm>
        </p:grpSpPr>
        <p:grpSp>
          <p:nvGrpSpPr>
            <p:cNvPr id="4" name="Group 35"/>
            <p:cNvGrpSpPr>
              <a:grpSpLocks/>
            </p:cNvGrpSpPr>
            <p:nvPr/>
          </p:nvGrpSpPr>
          <p:grpSpPr bwMode="auto">
            <a:xfrm>
              <a:off x="192" y="960"/>
              <a:ext cx="1920" cy="624"/>
              <a:chOff x="192" y="816"/>
              <a:chExt cx="1920" cy="624"/>
            </a:xfrm>
          </p:grpSpPr>
          <p:sp>
            <p:nvSpPr>
              <p:cNvPr id="14372" name="Text Box 36"/>
              <p:cNvSpPr txBox="1">
                <a:spLocks noChangeArrowheads="1"/>
              </p:cNvSpPr>
              <p:nvPr/>
            </p:nvSpPr>
            <p:spPr bwMode="auto">
              <a:xfrm>
                <a:off x="1344" y="1152"/>
                <a:ext cx="76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baseline="30000">
                    <a:latin typeface="Times New Roman" pitchFamily="18" charset="0"/>
                  </a:rPr>
                  <a:t>124</a:t>
                </a:r>
                <a:r>
                  <a:rPr lang="en-US" sz="2400" b="1">
                    <a:latin typeface="Times New Roman" pitchFamily="18" charset="0"/>
                  </a:rPr>
                  <a:t>Sn</a:t>
                </a:r>
              </a:p>
            </p:txBody>
          </p:sp>
          <p:sp>
            <p:nvSpPr>
              <p:cNvPr id="14373" name="Text Box 37"/>
              <p:cNvSpPr txBox="1">
                <a:spLocks noChangeArrowheads="1"/>
              </p:cNvSpPr>
              <p:nvPr/>
            </p:nvSpPr>
            <p:spPr bwMode="auto">
              <a:xfrm>
                <a:off x="192" y="816"/>
                <a:ext cx="4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baseline="30000">
                    <a:latin typeface="Times New Roman" pitchFamily="18" charset="0"/>
                  </a:rPr>
                  <a:t>16</a:t>
                </a:r>
                <a:r>
                  <a:rPr lang="en-US" sz="2400" b="1">
                    <a:latin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14374" name="Text Box 38"/>
            <p:cNvSpPr txBox="1">
              <a:spLocks noChangeArrowheads="1"/>
            </p:cNvSpPr>
            <p:nvPr/>
          </p:nvSpPr>
          <p:spPr bwMode="auto">
            <a:xfrm>
              <a:off x="4848" y="2496"/>
              <a:ext cx="2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sym typeface="Symbol" pitchFamily="18" charset="2"/>
                </a:rPr>
                <a:t></a:t>
              </a:r>
              <a:endParaRPr lang="en-US" sz="2400" b="1">
                <a:latin typeface="Times New Roman" pitchFamily="18" charset="0"/>
              </a:endParaRPr>
            </a:p>
          </p:txBody>
        </p:sp>
      </p:grp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1251079" y="930769"/>
            <a:ext cx="4226213" cy="554453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BD1503"/>
                </a:solidFill>
                <a:latin typeface="Maiandra GD" pitchFamily="34" charset="0"/>
              </a:rPr>
              <a:t>Input angular momentum: 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sym typeface="MT Extra" pitchFamily="18" charset="2"/>
              </a:rPr>
              <a:t></a:t>
            </a:r>
            <a:r>
              <a:rPr lang="en-US" sz="1800" b="1" baseline="-25000" dirty="0" err="1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</a:rPr>
              <a:t>crit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</a:rPr>
              <a:t> 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ea typeface="Arial Unicode MS" pitchFamily="34" charset="-128"/>
                <a:cs typeface="Arial Unicode MS" pitchFamily="34" charset="-128"/>
              </a:rPr>
              <a:t>&lt;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sym typeface="MT Extra" pitchFamily="18" charset="2"/>
              </a:rPr>
              <a:t>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ea typeface="Arial Unicode MS" pitchFamily="34" charset="-128"/>
                <a:cs typeface="Arial Unicode MS" pitchFamily="34" charset="-128"/>
              </a:rPr>
              <a:t> ≤ </a:t>
            </a:r>
            <a:r>
              <a:rPr lang="en-US" sz="1800" b="1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sym typeface="MT Extra" pitchFamily="18" charset="2"/>
              </a:rPr>
              <a:t></a:t>
            </a:r>
            <a:r>
              <a:rPr lang="en-US" sz="1800" b="1" baseline="-25000" dirty="0">
                <a:ln>
                  <a:solidFill>
                    <a:srgbClr val="FF0000"/>
                  </a:solidFill>
                </a:ln>
                <a:solidFill>
                  <a:srgbClr val="BD1503"/>
                </a:solidFill>
                <a:latin typeface="Maiandra GD" pitchFamily="34" charset="0"/>
                <a:ea typeface="Arial Unicode MS" pitchFamily="34" charset="-128"/>
                <a:cs typeface="Arial Unicode MS" pitchFamily="34" charset="-128"/>
              </a:rPr>
              <a:t>max</a:t>
            </a:r>
            <a:endParaRPr lang="en-US" sz="1800" b="1" dirty="0">
              <a:ln>
                <a:solidFill>
                  <a:srgbClr val="FF0000"/>
                </a:solidFill>
              </a:ln>
              <a:solidFill>
                <a:srgbClr val="BD1503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5436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                         </a:t>
            </a:r>
            <a:endParaRPr lang="en-US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2133600" y="609600"/>
            <a:ext cx="4343400" cy="7620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1750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90800" y="7620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/>
              <a:t>Objective of </a:t>
            </a:r>
            <a:r>
              <a:rPr lang="en-US" sz="2400" b="1" dirty="0"/>
              <a:t>the work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533400" y="18288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Measurement of ‘relative level yields’ from the intensities of gamma transitions in the rotational levels for the system        </a:t>
            </a:r>
            <a:r>
              <a:rPr lang="en-US" sz="2400" b="1" baseline="30000" dirty="0">
                <a:solidFill>
                  <a:srgbClr val="0000FF"/>
                </a:solidFill>
                <a:latin typeface="Times New Roman" pitchFamily="18" charset="0"/>
              </a:rPr>
              <a:t>16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O + </a:t>
            </a:r>
            <a:r>
              <a:rPr lang="en-US" sz="2400" b="1" baseline="30000" dirty="0">
                <a:solidFill>
                  <a:srgbClr val="0000FF"/>
                </a:solidFill>
                <a:latin typeface="Times New Roman" pitchFamily="18" charset="0"/>
              </a:rPr>
              <a:t>124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Sn at 100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MeV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energy, using particle-gamma coincidence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technique.</a:t>
            </a:r>
            <a:endParaRPr lang="en-US" sz="2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361950"/>
            <a:ext cx="9144000" cy="64817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u="sng">
              <a:latin typeface="Times New Roman" pitchFamily="18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85800" y="3886200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3300"/>
                </a:solidFill>
                <a:latin typeface="Tahoma" pitchFamily="34" charset="0"/>
              </a:rPr>
              <a:t>It covers the </a:t>
            </a:r>
            <a:r>
              <a:rPr lang="en-US" sz="2400" dirty="0" smtClean="0">
                <a:solidFill>
                  <a:srgbClr val="003300"/>
                </a:solidFill>
                <a:latin typeface="Tahoma" pitchFamily="34" charset="0"/>
              </a:rPr>
              <a:t>most of the </a:t>
            </a:r>
            <a:r>
              <a:rPr lang="en-US" sz="2400" dirty="0">
                <a:solidFill>
                  <a:srgbClr val="003300"/>
                </a:solidFill>
                <a:latin typeface="Tahoma" pitchFamily="34" charset="0"/>
              </a:rPr>
              <a:t>mass region of the periodic table, thereby giving a better idea of CF and ICF in various mass regions.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5800" y="5257800"/>
            <a:ext cx="8229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solidFill>
                  <a:srgbClr val="3333FF"/>
                </a:solidFill>
                <a:latin typeface="Tahoma" pitchFamily="34" charset="0"/>
              </a:rPr>
              <a:t>The </a:t>
            </a:r>
            <a:r>
              <a:rPr lang="en-US" sz="2400" dirty="0" err="1">
                <a:solidFill>
                  <a:srgbClr val="3333FF"/>
                </a:solidFill>
                <a:latin typeface="Tahoma" pitchFamily="34" charset="0"/>
              </a:rPr>
              <a:t>radionuclides</a:t>
            </a:r>
            <a:r>
              <a:rPr lang="en-US" sz="2400" dirty="0">
                <a:solidFill>
                  <a:srgbClr val="3333FF"/>
                </a:solidFill>
                <a:latin typeface="Tahoma" pitchFamily="34" charset="0"/>
              </a:rPr>
              <a:t> produced in these reactions, in general, have convenient half- lives and sufficient </a:t>
            </a:r>
            <a:r>
              <a:rPr lang="en-US" sz="24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-intensity required </a:t>
            </a:r>
            <a:r>
              <a:rPr lang="en-US" sz="2400" dirty="0">
                <a:solidFill>
                  <a:srgbClr val="3333FF"/>
                </a:solidFill>
                <a:latin typeface="Tahoma" pitchFamily="34" charset="0"/>
              </a:rPr>
              <a:t>for the measurement, using activation technique.</a:t>
            </a:r>
            <a:r>
              <a:rPr lang="en-US" sz="2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09600" y="2667000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solidFill>
                  <a:srgbClr val="990099"/>
                </a:solidFill>
                <a:latin typeface="Tahoma" pitchFamily="34" charset="0"/>
              </a:rPr>
              <a:t>The projectile-target </a:t>
            </a:r>
            <a:r>
              <a:rPr lang="en-US" sz="2400" dirty="0" smtClean="0">
                <a:solidFill>
                  <a:srgbClr val="990099"/>
                </a:solidFill>
                <a:latin typeface="Tahoma" pitchFamily="34" charset="0"/>
              </a:rPr>
              <a:t>system </a:t>
            </a:r>
            <a:r>
              <a:rPr lang="en-US" sz="2400" baseline="30000" dirty="0" smtClean="0">
                <a:solidFill>
                  <a:srgbClr val="990099"/>
                </a:solidFill>
                <a:latin typeface="Tahoma" pitchFamily="34" charset="0"/>
              </a:rPr>
              <a:t>16</a:t>
            </a:r>
            <a:r>
              <a:rPr lang="en-US" sz="2400" dirty="0" smtClean="0">
                <a:solidFill>
                  <a:srgbClr val="990099"/>
                </a:solidFill>
                <a:latin typeface="Tahoma" pitchFamily="34" charset="0"/>
              </a:rPr>
              <a:t>O </a:t>
            </a:r>
            <a:r>
              <a:rPr lang="en-US" sz="2400" dirty="0">
                <a:solidFill>
                  <a:srgbClr val="990099"/>
                </a:solidFill>
                <a:latin typeface="Tahoma" pitchFamily="34" charset="0"/>
              </a:rPr>
              <a:t>+ </a:t>
            </a:r>
            <a:r>
              <a:rPr lang="en-US" sz="2400" baseline="30000" dirty="0" smtClean="0">
                <a:solidFill>
                  <a:srgbClr val="990099"/>
                </a:solidFill>
                <a:latin typeface="Tahoma" pitchFamily="34" charset="0"/>
              </a:rPr>
              <a:t>124</a:t>
            </a:r>
            <a:r>
              <a:rPr lang="en-US" sz="2400" dirty="0" smtClean="0">
                <a:solidFill>
                  <a:srgbClr val="990099"/>
                </a:solidFill>
                <a:latin typeface="Tahoma" pitchFamily="34" charset="0"/>
              </a:rPr>
              <a:t>Sn was </a:t>
            </a:r>
            <a:r>
              <a:rPr lang="en-US" sz="2400" dirty="0">
                <a:solidFill>
                  <a:srgbClr val="990099"/>
                </a:solidFill>
                <a:latin typeface="Tahoma" pitchFamily="34" charset="0"/>
              </a:rPr>
              <a:t>chosen for the following  main reasons:</a:t>
            </a:r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609600" y="914400"/>
            <a:ext cx="8229600" cy="16764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762000" y="1219200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u="sng" dirty="0">
                <a:solidFill>
                  <a:srgbClr val="0066FF"/>
                </a:solidFill>
              </a:rPr>
              <a:t>Why study the projectile target </a:t>
            </a:r>
            <a:r>
              <a:rPr lang="en-US" sz="2400" b="1" u="sng" dirty="0" smtClean="0">
                <a:solidFill>
                  <a:srgbClr val="0066FF"/>
                </a:solidFill>
              </a:rPr>
              <a:t>system</a:t>
            </a:r>
            <a:r>
              <a:rPr lang="en-US" sz="2400" b="1" u="sng" dirty="0">
                <a:solidFill>
                  <a:srgbClr val="0066FF"/>
                </a:solidFill>
              </a:rPr>
              <a:t> </a:t>
            </a:r>
            <a:r>
              <a:rPr lang="en-US" sz="2400" b="1" u="sng" baseline="30000" dirty="0" smtClean="0">
                <a:solidFill>
                  <a:srgbClr val="0066FF"/>
                </a:solidFill>
              </a:rPr>
              <a:t>16</a:t>
            </a:r>
            <a:r>
              <a:rPr lang="en-US" sz="2400" b="1" u="sng" dirty="0" smtClean="0">
                <a:solidFill>
                  <a:srgbClr val="0066FF"/>
                </a:solidFill>
              </a:rPr>
              <a:t>O </a:t>
            </a:r>
            <a:r>
              <a:rPr lang="en-US" sz="2400" b="1" u="sng" dirty="0">
                <a:solidFill>
                  <a:srgbClr val="0066FF"/>
                </a:solidFill>
              </a:rPr>
              <a:t>+ </a:t>
            </a:r>
            <a:r>
              <a:rPr lang="en-US" sz="2400" b="1" u="sng" baseline="30000" dirty="0" smtClean="0">
                <a:solidFill>
                  <a:srgbClr val="0066FF"/>
                </a:solidFill>
              </a:rPr>
              <a:t>124</a:t>
            </a:r>
            <a:r>
              <a:rPr lang="en-US" sz="2400" b="1" u="sng" dirty="0" smtClean="0">
                <a:solidFill>
                  <a:srgbClr val="0066FF"/>
                </a:solidFill>
              </a:rPr>
              <a:t>Sn </a:t>
            </a:r>
            <a:r>
              <a:rPr lang="en-US" sz="2400" b="1" u="sng" dirty="0">
                <a:solidFill>
                  <a:srgbClr val="0066FF"/>
                </a:solidFill>
              </a:rPr>
              <a:t>:</a:t>
            </a:r>
            <a:endParaRPr lang="en-US" sz="24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970713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  <a:p>
            <a:pPr eaLnBrk="0" hangingPunct="0">
              <a:spcBef>
                <a:spcPct val="50000"/>
              </a:spcBef>
            </a:pPr>
            <a:endParaRPr lang="en-US" sz="180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04800" y="914400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</a:rPr>
              <a:t>  </a:t>
            </a:r>
            <a:r>
              <a:rPr lang="en-US" sz="2400" dirty="0">
                <a:solidFill>
                  <a:srgbClr val="3333CC"/>
                </a:solidFill>
                <a:latin typeface="Tahoma" pitchFamily="34" charset="0"/>
              </a:rPr>
              <a:t>No experimental data are available in literature for the above projectile-target systems in the energy region of </a:t>
            </a:r>
            <a:r>
              <a:rPr lang="en-US" sz="2400" dirty="0" smtClean="0">
                <a:solidFill>
                  <a:srgbClr val="3333CC"/>
                </a:solidFill>
                <a:latin typeface="Tahoma" pitchFamily="34" charset="0"/>
              </a:rPr>
              <a:t>4-8 </a:t>
            </a:r>
            <a:r>
              <a:rPr lang="en-US" sz="2400" dirty="0" err="1">
                <a:solidFill>
                  <a:srgbClr val="3333CC"/>
                </a:solidFill>
                <a:latin typeface="Tahoma" pitchFamily="34" charset="0"/>
              </a:rPr>
              <a:t>MeV</a:t>
            </a:r>
            <a:r>
              <a:rPr lang="en-US" sz="2400" dirty="0">
                <a:solidFill>
                  <a:srgbClr val="3333CC"/>
                </a:solidFill>
                <a:latin typeface="Tahoma" pitchFamily="34" charset="0"/>
              </a:rPr>
              <a:t>/nucleon, hence new experimental data have been extracted.</a:t>
            </a:r>
            <a:r>
              <a:rPr lang="en-US" sz="2400" dirty="0">
                <a:solidFill>
                  <a:srgbClr val="666633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22860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2286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15240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828800" y="-457200"/>
            <a:ext cx="775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62000" y="1752600"/>
            <a:ext cx="8382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Font typeface="Wingdings" pitchFamily="2" charset="2"/>
              <a:buNone/>
            </a:pPr>
            <a:endParaRPr lang="en-US" sz="2400" b="1" dirty="0">
              <a:solidFill>
                <a:srgbClr val="0000FF"/>
              </a:solidFill>
              <a:cs typeface="Times New Roman" pitchFamily="18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ON-Line 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Measurements:</a:t>
            </a:r>
          </a:p>
          <a:p>
            <a:pPr lvl="1">
              <a:spcBef>
                <a:spcPct val="50000"/>
              </a:spcBef>
              <a:buFont typeface="Wingdings" pitchFamily="2" charset="2"/>
              <a:buNone/>
            </a:pPr>
            <a:r>
              <a:rPr lang="en-US" sz="2400" b="1" dirty="0">
                <a:solidFill>
                  <a:srgbClr val="FF3399"/>
                </a:solidFill>
                <a:latin typeface="Tahoma" pitchFamily="34" charset="0"/>
                <a:cs typeface="Times New Roman" pitchFamily="18" charset="0"/>
              </a:rPr>
              <a:t>     Particle-gamma coincidence measurements.</a:t>
            </a:r>
          </a:p>
          <a:p>
            <a:pPr algn="just">
              <a:spcBef>
                <a:spcPct val="50000"/>
              </a:spcBef>
              <a:buFont typeface="Wingdings" pitchFamily="2" charset="2"/>
              <a:buNone/>
            </a:pPr>
            <a:endParaRPr lang="en-US" sz="2400" b="1" dirty="0">
              <a:solidFill>
                <a:srgbClr val="FF00FF"/>
              </a:solidFill>
              <a:latin typeface="Tahoma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sz="2400" b="1" dirty="0">
              <a:solidFill>
                <a:srgbClr val="FF00FF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295400" y="457200"/>
            <a:ext cx="640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Techniques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Used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838200" y="1524000"/>
            <a:ext cx="8153400" cy="0"/>
          </a:xfrm>
          <a:prstGeom prst="line">
            <a:avLst/>
          </a:prstGeom>
          <a:noFill/>
          <a:ln w="66675" cmpd="thickThin">
            <a:solidFill>
              <a:srgbClr val="99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914400" y="6477000"/>
            <a:ext cx="7924800" cy="0"/>
          </a:xfrm>
          <a:prstGeom prst="line">
            <a:avLst/>
          </a:prstGeom>
          <a:noFill/>
          <a:ln w="66675" cmpd="thickThin">
            <a:solidFill>
              <a:srgbClr val="99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04" name="AutoShape 24"/>
          <p:cNvSpPr>
            <a:spLocks noChangeArrowheads="1"/>
          </p:cNvSpPr>
          <p:nvPr/>
        </p:nvSpPr>
        <p:spPr bwMode="auto">
          <a:xfrm>
            <a:off x="1447800" y="3048000"/>
            <a:ext cx="228600" cy="228600"/>
          </a:xfrm>
          <a:prstGeom prst="star5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0" y="40386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System studied and measured quantities</a:t>
            </a:r>
            <a:r>
              <a:rPr lang="en-US" sz="2800" dirty="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12" name="Group 60"/>
          <p:cNvGraphicFramePr>
            <a:graphicFrameLocks noGrp="1"/>
          </p:cNvGraphicFramePr>
          <p:nvPr>
            <p:ph/>
          </p:nvPr>
        </p:nvGraphicFramePr>
        <p:xfrm>
          <a:off x="762000" y="4648200"/>
          <a:ext cx="7772400" cy="1290955"/>
        </p:xfrm>
        <a:graphic>
          <a:graphicData uri="http://schemas.openxmlformats.org/drawingml/2006/table">
            <a:tbl>
              <a:tblPr/>
              <a:tblGrid>
                <a:gridCol w="2265363"/>
                <a:gridCol w="1849437"/>
                <a:gridCol w="2209800"/>
                <a:gridCol w="1447800"/>
              </a:tblGrid>
              <a:tr h="5111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System studied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Measurements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Energy range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Coulomb barrier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O+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124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Sn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140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Ce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*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Relative level yield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    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100 MeV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53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MeV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5627</TotalTime>
  <Words>1665</Words>
  <Application>Microsoft Office PowerPoint</Application>
  <PresentationFormat>On-screen Show (4:3)</PresentationFormat>
  <Paragraphs>254</Paragraphs>
  <Slides>25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Photo Editor Photo</vt:lpstr>
      <vt:lpstr>Document</vt:lpstr>
      <vt:lpstr>Slide 1</vt:lpstr>
      <vt:lpstr>  </vt:lpstr>
      <vt:lpstr>Slide 3</vt:lpstr>
      <vt:lpstr>Complete Fusion (CF)….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surendra</dc:creator>
  <cp:lastModifiedBy>surendra</cp:lastModifiedBy>
  <cp:revision>18</cp:revision>
  <dcterms:created xsi:type="dcterms:W3CDTF">2011-06-23T04:36:39Z</dcterms:created>
  <dcterms:modified xsi:type="dcterms:W3CDTF">2011-07-25T03:45:38Z</dcterms:modified>
</cp:coreProperties>
</file>