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46"/>
  </p:notesMasterIdLst>
  <p:sldIdLst>
    <p:sldId id="256" r:id="rId2"/>
    <p:sldId id="318" r:id="rId3"/>
    <p:sldId id="258" r:id="rId4"/>
    <p:sldId id="277" r:id="rId5"/>
    <p:sldId id="260" r:id="rId6"/>
    <p:sldId id="262" r:id="rId7"/>
    <p:sldId id="319" r:id="rId8"/>
    <p:sldId id="266" r:id="rId9"/>
    <p:sldId id="285" r:id="rId10"/>
    <p:sldId id="287" r:id="rId11"/>
    <p:sldId id="288" r:id="rId12"/>
    <p:sldId id="289" r:id="rId13"/>
    <p:sldId id="321" r:id="rId14"/>
    <p:sldId id="290" r:id="rId15"/>
    <p:sldId id="291" r:id="rId16"/>
    <p:sldId id="292" r:id="rId17"/>
    <p:sldId id="293" r:id="rId18"/>
    <p:sldId id="268" r:id="rId19"/>
    <p:sldId id="269" r:id="rId20"/>
    <p:sldId id="294" r:id="rId21"/>
    <p:sldId id="295" r:id="rId22"/>
    <p:sldId id="270" r:id="rId23"/>
    <p:sldId id="271" r:id="rId24"/>
    <p:sldId id="296" r:id="rId25"/>
    <p:sldId id="297" r:id="rId26"/>
    <p:sldId id="298" r:id="rId27"/>
    <p:sldId id="299" r:id="rId28"/>
    <p:sldId id="323" r:id="rId29"/>
    <p:sldId id="300" r:id="rId30"/>
    <p:sldId id="301" r:id="rId31"/>
    <p:sldId id="302" r:id="rId32"/>
    <p:sldId id="303" r:id="rId33"/>
    <p:sldId id="272" r:id="rId34"/>
    <p:sldId id="325" r:id="rId35"/>
    <p:sldId id="304" r:id="rId36"/>
    <p:sldId id="306" r:id="rId37"/>
    <p:sldId id="305" r:id="rId38"/>
    <p:sldId id="307" r:id="rId39"/>
    <p:sldId id="308" r:id="rId40"/>
    <p:sldId id="309" r:id="rId41"/>
    <p:sldId id="310" r:id="rId42"/>
    <p:sldId id="311" r:id="rId43"/>
    <p:sldId id="274" r:id="rId44"/>
    <p:sldId id="316" r:id="rId4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3904" autoAdjust="0"/>
  </p:normalViewPr>
  <p:slideViewPr>
    <p:cSldViewPr>
      <p:cViewPr varScale="1">
        <p:scale>
          <a:sx n="79" d="100"/>
          <a:sy n="79" d="100"/>
        </p:scale>
        <p:origin x="-10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.USERPC\&#26700;&#38754;\dark%20gray%20leve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Administrator.USERPC\&#26700;&#38754;\&#26410;&#26657;&#27491;&#21069;&#28784;&#38542;&#20540;XYZ&#33287;&#21050;&#28608;&#20540;XYZ&#38364;&#20418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1"/>
  <c:chart>
    <c:autoTitleDeleted val="1"/>
    <c:plotArea>
      <c:layout/>
      <c:scatterChart>
        <c:scatterStyle val="smoothMarker"/>
        <c:ser>
          <c:idx val="0"/>
          <c:order val="0"/>
          <c:tx>
            <c:v>無光照情況</c:v>
          </c:tx>
          <c:yVal>
            <c:numRef>
              <c:f>'dark gray level'!$A$3:$CV$3</c:f>
              <c:numCache>
                <c:formatCode>General</c:formatCode>
                <c:ptCount val="100"/>
                <c:pt idx="0">
                  <c:v>7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11</c:v>
                </c:pt>
                <c:pt idx="5">
                  <c:v>14</c:v>
                </c:pt>
                <c:pt idx="6">
                  <c:v>8</c:v>
                </c:pt>
                <c:pt idx="7">
                  <c:v>10</c:v>
                </c:pt>
                <c:pt idx="8">
                  <c:v>10</c:v>
                </c:pt>
                <c:pt idx="9">
                  <c:v>5</c:v>
                </c:pt>
                <c:pt idx="10">
                  <c:v>9</c:v>
                </c:pt>
                <c:pt idx="11">
                  <c:v>13</c:v>
                </c:pt>
                <c:pt idx="12">
                  <c:v>13</c:v>
                </c:pt>
                <c:pt idx="13">
                  <c:v>14</c:v>
                </c:pt>
                <c:pt idx="14">
                  <c:v>14</c:v>
                </c:pt>
                <c:pt idx="15">
                  <c:v>9</c:v>
                </c:pt>
                <c:pt idx="16">
                  <c:v>8</c:v>
                </c:pt>
                <c:pt idx="17">
                  <c:v>3</c:v>
                </c:pt>
                <c:pt idx="18">
                  <c:v>1</c:v>
                </c:pt>
                <c:pt idx="19">
                  <c:v>8</c:v>
                </c:pt>
                <c:pt idx="20">
                  <c:v>9</c:v>
                </c:pt>
                <c:pt idx="21">
                  <c:v>9</c:v>
                </c:pt>
                <c:pt idx="22">
                  <c:v>5</c:v>
                </c:pt>
                <c:pt idx="23">
                  <c:v>19</c:v>
                </c:pt>
                <c:pt idx="24">
                  <c:v>9</c:v>
                </c:pt>
                <c:pt idx="25">
                  <c:v>11</c:v>
                </c:pt>
                <c:pt idx="26">
                  <c:v>10</c:v>
                </c:pt>
                <c:pt idx="27">
                  <c:v>19</c:v>
                </c:pt>
                <c:pt idx="28">
                  <c:v>3</c:v>
                </c:pt>
                <c:pt idx="29">
                  <c:v>6</c:v>
                </c:pt>
                <c:pt idx="30">
                  <c:v>9</c:v>
                </c:pt>
                <c:pt idx="31">
                  <c:v>8</c:v>
                </c:pt>
                <c:pt idx="32">
                  <c:v>15</c:v>
                </c:pt>
                <c:pt idx="33">
                  <c:v>8</c:v>
                </c:pt>
                <c:pt idx="34">
                  <c:v>13</c:v>
                </c:pt>
                <c:pt idx="35">
                  <c:v>11</c:v>
                </c:pt>
                <c:pt idx="36">
                  <c:v>14</c:v>
                </c:pt>
                <c:pt idx="37">
                  <c:v>11</c:v>
                </c:pt>
                <c:pt idx="38">
                  <c:v>9</c:v>
                </c:pt>
                <c:pt idx="39">
                  <c:v>11</c:v>
                </c:pt>
                <c:pt idx="40">
                  <c:v>8</c:v>
                </c:pt>
                <c:pt idx="41">
                  <c:v>11</c:v>
                </c:pt>
                <c:pt idx="42">
                  <c:v>9</c:v>
                </c:pt>
                <c:pt idx="43">
                  <c:v>11</c:v>
                </c:pt>
                <c:pt idx="44">
                  <c:v>11</c:v>
                </c:pt>
                <c:pt idx="45">
                  <c:v>2</c:v>
                </c:pt>
                <c:pt idx="46">
                  <c:v>10</c:v>
                </c:pt>
                <c:pt idx="47">
                  <c:v>10</c:v>
                </c:pt>
                <c:pt idx="48">
                  <c:v>13</c:v>
                </c:pt>
                <c:pt idx="49">
                  <c:v>4</c:v>
                </c:pt>
                <c:pt idx="50">
                  <c:v>10</c:v>
                </c:pt>
                <c:pt idx="51">
                  <c:v>10</c:v>
                </c:pt>
                <c:pt idx="52">
                  <c:v>6</c:v>
                </c:pt>
                <c:pt idx="53">
                  <c:v>6</c:v>
                </c:pt>
                <c:pt idx="54">
                  <c:v>13</c:v>
                </c:pt>
                <c:pt idx="55">
                  <c:v>6</c:v>
                </c:pt>
                <c:pt idx="56">
                  <c:v>4</c:v>
                </c:pt>
                <c:pt idx="57">
                  <c:v>1</c:v>
                </c:pt>
                <c:pt idx="58">
                  <c:v>9</c:v>
                </c:pt>
                <c:pt idx="59">
                  <c:v>11</c:v>
                </c:pt>
                <c:pt idx="60">
                  <c:v>9</c:v>
                </c:pt>
                <c:pt idx="61">
                  <c:v>9</c:v>
                </c:pt>
                <c:pt idx="62">
                  <c:v>11</c:v>
                </c:pt>
                <c:pt idx="63">
                  <c:v>5</c:v>
                </c:pt>
                <c:pt idx="64">
                  <c:v>7</c:v>
                </c:pt>
                <c:pt idx="65">
                  <c:v>14</c:v>
                </c:pt>
                <c:pt idx="66">
                  <c:v>9</c:v>
                </c:pt>
                <c:pt idx="67">
                  <c:v>2</c:v>
                </c:pt>
                <c:pt idx="68">
                  <c:v>14</c:v>
                </c:pt>
                <c:pt idx="69">
                  <c:v>8</c:v>
                </c:pt>
                <c:pt idx="70">
                  <c:v>9</c:v>
                </c:pt>
                <c:pt idx="71">
                  <c:v>4</c:v>
                </c:pt>
                <c:pt idx="72">
                  <c:v>2</c:v>
                </c:pt>
                <c:pt idx="73">
                  <c:v>8</c:v>
                </c:pt>
                <c:pt idx="74">
                  <c:v>2</c:v>
                </c:pt>
                <c:pt idx="75">
                  <c:v>10</c:v>
                </c:pt>
                <c:pt idx="76">
                  <c:v>5</c:v>
                </c:pt>
                <c:pt idx="77">
                  <c:v>11</c:v>
                </c:pt>
                <c:pt idx="78">
                  <c:v>15</c:v>
                </c:pt>
                <c:pt idx="79">
                  <c:v>1</c:v>
                </c:pt>
                <c:pt idx="80">
                  <c:v>18</c:v>
                </c:pt>
                <c:pt idx="81">
                  <c:v>9</c:v>
                </c:pt>
                <c:pt idx="82">
                  <c:v>14</c:v>
                </c:pt>
                <c:pt idx="83">
                  <c:v>2</c:v>
                </c:pt>
                <c:pt idx="84">
                  <c:v>7</c:v>
                </c:pt>
                <c:pt idx="85">
                  <c:v>16</c:v>
                </c:pt>
                <c:pt idx="86">
                  <c:v>13</c:v>
                </c:pt>
                <c:pt idx="87">
                  <c:v>13</c:v>
                </c:pt>
                <c:pt idx="88">
                  <c:v>7</c:v>
                </c:pt>
                <c:pt idx="89">
                  <c:v>11</c:v>
                </c:pt>
                <c:pt idx="90">
                  <c:v>13</c:v>
                </c:pt>
                <c:pt idx="91">
                  <c:v>8</c:v>
                </c:pt>
                <c:pt idx="92">
                  <c:v>10</c:v>
                </c:pt>
                <c:pt idx="93">
                  <c:v>4</c:v>
                </c:pt>
                <c:pt idx="94">
                  <c:v>10</c:v>
                </c:pt>
                <c:pt idx="95">
                  <c:v>10</c:v>
                </c:pt>
                <c:pt idx="96">
                  <c:v>6</c:v>
                </c:pt>
                <c:pt idx="97">
                  <c:v>8</c:v>
                </c:pt>
                <c:pt idx="98">
                  <c:v>13</c:v>
                </c:pt>
                <c:pt idx="99">
                  <c:v>5</c:v>
                </c:pt>
              </c:numCache>
            </c:numRef>
          </c:yVal>
          <c:smooth val="1"/>
        </c:ser>
        <c:axId val="93252608"/>
        <c:axId val="93525120"/>
      </c:scatterChart>
      <c:valAx>
        <c:axId val="93252608"/>
        <c:scaling>
          <c:orientation val="minMax"/>
          <c:max val="1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 dirty="0" smtClean="0"/>
                  <a:t>擷取</a:t>
                </a:r>
                <a:r>
                  <a:rPr lang="zh-TW" dirty="0" smtClean="0"/>
                  <a:t>次數 </a:t>
                </a:r>
                <a:r>
                  <a:rPr lang="en-US" dirty="0"/>
                  <a:t>times</a:t>
                </a:r>
                <a:endParaRPr lang="zh-TW" dirty="0"/>
              </a:p>
            </c:rich>
          </c:tx>
          <c:layout/>
        </c:title>
        <c:majorTickMark val="none"/>
        <c:tickLblPos val="nextTo"/>
        <c:crossAx val="93525120"/>
        <c:crosses val="autoZero"/>
        <c:crossBetween val="midCat"/>
      </c:valAx>
      <c:valAx>
        <c:axId val="9352512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zh-TW"/>
                  <a:t>灰階值 </a:t>
                </a:r>
                <a:r>
                  <a:rPr lang="en-US"/>
                  <a:t>gray level</a:t>
                </a:r>
                <a:endParaRPr lang="zh-TW"/>
              </a:p>
            </c:rich>
          </c:tx>
          <c:layout/>
        </c:title>
        <c:numFmt formatCode="General" sourceLinked="1"/>
        <c:majorTickMark val="none"/>
        <c:tickLblPos val="nextTo"/>
        <c:crossAx val="93252608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73784825455587"/>
          <c:y val="0.20350302957791044"/>
          <c:w val="0.70333566204170683"/>
          <c:h val="0.51750945051689623"/>
        </c:manualLayout>
      </c:layout>
      <c:scatterChart>
        <c:scatterStyle val="smoothMarker"/>
        <c:ser>
          <c:idx val="1"/>
          <c:order val="0"/>
          <c:tx>
            <c:v>Pixel2</c:v>
          </c:tx>
          <c:xVal>
            <c:numRef>
              <c:f>Sheet4!$A$1:$A$10</c:f>
              <c:numCache>
                <c:formatCode>General</c:formatCode>
                <c:ptCount val="10"/>
                <c:pt idx="0">
                  <c:v>257.03333333333336</c:v>
                </c:pt>
                <c:pt idx="1">
                  <c:v>535.69999999999993</c:v>
                </c:pt>
                <c:pt idx="2">
                  <c:v>1172</c:v>
                </c:pt>
                <c:pt idx="3">
                  <c:v>2098</c:v>
                </c:pt>
                <c:pt idx="4">
                  <c:v>3079.6666666666529</c:v>
                </c:pt>
                <c:pt idx="5">
                  <c:v>3996</c:v>
                </c:pt>
                <c:pt idx="6">
                  <c:v>4676.3333333333285</c:v>
                </c:pt>
                <c:pt idx="7">
                  <c:v>5884.3333333333285</c:v>
                </c:pt>
                <c:pt idx="8">
                  <c:v>6919</c:v>
                </c:pt>
                <c:pt idx="9">
                  <c:v>8161.3333333333285</c:v>
                </c:pt>
              </c:numCache>
            </c:numRef>
          </c:xVal>
          <c:yVal>
            <c:numRef>
              <c:f>Sheet4!$I$1:$I$10</c:f>
              <c:numCache>
                <c:formatCode>General</c:formatCode>
                <c:ptCount val="10"/>
                <c:pt idx="0">
                  <c:v>31.923937877641215</c:v>
                </c:pt>
                <c:pt idx="1">
                  <c:v>70.907111512075303</c:v>
                </c:pt>
                <c:pt idx="2">
                  <c:v>151.51393782967799</c:v>
                </c:pt>
                <c:pt idx="3">
                  <c:v>273.45056703926701</c:v>
                </c:pt>
                <c:pt idx="4">
                  <c:v>387.41682843880699</c:v>
                </c:pt>
                <c:pt idx="5">
                  <c:v>495.25617651886893</c:v>
                </c:pt>
                <c:pt idx="6">
                  <c:v>571.2942505147131</c:v>
                </c:pt>
                <c:pt idx="7">
                  <c:v>715.36614898034247</c:v>
                </c:pt>
                <c:pt idx="8">
                  <c:v>830.55646171334149</c:v>
                </c:pt>
                <c:pt idx="9">
                  <c:v>963.51413819144238</c:v>
                </c:pt>
              </c:numCache>
            </c:numRef>
          </c:yVal>
          <c:smooth val="1"/>
        </c:ser>
        <c:axId val="93534080"/>
        <c:axId val="93605888"/>
      </c:scatterChart>
      <c:valAx>
        <c:axId val="9353408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zh-TW" sz="1600" b="1" i="0" baseline="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光強度</a:t>
                </a:r>
                <a:r>
                  <a:rPr lang="en-US" altLang="zh-TW" sz="1600" b="0" i="0" baseline="0" dirty="0" smtClean="0"/>
                  <a:t>x (2) x (3) x (4) x (5) x (6)</a:t>
                </a:r>
                <a:endParaRPr lang="zh-TW" altLang="zh-TW" sz="1600" b="0" i="0" baseline="0" dirty="0"/>
              </a:p>
            </c:rich>
          </c:tx>
          <c:layout>
            <c:manualLayout>
              <c:xMode val="edge"/>
              <c:yMode val="edge"/>
              <c:x val="0.36332376112799286"/>
              <c:y val="0.74550821513659205"/>
            </c:manualLayout>
          </c:layout>
        </c:title>
        <c:numFmt formatCode="General" sourceLinked="1"/>
        <c:majorTickMark val="none"/>
        <c:tickLblPos val="none"/>
        <c:crossAx val="93605888"/>
        <c:crosses val="autoZero"/>
        <c:crossBetween val="midCat"/>
      </c:valAx>
      <c:valAx>
        <c:axId val="93605888"/>
        <c:scaling>
          <c:orientation val="minMax"/>
          <c:max val="1024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 sz="1600" b="0" dirty="0" smtClean="0"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Gray Level</a:t>
                </a:r>
                <a:endParaRPr lang="zh-TW" altLang="en-US" sz="1600" b="0" dirty="0"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crossAx val="93534080"/>
        <c:crosses val="autoZero"/>
        <c:crossBetween val="midCat"/>
      </c:valAx>
    </c:plotArea>
    <c:plotVisOnly val="1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0.15942</cdr:x>
      <cdr:y>0.72222</cdr:y>
    </cdr:from>
    <cdr:to>
      <cdr:x>0.7971</cdr:x>
      <cdr:y>0.72222</cdr:y>
    </cdr:to>
    <cdr:sp macro="" textlink="">
      <cdr:nvSpPr>
        <cdr:cNvPr id="3" name="直線接點 2"/>
        <cdr:cNvSpPr/>
      </cdr:nvSpPr>
      <cdr:spPr>
        <a:xfrm xmlns:a="http://schemas.openxmlformats.org/drawingml/2006/main">
          <a:off x="792087" y="1872208"/>
          <a:ext cx="316835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41D6B6-B15C-45CA-82E1-97B954331ECC}" type="datetimeFigureOut">
              <a:rPr lang="zh-TW" altLang="en-US"/>
              <a:pPr>
                <a:defRPr/>
              </a:pPr>
              <a:t>2011/7/11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1C66FE3-9D13-40A1-AEB2-D1C9D231EA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E1C508-77C3-4152-88D8-42FF02C61D6F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E14407-52BB-44AE-AD21-E02175614303}" type="slidenum">
              <a:rPr lang="zh-TW" altLang="en-US" smtClean="0"/>
              <a:pPr/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C66FE3-9D13-40A1-AEB2-D1C9D231EA40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図形 92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" name="図形 93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" name="図形 94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" name="図形 95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" name="図形 97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" name="図形 98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図形 99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図形 100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図形 101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" name="図形 102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図形 103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図形 104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図形 105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" name="図形 106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図形 107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図形 108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図形 109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" name="図形 110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" name="図形 111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図形 112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" name="図形 113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" name="図形 114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図形 115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" name="図形 116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図形 117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図形 118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" name="図形 119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" name="図形 120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" name="図形 121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" name="図形 122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" name="図形 123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" name="図形 124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" name="図形 125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" name="図形 126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" name="図形 127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4" name="図形 128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5" name="図形 129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6" name="図形 130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" name="図形 131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" name="図形 132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" name="図形 133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" name="図形 134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" name="図形 135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" name="図形 136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" name="図形 137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" name="図形 138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" name="図形 139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" name="図形 140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" name="図形 141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8" name="図形 142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" name="図形 143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" name="図形 144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" name="図形 145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2" name="図形 146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3" name="図形 147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4" name="図形 148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" name="図形 149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6" name="図形 150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7" name="図形 151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8" name="図形 152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9" name="図形 153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" name="図形 154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" name="図形 155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2" name="図形 156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3" name="図形 157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4" name="図形 158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5" name="図形 159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6" name="図形 160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7" name="図形 161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8" name="図形 162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" name="図形 163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0" name="図形 164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/>
            <p:cNvSpPr>
              <a:spLocks/>
            </p:cNvSpPr>
            <p:nvPr/>
          </p:nvSpPr>
          <p:spPr bwMode="auto">
            <a:xfrm>
              <a:off x="5420" y="1043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4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5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6" name="図形 16"/>
            <p:cNvSpPr>
              <a:spLocks/>
            </p:cNvSpPr>
            <p:nvPr/>
          </p:nvSpPr>
          <p:spPr bwMode="auto">
            <a:xfrm>
              <a:off x="5504" y="1076"/>
              <a:ext cx="240" cy="21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7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8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9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0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1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2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3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4" name="図形 25"/>
            <p:cNvSpPr>
              <a:spLocks/>
            </p:cNvSpPr>
            <p:nvPr/>
          </p:nvSpPr>
          <p:spPr bwMode="auto">
            <a:xfrm>
              <a:off x="4904" y="884"/>
              <a:ext cx="104" cy="83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5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6" name="図形 27"/>
            <p:cNvSpPr>
              <a:spLocks/>
            </p:cNvSpPr>
            <p:nvPr/>
          </p:nvSpPr>
          <p:spPr bwMode="auto">
            <a:xfrm>
              <a:off x="4772" y="1056"/>
              <a:ext cx="128" cy="17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7" name="図形 28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8" name="図形 29"/>
            <p:cNvSpPr>
              <a:spLocks/>
            </p:cNvSpPr>
            <p:nvPr/>
          </p:nvSpPr>
          <p:spPr bwMode="auto">
            <a:xfrm>
              <a:off x="4724" y="816"/>
              <a:ext cx="576" cy="351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9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0" name="図形 31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1" name="図形 32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2" name="図形 33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3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5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6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7" name="図形 38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8" name="図形 39"/>
            <p:cNvSpPr>
              <a:spLocks/>
            </p:cNvSpPr>
            <p:nvPr/>
          </p:nvSpPr>
          <p:spPr bwMode="auto">
            <a:xfrm>
              <a:off x="5092" y="368"/>
              <a:ext cx="189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9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0" name="図形 41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1" name="図形 42"/>
            <p:cNvSpPr>
              <a:spLocks/>
            </p:cNvSpPr>
            <p:nvPr/>
          </p:nvSpPr>
          <p:spPr bwMode="auto">
            <a:xfrm>
              <a:off x="4663" y="1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2" name="図形 43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3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4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5" name="図形 46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6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7" name="図形 48"/>
            <p:cNvSpPr>
              <a:spLocks/>
            </p:cNvSpPr>
            <p:nvPr/>
          </p:nvSpPr>
          <p:spPr bwMode="auto">
            <a:xfrm>
              <a:off x="4184" y="228"/>
              <a:ext cx="8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8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9" name="図形 50"/>
            <p:cNvSpPr>
              <a:spLocks/>
            </p:cNvSpPr>
            <p:nvPr/>
          </p:nvSpPr>
          <p:spPr bwMode="auto">
            <a:xfrm>
              <a:off x="4040" y="139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0" name="図形 51"/>
            <p:cNvSpPr>
              <a:spLocks/>
            </p:cNvSpPr>
            <p:nvPr/>
          </p:nvSpPr>
          <p:spPr bwMode="auto">
            <a:xfrm>
              <a:off x="3056" y="264"/>
              <a:ext cx="151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1" name="図形 52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2" name="図形 53"/>
            <p:cNvSpPr>
              <a:spLocks/>
            </p:cNvSpPr>
            <p:nvPr/>
          </p:nvSpPr>
          <p:spPr bwMode="auto">
            <a:xfrm>
              <a:off x="3068" y="224"/>
              <a:ext cx="285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3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4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5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126" name="図形 57"/>
            <p:cNvSpPr>
              <a:spLocks/>
            </p:cNvSpPr>
            <p:nvPr/>
          </p:nvSpPr>
          <p:spPr bwMode="auto">
            <a:xfrm>
              <a:off x="3304" y="176"/>
              <a:ext cx="453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7" name="図形 58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8" name="図形 59"/>
            <p:cNvSpPr>
              <a:spLocks/>
            </p:cNvSpPr>
            <p:nvPr/>
          </p:nvSpPr>
          <p:spPr bwMode="auto">
            <a:xfrm>
              <a:off x="3503" y="152"/>
              <a:ext cx="381" cy="277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9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0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1" name="図形 62"/>
            <p:cNvSpPr>
              <a:spLocks/>
            </p:cNvSpPr>
            <p:nvPr/>
          </p:nvSpPr>
          <p:spPr bwMode="auto">
            <a:xfrm>
              <a:off x="3824" y="139"/>
              <a:ext cx="285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2" name="図形 63"/>
            <p:cNvSpPr>
              <a:spLocks/>
            </p:cNvSpPr>
            <p:nvPr/>
          </p:nvSpPr>
          <p:spPr bwMode="auto">
            <a:xfrm>
              <a:off x="3924" y="139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3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4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5" name="図形 66"/>
            <p:cNvSpPr>
              <a:spLocks/>
            </p:cNvSpPr>
            <p:nvPr/>
          </p:nvSpPr>
          <p:spPr bwMode="auto">
            <a:xfrm>
              <a:off x="4144" y="320"/>
              <a:ext cx="216" cy="109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6" name="図形 67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7" name="図形 68"/>
            <p:cNvSpPr>
              <a:spLocks/>
            </p:cNvSpPr>
            <p:nvPr/>
          </p:nvSpPr>
          <p:spPr bwMode="auto">
            <a:xfrm>
              <a:off x="4172" y="272"/>
              <a:ext cx="328" cy="203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8" name="図形 69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9" name="図形 70"/>
            <p:cNvSpPr>
              <a:spLocks/>
            </p:cNvSpPr>
            <p:nvPr/>
          </p:nvSpPr>
          <p:spPr bwMode="auto">
            <a:xfrm>
              <a:off x="4288" y="295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0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1" name="図形 72"/>
            <p:cNvSpPr>
              <a:spLocks/>
            </p:cNvSpPr>
            <p:nvPr/>
          </p:nvSpPr>
          <p:spPr bwMode="auto">
            <a:xfrm>
              <a:off x="4300" y="276"/>
              <a:ext cx="579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2" name="図形 73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3" name="図形 74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4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5" name="図形 76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6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7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8" name="図形 79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9" name="図形 80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0" name="図形 81"/>
            <p:cNvSpPr>
              <a:spLocks/>
            </p:cNvSpPr>
            <p:nvPr/>
          </p:nvSpPr>
          <p:spPr bwMode="auto">
            <a:xfrm>
              <a:off x="4844" y="164"/>
              <a:ext cx="171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1" name="図形 82"/>
            <p:cNvSpPr>
              <a:spLocks/>
            </p:cNvSpPr>
            <p:nvPr/>
          </p:nvSpPr>
          <p:spPr bwMode="auto">
            <a:xfrm>
              <a:off x="4892" y="164"/>
              <a:ext cx="140" cy="97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2" name="図形 83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3" name="図形 84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4" name="図形 85"/>
            <p:cNvSpPr>
              <a:spLocks/>
            </p:cNvSpPr>
            <p:nvPr/>
          </p:nvSpPr>
          <p:spPr bwMode="auto">
            <a:xfrm>
              <a:off x="5697" y="600"/>
              <a:ext cx="47" cy="9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5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6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7" name="図形 88"/>
            <p:cNvSpPr>
              <a:spLocks/>
            </p:cNvSpPr>
            <p:nvPr/>
          </p:nvSpPr>
          <p:spPr bwMode="auto">
            <a:xfrm>
              <a:off x="5323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ja-JP" altLang="en-US" dirty="0"/>
          </a:p>
        </p:txBody>
      </p:sp>
      <p:sp>
        <p:nvSpPr>
          <p:cNvPr id="158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7CE2-EA8E-466A-815A-773BC207F5F7}" type="datetimeFigureOut">
              <a:rPr lang="zh-TW" altLang="en-US"/>
              <a:pPr>
                <a:defRPr/>
              </a:pPr>
              <a:t>2011/7/11</a:t>
            </a:fld>
            <a:endParaRPr lang="zh-TW" altLang="en-US"/>
          </a:p>
        </p:txBody>
      </p:sp>
      <p:sp>
        <p:nvSpPr>
          <p:cNvPr id="159" name="図形 10"/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0" name="図形 17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9BC74-665E-41B5-9586-9FB71BCE4B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AE569-35BE-415D-B12D-1ED80D00B67F}" type="datetimeFigureOut">
              <a:rPr lang="zh-TW" altLang="en-US"/>
              <a:pPr>
                <a:defRPr/>
              </a:pPr>
              <a:t>2011/7/11</a:t>
            </a:fld>
            <a:endParaRPr lang="zh-TW" alt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BDD03-E72F-4DEA-B74C-E760D27557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E50E-7558-4352-BB56-B48D2AB0D958}" type="datetimeFigureOut">
              <a:rPr lang="zh-TW" altLang="en-US"/>
              <a:pPr>
                <a:defRPr/>
              </a:pPr>
              <a:t>2011/7/11</a:t>
            </a:fld>
            <a:endParaRPr lang="zh-TW" alt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763C0-B28B-4F36-AB67-6B0E4E7087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99306-0821-44B9-B3E8-B5C8E7028F51}" type="datetimeFigureOut">
              <a:rPr lang="zh-TW" altLang="en-US"/>
              <a:pPr>
                <a:defRPr/>
              </a:pPr>
              <a:t>2011/7/11</a:t>
            </a:fld>
            <a:endParaRPr lang="zh-TW" altLang="en-US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0CBD-E793-48EF-A157-FC95F5936A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2AF3-82DE-4CF1-9335-A6D79A463269}" type="datetimeFigureOut">
              <a:rPr lang="zh-TW" altLang="en-US"/>
              <a:pPr>
                <a:defRPr/>
              </a:pPr>
              <a:t>2011/7/11</a:t>
            </a:fld>
            <a:endParaRPr lang="zh-TW" altLang="en-US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E51A-5552-49DF-81F6-B71A8387B9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07160-1F2F-4870-A628-62D1707AC906}" type="datetimeFigureOut">
              <a:rPr lang="zh-TW" altLang="en-US"/>
              <a:pPr>
                <a:defRPr/>
              </a:pPr>
              <a:t>2011/7/11</a:t>
            </a:fld>
            <a:endParaRPr lang="zh-TW" alt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6F32-BB8B-496D-AB21-504D5D799C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79F9A-ECDA-4886-B73E-168A4678D8B5}" type="datetimeFigureOut">
              <a:rPr lang="zh-TW" altLang="en-US"/>
              <a:pPr>
                <a:defRPr/>
              </a:pPr>
              <a:t>2011/7/11</a:t>
            </a:fld>
            <a:endParaRPr lang="zh-TW" alt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5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721CB-37F9-44BB-A3CC-8937C10159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" name="図形 15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" name="図形 16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" name="図形 17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" name="図形 18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図形 20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図形 21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図形 22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" name="図形 23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図形 24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図形 25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図形 26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" name="図形 27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図形 28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図形 29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図形 30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" name="図形 31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" name="図形 32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図形 33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" name="図形 34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" name="図形 35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図形 36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" name="図形 37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図形 38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図形 39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" name="図形 40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" name="図形 41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" name="図形 42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" name="図形 43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" name="図形 44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" name="図形 45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" name="図形 46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" name="図形 47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" name="図形 48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4" name="図形 49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5" name="図形 50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6" name="図形 51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" name="図形 52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" name="図形 53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" name="図形 54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" name="図形 55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" name="図形 56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" name="図形 57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" name="図形 58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" name="図形 59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" name="図形 60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" name="図形 61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" name="図形 62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8" name="図形 63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" name="図形 64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" name="図形 65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" name="図形 66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2" name="図形 67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3" name="図形 68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4" name="図形 69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" name="図形 70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6" name="図形 71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7" name="図形 72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8" name="図形 73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9" name="図形 74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" name="図形 75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" name="図形 76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2" name="図形 77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3" name="図形 78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4" name="図形 79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5" name="図形 80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6" name="図形 81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7" name="図形 82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8" name="図形 83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" name="図形 84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0" name="図形 85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1" name="図形 86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2" name="図形 87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altLang="en-US"/>
          </a:p>
        </p:txBody>
      </p:sp>
      <p:sp>
        <p:nvSpPr>
          <p:cNvPr id="83" name="図形 6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96494-EC00-4FCC-B6B2-73FBB447EEAE}" type="datetimeFigureOut">
              <a:rPr lang="zh-TW" altLang="en-US"/>
              <a:pPr>
                <a:defRPr/>
              </a:pPr>
              <a:t>2011/7/11</a:t>
            </a:fld>
            <a:endParaRPr lang="zh-TW" altLang="en-US"/>
          </a:p>
        </p:txBody>
      </p:sp>
      <p:sp>
        <p:nvSpPr>
          <p:cNvPr id="84" name="図形 7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5" name="図形 8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E01B4-26C5-42C4-A2A1-DDBDE5744A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B832-1C46-4174-BDD6-82534E63EAD8}" type="datetimeFigureOut">
              <a:rPr lang="zh-TW" altLang="en-US"/>
              <a:pPr>
                <a:defRPr/>
              </a:pPr>
              <a:t>2011/7/11</a:t>
            </a:fld>
            <a:endParaRPr lang="zh-TW" alt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1988A-5422-45AC-85EE-C311069AF9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7C3E-0412-436D-974E-03FD5336B92C}" type="datetimeFigureOut">
              <a:rPr lang="zh-TW" altLang="en-US"/>
              <a:pPr>
                <a:defRPr/>
              </a:pPr>
              <a:t>2011/7/11</a:t>
            </a:fld>
            <a:endParaRPr lang="zh-TW" altLang="en-US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999F-686B-47EA-AC6B-23DC3F3350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37C36-2CDB-4BB9-BCA4-FFD64F5AEDB6}" type="datetimeFigureOut">
              <a:rPr lang="zh-TW" altLang="en-US"/>
              <a:pPr>
                <a:defRPr/>
              </a:pPr>
              <a:t>2011/7/11</a:t>
            </a:fld>
            <a:endParaRPr lang="zh-TW" alt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87D1-0845-4CC1-9EB8-36B0B6F9BF4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ja-JP" dirty="0"/>
          </a:p>
        </p:txBody>
      </p:sp>
      <p:sp>
        <p:nvSpPr>
          <p:cNvPr id="5" name="図形 8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70EA1-B5E0-4643-946D-CBAC1E032B16}" type="datetimeFigureOut">
              <a:rPr lang="zh-TW" altLang="en-US"/>
              <a:pPr>
                <a:defRPr/>
              </a:pPr>
              <a:t>2011/7/11</a:t>
            </a:fld>
            <a:endParaRPr lang="zh-TW" altLang="en-US"/>
          </a:p>
        </p:txBody>
      </p:sp>
      <p:sp>
        <p:nvSpPr>
          <p:cNvPr id="6" name="図形 9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図形 10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3DB4D-64A7-409D-BB40-1EE36AC5F5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F49ECED-9AD4-48E9-B8B1-57D142E4120E}" type="datetimeFigureOut">
              <a:rPr lang="zh-TW" altLang="en-US"/>
              <a:pPr>
                <a:defRPr/>
              </a:pPr>
              <a:t>2011/7/11</a:t>
            </a:fld>
            <a:endParaRPr lang="zh-TW" alt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B69456-638A-4E59-95BB-0312AC3621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grpSp>
        <p:nvGrpSpPr>
          <p:cNvPr id="1034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3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5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3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1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9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3" y="1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7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39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1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5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3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3" y="152"/>
              <a:ext cx="381" cy="277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39"/>
              <a:ext cx="285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39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9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3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5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79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1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7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7" y="600"/>
              <a:ext cx="47" cy="97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3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1" r:id="rId2"/>
    <p:sldLayoutId id="2147483923" r:id="rId3"/>
    <p:sldLayoutId id="2147483924" r:id="rId4"/>
    <p:sldLayoutId id="2147483925" r:id="rId5"/>
    <p:sldLayoutId id="2147483920" r:id="rId6"/>
    <p:sldLayoutId id="2147483919" r:id="rId7"/>
    <p:sldLayoutId id="2147483926" r:id="rId8"/>
    <p:sldLayoutId id="2147483927" r:id="rId9"/>
    <p:sldLayoutId id="2147483928" r:id="rId10"/>
    <p:sldLayoutId id="2147483929" r:id="rId11"/>
    <p:sldLayoutId id="214748391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A3F7B"/>
        </a:buClr>
        <a:buSzPct val="55000"/>
        <a:buFont typeface="Wingdings" pitchFamily="2" charset="2"/>
        <a:buChar char="p"/>
        <a:defRPr kumimoji="1" sz="3200">
          <a:solidFill>
            <a:srgbClr val="0C406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0C4063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88941"/>
        </a:buClr>
        <a:buSzPct val="48000"/>
        <a:buFont typeface="Wingdings" pitchFamily="2" charset="2"/>
        <a:buChar char="n"/>
        <a:defRPr kumimoji="1" sz="2400">
          <a:solidFill>
            <a:srgbClr val="0C4063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EC441"/>
        </a:buClr>
        <a:buSzPct val="45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9FA500"/>
        </a:buClr>
        <a:buSzPct val="40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標題 5"/>
          <p:cNvSpPr>
            <a:spLocks noGrp="1"/>
          </p:cNvSpPr>
          <p:nvPr>
            <p:ph type="ctrTitle"/>
          </p:nvPr>
        </p:nvSpPr>
        <p:spPr>
          <a:xfrm>
            <a:off x="827088" y="1196752"/>
            <a:ext cx="7489825" cy="233412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0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Flat-Plane Display Luminance and Color Uniformity Measurement by 2-Dimension CCD Array</a:t>
            </a:r>
            <a:endParaRPr lang="zh-TW" altLang="en-US" sz="40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2123728" y="4052664"/>
            <a:ext cx="5329238" cy="17526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</a:rPr>
              <a:t>Fu </a:t>
            </a:r>
            <a:r>
              <a:rPr lang="en-US" altLang="zh-TW" sz="2800" b="1" dirty="0" err="1" smtClean="0">
                <a:solidFill>
                  <a:schemeClr val="tx1"/>
                </a:solidFill>
                <a:latin typeface="標楷體" pitchFamily="65" charset="-120"/>
              </a:rPr>
              <a:t>Xiong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</a:rPr>
              <a:t> Chang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</a:rPr>
              <a:t>2011/07/11</a:t>
            </a: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zh-TW" altLang="en-US" sz="2800" b="1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fontAlgn="auto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zh-TW" altLang="en-US" dirty="0"/>
          </a:p>
        </p:txBody>
      </p:sp>
      <p:pic>
        <p:nvPicPr>
          <p:cNvPr id="5" name="Picture 28" descr="http://www.phys.sinica.edu.tw/images/phy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163056"/>
            <a:ext cx="694944" cy="694944"/>
          </a:xfrm>
          <a:prstGeom prst="rect">
            <a:avLst/>
          </a:prstGeom>
          <a:noFill/>
        </p:spPr>
      </p:pic>
    </p:spTree>
  </p:cSld>
  <p:clrMapOvr>
    <a:masterClrMapping/>
  </p:clrMapOvr>
  <p:transition advTm="2285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 smtClean="0"/>
          </a:p>
        </p:txBody>
      </p:sp>
      <p:pic>
        <p:nvPicPr>
          <p:cNvPr id="26626" name="圖表 30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/>
          <a:stretch>
            <a:fillRect/>
          </a:stretch>
        </p:blipFill>
        <p:spPr bwMode="auto">
          <a:xfrm>
            <a:off x="1116013" y="1412875"/>
            <a:ext cx="69119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57200" y="2857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a.CCD</a:t>
            </a:r>
            <a:r>
              <a:rPr lang="zh-TW" altLang="zh-TW" sz="32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重複性誤差的評估實驗</a:t>
            </a:r>
            <a:endParaRPr lang="en-US" altLang="zh-TW" sz="32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563888" y="6021288"/>
            <a:ext cx="48245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擷取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100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組數據，存在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±10%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變動量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419475" y="5218113"/>
            <a:ext cx="23050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b="1" dirty="0">
                <a:latin typeface="+mn-ea"/>
                <a:ea typeface="+mn-ea"/>
              </a:rPr>
              <a:t>擷取</a:t>
            </a:r>
          </a:p>
        </p:txBody>
      </p:sp>
    </p:spTree>
  </p:cSld>
  <p:clrMapOvr>
    <a:masterClrMapping/>
  </p:clrMapOvr>
  <p:transition advTm="3814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TW" sz="36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b.CCD</a:t>
            </a:r>
            <a:r>
              <a:rPr lang="zh-TW" altLang="zh-TW" sz="36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暗電流的評估實驗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 smtClean="0"/>
          </a:p>
        </p:txBody>
      </p:sp>
      <p:cxnSp>
        <p:nvCxnSpPr>
          <p:cNvPr id="5" name="直線接點 4"/>
          <p:cNvCxnSpPr/>
          <p:nvPr/>
        </p:nvCxnSpPr>
        <p:spPr>
          <a:xfrm>
            <a:off x="1476375" y="3068638"/>
            <a:ext cx="50403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6659563" y="2020888"/>
            <a:ext cx="1108075" cy="649287"/>
            <a:chOff x="6588224" y="1988840"/>
            <a:chExt cx="1107996" cy="648072"/>
          </a:xfrm>
        </p:grpSpPr>
        <p:sp>
          <p:nvSpPr>
            <p:cNvPr id="6" name="直線圖說文字 1 5"/>
            <p:cNvSpPr/>
            <p:nvPr/>
          </p:nvSpPr>
          <p:spPr>
            <a:xfrm>
              <a:off x="6588224" y="1988840"/>
              <a:ext cx="1079423" cy="648072"/>
            </a:xfrm>
            <a:prstGeom prst="borderCallout1">
              <a:avLst>
                <a:gd name="adj1" fmla="val 57849"/>
                <a:gd name="adj2" fmla="val -4253"/>
                <a:gd name="adj3" fmla="val 160098"/>
                <a:gd name="adj4" fmla="val -24053"/>
              </a:avLst>
            </a:pr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7655" name="文字方塊 6"/>
            <p:cNvSpPr txBox="1">
              <a:spLocks noChangeArrowheads="1"/>
            </p:cNvSpPr>
            <p:nvPr/>
          </p:nvSpPr>
          <p:spPr bwMode="auto">
            <a:xfrm>
              <a:off x="6588224" y="2132856"/>
              <a:ext cx="1107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/>
                <a:t>base line</a:t>
              </a:r>
              <a:endParaRPr lang="zh-TW" altLang="en-US"/>
            </a:p>
          </p:txBody>
        </p:sp>
      </p:grpSp>
      <p:graphicFrame>
        <p:nvGraphicFramePr>
          <p:cNvPr id="8" name="圖表 7"/>
          <p:cNvGraphicFramePr/>
          <p:nvPr/>
        </p:nvGraphicFramePr>
        <p:xfrm>
          <a:off x="467544" y="1340768"/>
          <a:ext cx="7715250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211960" y="5559623"/>
            <a:ext cx="475252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無光照情況，依然有灰階值變動</a:t>
            </a:r>
          </a:p>
        </p:txBody>
      </p:sp>
    </p:spTree>
  </p:cSld>
  <p:clrMapOvr>
    <a:masterClrMapping/>
  </p:clrMapOvr>
  <p:transition advTm="380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 anchor="t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 smtClean="0"/>
          </a:p>
        </p:txBody>
      </p:sp>
      <p:pic>
        <p:nvPicPr>
          <p:cNvPr id="28674" name="圖表 2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10000"/>
          </a:blip>
          <a:srcRect/>
          <a:stretch>
            <a:fillRect/>
          </a:stretch>
        </p:blipFill>
        <p:spPr bwMode="auto">
          <a:xfrm>
            <a:off x="1258888" y="1484313"/>
            <a:ext cx="6121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611560" y="332656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c.CCD</a:t>
            </a:r>
            <a:r>
              <a:rPr lang="zh-TW" altLang="zh-TW" sz="36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攝影機內部電子電路誤差的評估實驗</a:t>
            </a:r>
            <a:r>
              <a:rPr lang="zh-TW" altLang="zh-TW" sz="4400" kern="0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/>
            </a:r>
            <a:br>
              <a:rPr lang="zh-TW" altLang="zh-TW" sz="4400" kern="0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endParaRPr lang="zh-TW" altLang="en-US" sz="4400" kern="0" dirty="0"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59832" y="5805264"/>
            <a:ext cx="597666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不同曝光時間下 灰階值與輝度值的關係</a:t>
            </a:r>
          </a:p>
        </p:txBody>
      </p:sp>
    </p:spTree>
  </p:cSld>
  <p:clrMapOvr>
    <a:masterClrMapping/>
  </p:clrMapOvr>
  <p:transition advTm="3009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矩形 7"/>
          <p:cNvSpPr>
            <a:spLocks noChangeArrowheads="1"/>
          </p:cNvSpPr>
          <p:nvPr/>
        </p:nvSpPr>
        <p:spPr bwMode="auto">
          <a:xfrm>
            <a:off x="2051720" y="2998693"/>
            <a:ext cx="45704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CCD</a:t>
            </a: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攝影機的校正流程</a:t>
            </a:r>
            <a:endParaRPr lang="zh-TW" altLang="en-US" sz="4400" kern="0" dirty="0"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2857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zh-TW" altLang="en-US" sz="3200" b="1" kern="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量測系統校正流程</a:t>
            </a:r>
            <a:endParaRPr lang="en-US" altLang="zh-TW" sz="3200" b="1" kern="0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物件 33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-20000"/>
          </a:blip>
          <a:srcRect t="-150" b="-150"/>
          <a:stretch>
            <a:fillRect/>
          </a:stretch>
        </p:blipFill>
        <p:spPr bwMode="auto">
          <a:xfrm>
            <a:off x="827088" y="260350"/>
            <a:ext cx="77057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827088" y="260350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zh-TW" altLang="en-US" sz="4400" kern="0" dirty="0"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anchor="t"/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a.3CCD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式攝影機的濾鏡頻譜校正</a:t>
            </a:r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746" name="物件 4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 t="-148" b="-250"/>
          <a:stretch>
            <a:fillRect/>
          </a:stretch>
        </p:blipFill>
        <p:spPr bwMode="auto">
          <a:xfrm>
            <a:off x="5148263" y="836613"/>
            <a:ext cx="42481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物件 5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10000"/>
          </a:blip>
          <a:srcRect t="-188" b="-243"/>
          <a:stretch>
            <a:fillRect/>
          </a:stretch>
        </p:blipFill>
        <p:spPr bwMode="auto">
          <a:xfrm>
            <a:off x="61913" y="836613"/>
            <a:ext cx="451008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356100" y="4221163"/>
            <a:ext cx="792163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3707904" y="4365104"/>
            <a:ext cx="288032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Transfer matrix</a:t>
            </a:r>
            <a:endParaRPr lang="zh-TW" altLang="en-US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31753" name="群組 11"/>
          <p:cNvGrpSpPr>
            <a:grpSpLocks/>
          </p:cNvGrpSpPr>
          <p:nvPr/>
        </p:nvGrpSpPr>
        <p:grpSpPr bwMode="auto">
          <a:xfrm>
            <a:off x="3419475" y="5335588"/>
            <a:ext cx="4537075" cy="1262062"/>
            <a:chOff x="2419716" y="5196335"/>
            <a:chExt cx="3577217" cy="685800"/>
          </a:xfrm>
        </p:grpSpPr>
        <p:sp>
          <p:nvSpPr>
            <p:cNvPr id="31759" name="矩形 4"/>
            <p:cNvSpPr>
              <a:spLocks noChangeArrowheads="1"/>
            </p:cNvSpPr>
            <p:nvPr/>
          </p:nvSpPr>
          <p:spPr bwMode="auto">
            <a:xfrm>
              <a:off x="2817184" y="5373279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/>
                <a:t>=</a:t>
              </a:r>
              <a:endParaRPr lang="zh-TW" altLang="en-US"/>
            </a:p>
          </p:txBody>
        </p:sp>
        <p:pic>
          <p:nvPicPr>
            <p:cNvPr id="31760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-10000"/>
            </a:blip>
            <a:srcRect/>
            <a:stretch>
              <a:fillRect/>
            </a:stretch>
          </p:blipFill>
          <p:spPr bwMode="auto">
            <a:xfrm>
              <a:off x="2419716" y="5307506"/>
              <a:ext cx="2571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-10000"/>
            </a:blip>
            <a:srcRect/>
            <a:stretch>
              <a:fillRect/>
            </a:stretch>
          </p:blipFill>
          <p:spPr bwMode="auto">
            <a:xfrm>
              <a:off x="3234682" y="5196335"/>
              <a:ext cx="2762251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4" name="矩形 12"/>
          <p:cNvSpPr>
            <a:spLocks noChangeArrowheads="1"/>
          </p:cNvSpPr>
          <p:nvPr/>
        </p:nvSpPr>
        <p:spPr bwMode="auto">
          <a:xfrm>
            <a:off x="-25400" y="4911725"/>
            <a:ext cx="541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zh-TW" sz="2400" b="1">
                <a:latin typeface="標楷體" pitchFamily="65" charset="-120"/>
                <a:ea typeface="標楷體" pitchFamily="65" charset="-120"/>
              </a:rPr>
              <a:t>最小平方法做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轉換矩陣</a:t>
            </a:r>
            <a:r>
              <a:rPr lang="zh-TW" altLang="zh-TW" sz="2400" b="1">
                <a:latin typeface="標楷體" pitchFamily="65" charset="-120"/>
                <a:ea typeface="標楷體" pitchFamily="65" charset="-120"/>
              </a:rPr>
              <a:t>最小誤差近似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  <p:sp>
        <p:nvSpPr>
          <p:cNvPr id="317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31756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3875" y="3998913"/>
            <a:ext cx="2352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31758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1900" y="3998913"/>
            <a:ext cx="2476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528638" y="332656"/>
            <a:ext cx="8229600" cy="1143000"/>
          </a:xfrm>
        </p:spPr>
        <p:txBody>
          <a:bodyPr anchor="t"/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b.CCD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平場校正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(Flat-Field correction)</a:t>
            </a:r>
            <a:endParaRPr lang="zh-TW" altLang="en-US" sz="54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68312" y="1208416"/>
            <a:ext cx="41756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照度</a:t>
            </a:r>
            <a:r>
              <a:rPr lang="en-US" altLang="zh-TW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cos</a:t>
            </a:r>
            <a:r>
              <a:rPr lang="en-US" altLang="zh-TW" sz="2800" b="1" baseline="30000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lang="el-GR" altLang="zh-TW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α</a:t>
            </a:r>
            <a:r>
              <a:rPr lang="zh-TW" altLang="en-US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衰減效應</a:t>
            </a:r>
          </a:p>
        </p:txBody>
      </p:sp>
      <p:sp>
        <p:nvSpPr>
          <p:cNvPr id="32771" name="文字方塊 5"/>
          <p:cNvSpPr txBox="1">
            <a:spLocks noChangeArrowheads="1"/>
          </p:cNvSpPr>
          <p:nvPr/>
        </p:nvSpPr>
        <p:spPr bwMode="auto">
          <a:xfrm>
            <a:off x="2484438" y="5516563"/>
            <a:ext cx="3959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E3=</a:t>
            </a: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cos</a:t>
            </a:r>
            <a:r>
              <a:rPr lang="en-US" altLang="zh-TW" sz="2400" b="1" baseline="30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el-GR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α</a:t>
            </a: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*E1</a:t>
            </a:r>
            <a:endParaRPr lang="zh-TW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288" y="6064250"/>
            <a:ext cx="86042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dirty="0">
                <a:latin typeface="+mn-ea"/>
                <a:ea typeface="+mn-ea"/>
              </a:rPr>
              <a:t>均勻面光強度，經透鏡成像後，在</a:t>
            </a:r>
            <a:r>
              <a:rPr lang="en-US" altLang="zh-TW" sz="2400" b="1" dirty="0">
                <a:latin typeface="+mn-ea"/>
                <a:ea typeface="+mn-ea"/>
              </a:rPr>
              <a:t>CCD</a:t>
            </a:r>
            <a:r>
              <a:rPr lang="zh-TW" altLang="en-US" sz="2400" b="1" dirty="0">
                <a:latin typeface="+mn-ea"/>
                <a:ea typeface="+mn-ea"/>
              </a:rPr>
              <a:t>上造成不均勻照度分佈</a:t>
            </a:r>
          </a:p>
        </p:txBody>
      </p:sp>
      <p:sp>
        <p:nvSpPr>
          <p:cNvPr id="37" name="橢圓 36"/>
          <p:cNvSpPr/>
          <p:nvPr/>
        </p:nvSpPr>
        <p:spPr>
          <a:xfrm>
            <a:off x="3995738" y="1925638"/>
            <a:ext cx="792162" cy="273685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8" name="直線接點 37"/>
          <p:cNvCxnSpPr/>
          <p:nvPr/>
        </p:nvCxnSpPr>
        <p:spPr>
          <a:xfrm rot="5400000">
            <a:off x="1158875" y="3222626"/>
            <a:ext cx="7207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rot="5400000">
            <a:off x="6732587" y="3222626"/>
            <a:ext cx="7207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1476375" y="3222625"/>
            <a:ext cx="56165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>
            <a:endCxn id="37" idx="0"/>
          </p:cNvCxnSpPr>
          <p:nvPr/>
        </p:nvCxnSpPr>
        <p:spPr>
          <a:xfrm flipV="1">
            <a:off x="1476375" y="1925638"/>
            <a:ext cx="2916238" cy="1296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接點 41"/>
          <p:cNvCxnSpPr>
            <a:stCxn id="37" idx="0"/>
          </p:cNvCxnSpPr>
          <p:nvPr/>
        </p:nvCxnSpPr>
        <p:spPr>
          <a:xfrm rot="16200000" flipH="1">
            <a:off x="5094288" y="1223963"/>
            <a:ext cx="1296987" cy="2700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endCxn id="37" idx="4"/>
          </p:cNvCxnSpPr>
          <p:nvPr/>
        </p:nvCxnSpPr>
        <p:spPr>
          <a:xfrm>
            <a:off x="1547813" y="3222625"/>
            <a:ext cx="2844800" cy="1439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stCxn id="37" idx="4"/>
          </p:cNvCxnSpPr>
          <p:nvPr/>
        </p:nvCxnSpPr>
        <p:spPr>
          <a:xfrm rot="5400000" flipH="1" flipV="1">
            <a:off x="5022850" y="2592388"/>
            <a:ext cx="1439863" cy="2700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 rot="5400000">
            <a:off x="1187450" y="4878388"/>
            <a:ext cx="7207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rot="5400000">
            <a:off x="6719094" y="1566069"/>
            <a:ext cx="7191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接點 46"/>
          <p:cNvCxnSpPr>
            <a:endCxn id="37" idx="0"/>
          </p:cNvCxnSpPr>
          <p:nvPr/>
        </p:nvCxnSpPr>
        <p:spPr>
          <a:xfrm rot="5400000" flipH="1" flipV="1">
            <a:off x="1493838" y="1979613"/>
            <a:ext cx="2952750" cy="284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接點 47"/>
          <p:cNvCxnSpPr>
            <a:endCxn id="37" idx="4"/>
          </p:cNvCxnSpPr>
          <p:nvPr/>
        </p:nvCxnSpPr>
        <p:spPr>
          <a:xfrm flipV="1">
            <a:off x="1547813" y="4662488"/>
            <a:ext cx="2844800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37" idx="4"/>
          </p:cNvCxnSpPr>
          <p:nvPr/>
        </p:nvCxnSpPr>
        <p:spPr>
          <a:xfrm rot="5400000" flipH="1" flipV="1">
            <a:off x="4194969" y="1764507"/>
            <a:ext cx="3095625" cy="2700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接點 49"/>
          <p:cNvCxnSpPr>
            <a:stCxn id="37" idx="0"/>
          </p:cNvCxnSpPr>
          <p:nvPr/>
        </p:nvCxnSpPr>
        <p:spPr>
          <a:xfrm rot="5400000" flipH="1" flipV="1">
            <a:off x="5563394" y="396082"/>
            <a:ext cx="358775" cy="2700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 flipV="1">
            <a:off x="1547813" y="1566863"/>
            <a:ext cx="5545137" cy="331152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橢圓 51"/>
          <p:cNvSpPr/>
          <p:nvPr/>
        </p:nvSpPr>
        <p:spPr>
          <a:xfrm>
            <a:off x="2195513" y="2862263"/>
            <a:ext cx="215900" cy="72072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 rot="20475270">
            <a:off x="2192338" y="4178300"/>
            <a:ext cx="233362" cy="6477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790" name="文字方塊 53"/>
          <p:cNvSpPr txBox="1">
            <a:spLocks noChangeArrowheads="1"/>
          </p:cNvSpPr>
          <p:nvPr/>
        </p:nvSpPr>
        <p:spPr bwMode="auto">
          <a:xfrm>
            <a:off x="971550" y="3078163"/>
            <a:ext cx="792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dA0</a:t>
            </a:r>
            <a:endParaRPr lang="zh-TW" alt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971550" y="4724400"/>
            <a:ext cx="7921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dA2</a:t>
            </a:r>
            <a:endParaRPr lang="zh-TW" alt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2" name="文字方塊 55"/>
          <p:cNvSpPr txBox="1">
            <a:spLocks noChangeArrowheads="1"/>
          </p:cNvSpPr>
          <p:nvPr/>
        </p:nvSpPr>
        <p:spPr bwMode="auto">
          <a:xfrm>
            <a:off x="7164388" y="3006725"/>
            <a:ext cx="792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dA1</a:t>
            </a:r>
            <a:endParaRPr lang="zh-TW" alt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7164388" y="1349375"/>
            <a:ext cx="7921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dA3</a:t>
            </a:r>
            <a:endParaRPr lang="zh-TW" altLang="en-US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弧形 57"/>
          <p:cNvSpPr/>
          <p:nvPr/>
        </p:nvSpPr>
        <p:spPr>
          <a:xfrm>
            <a:off x="5003800" y="2760663"/>
            <a:ext cx="288925" cy="936625"/>
          </a:xfrm>
          <a:prstGeom prst="arc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2795" name="文字方塊 58"/>
          <p:cNvSpPr txBox="1">
            <a:spLocks noChangeArrowheads="1"/>
          </p:cNvSpPr>
          <p:nvPr/>
        </p:nvSpPr>
        <p:spPr bwMode="auto">
          <a:xfrm>
            <a:off x="5292725" y="2708275"/>
            <a:ext cx="1150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zh-TW">
                <a:latin typeface="Times New Roman" pitchFamily="18" charset="0"/>
                <a:cs typeface="Times New Roman" pitchFamily="18" charset="0"/>
              </a:rPr>
              <a:t>α</a:t>
            </a: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6" name="文字方塊 59"/>
          <p:cNvSpPr txBox="1">
            <a:spLocks noChangeArrowheads="1"/>
          </p:cNvSpPr>
          <p:nvPr/>
        </p:nvSpPr>
        <p:spPr bwMode="auto">
          <a:xfrm>
            <a:off x="2051050" y="2501900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zh-TW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0</a:t>
            </a: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7" name="矩形 60"/>
          <p:cNvSpPr>
            <a:spLocks noChangeArrowheads="1"/>
          </p:cNvSpPr>
          <p:nvPr/>
        </p:nvSpPr>
        <p:spPr bwMode="auto">
          <a:xfrm>
            <a:off x="2124075" y="4878388"/>
            <a:ext cx="473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zh-TW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8" name="文字方塊 61"/>
          <p:cNvSpPr txBox="1">
            <a:spLocks noChangeArrowheads="1"/>
          </p:cNvSpPr>
          <p:nvPr/>
        </p:nvSpPr>
        <p:spPr bwMode="auto">
          <a:xfrm>
            <a:off x="6659563" y="2708275"/>
            <a:ext cx="576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E1</a:t>
            </a:r>
            <a:endParaRPr lang="zh-TW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99" name="文字方塊 62"/>
          <p:cNvSpPr txBox="1">
            <a:spLocks noChangeArrowheads="1"/>
          </p:cNvSpPr>
          <p:nvPr/>
        </p:nvSpPr>
        <p:spPr bwMode="auto">
          <a:xfrm>
            <a:off x="6659563" y="1125538"/>
            <a:ext cx="576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E3</a:t>
            </a:r>
            <a:endParaRPr lang="zh-TW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00" name="文字方塊 63"/>
          <p:cNvSpPr txBox="1">
            <a:spLocks noChangeArrowheads="1"/>
          </p:cNvSpPr>
          <p:nvPr/>
        </p:nvSpPr>
        <p:spPr bwMode="auto">
          <a:xfrm>
            <a:off x="971550" y="5238750"/>
            <a:ext cx="165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物平面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801" name="文字方塊 64"/>
          <p:cNvSpPr txBox="1">
            <a:spLocks noChangeArrowheads="1"/>
          </p:cNvSpPr>
          <p:nvPr/>
        </p:nvSpPr>
        <p:spPr bwMode="auto">
          <a:xfrm>
            <a:off x="6516688" y="5199063"/>
            <a:ext cx="1655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像平面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flipV="1">
            <a:off x="2332038" y="3027363"/>
            <a:ext cx="3049587" cy="584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直角三角形 4"/>
          <p:cNvSpPr/>
          <p:nvPr/>
        </p:nvSpPr>
        <p:spPr>
          <a:xfrm rot="313262">
            <a:off x="1130300" y="1779588"/>
            <a:ext cx="3556000" cy="455612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" name="直線接點 5"/>
          <p:cNvCxnSpPr>
            <a:endCxn id="19" idx="4"/>
          </p:cNvCxnSpPr>
          <p:nvPr/>
        </p:nvCxnSpPr>
        <p:spPr>
          <a:xfrm>
            <a:off x="1116013" y="1614488"/>
            <a:ext cx="4473575" cy="928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梯形 6"/>
          <p:cNvSpPr/>
          <p:nvPr/>
        </p:nvSpPr>
        <p:spPr>
          <a:xfrm rot="5400000">
            <a:off x="3052763" y="1214438"/>
            <a:ext cx="1663700" cy="3124200"/>
          </a:xfrm>
          <a:prstGeom prst="trapezoid">
            <a:avLst>
              <a:gd name="adj" fmla="val 342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33797" name="群組 5"/>
          <p:cNvGrpSpPr>
            <a:grpSpLocks/>
          </p:cNvGrpSpPr>
          <p:nvPr/>
        </p:nvGrpSpPr>
        <p:grpSpPr bwMode="auto">
          <a:xfrm>
            <a:off x="3467100" y="2005013"/>
            <a:ext cx="1651000" cy="1639887"/>
            <a:chOff x="285720" y="3000372"/>
            <a:chExt cx="1959078" cy="2000264"/>
          </a:xfrm>
        </p:grpSpPr>
        <p:sp>
          <p:nvSpPr>
            <p:cNvPr id="20" name="橢圓 3"/>
            <p:cNvSpPr/>
            <p:nvPr/>
          </p:nvSpPr>
          <p:spPr>
            <a:xfrm>
              <a:off x="285720" y="3000372"/>
              <a:ext cx="1928938" cy="200026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21" name="橢圓 4"/>
            <p:cNvSpPr/>
            <p:nvPr/>
          </p:nvSpPr>
          <p:spPr>
            <a:xfrm>
              <a:off x="1815308" y="3627754"/>
              <a:ext cx="429490" cy="784227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grpSp>
        <p:nvGrpSpPr>
          <p:cNvPr id="33798" name="群組 9"/>
          <p:cNvGrpSpPr>
            <a:grpSpLocks/>
          </p:cNvGrpSpPr>
          <p:nvPr/>
        </p:nvGrpSpPr>
        <p:grpSpPr bwMode="auto">
          <a:xfrm>
            <a:off x="5410200" y="2443163"/>
            <a:ext cx="2662238" cy="1273175"/>
            <a:chOff x="5838825" y="2598738"/>
            <a:chExt cx="3018306" cy="1409996"/>
          </a:xfrm>
        </p:grpSpPr>
        <p:sp>
          <p:nvSpPr>
            <p:cNvPr id="13" name="圓柱 12"/>
            <p:cNvSpPr/>
            <p:nvPr/>
          </p:nvSpPr>
          <p:spPr>
            <a:xfrm rot="16200000">
              <a:off x="6597085" y="2768703"/>
              <a:ext cx="272506" cy="428358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grpSp>
          <p:nvGrpSpPr>
            <p:cNvPr id="33810" name="群組 13"/>
            <p:cNvGrpSpPr>
              <a:grpSpLocks/>
            </p:cNvGrpSpPr>
            <p:nvPr/>
          </p:nvGrpSpPr>
          <p:grpSpPr bwMode="auto">
            <a:xfrm>
              <a:off x="5838825" y="2709864"/>
              <a:ext cx="955674" cy="569913"/>
              <a:chOff x="5500689" y="3643314"/>
              <a:chExt cx="1000130" cy="642943"/>
            </a:xfrm>
          </p:grpSpPr>
          <p:sp>
            <p:nvSpPr>
              <p:cNvPr id="18" name="圓柱 10"/>
              <p:cNvSpPr/>
              <p:nvPr/>
            </p:nvSpPr>
            <p:spPr>
              <a:xfrm rot="16200000">
                <a:off x="5893109" y="3640089"/>
                <a:ext cx="573199" cy="642290"/>
              </a:xfrm>
              <a:prstGeom prst="can">
                <a:avLst>
                  <a:gd name="adj" fmla="val 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19" name="圓柱 18"/>
              <p:cNvSpPr/>
              <p:nvPr/>
            </p:nvSpPr>
            <p:spPr>
              <a:xfrm rot="16200000">
                <a:off x="5394105" y="3749484"/>
                <a:ext cx="642617" cy="429449"/>
              </a:xfrm>
              <a:prstGeom prst="can">
                <a:avLst>
                  <a:gd name="adj" fmla="val 33568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5" name="圓角矩形 12"/>
            <p:cNvSpPr/>
            <p:nvPr/>
          </p:nvSpPr>
          <p:spPr>
            <a:xfrm>
              <a:off x="6862926" y="2598738"/>
              <a:ext cx="1709833" cy="821032"/>
            </a:xfrm>
            <a:prstGeom prst="roundRect">
              <a:avLst>
                <a:gd name="adj" fmla="val 9549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954716" y="2783338"/>
              <a:ext cx="1902415" cy="122539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Sony DXC-</a:t>
              </a:r>
              <a:r>
                <a:rPr kumimoji="0" lang="en-US" altLang="zh-TW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+mj-ea"/>
                  <a:ea typeface="+mj-ea"/>
                </a:rPr>
                <a:t>390</a:t>
              </a:r>
              <a:r>
                <a:rPr kumimoji="0" lang="en-US" altLang="zh-TW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>  </a:t>
              </a:r>
              <a:r>
                <a:rPr kumimoji="0" lang="en-US" altLang="zh-TW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/>
              </a:r>
              <a:br>
                <a:rPr kumimoji="0" lang="en-US" altLang="zh-TW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</a:br>
              <a:r>
                <a:rPr kumimoji="0" lang="en-US" altLang="zh-TW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+mj-ea"/>
                </a:rPr>
                <a:t>3CCD</a:t>
              </a:r>
              <a:r>
                <a:rPr kumimoji="0" lang="en-US" altLang="zh-TW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 camera</a:t>
              </a:r>
              <a:r>
                <a:rPr kumimoji="0" lang="en-US" altLang="zh-TW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  <a:t/>
              </a:r>
              <a:br>
                <a:rPr kumimoji="0" lang="en-US" altLang="zh-TW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+mn-lt"/>
                  <a:ea typeface="+mn-ea"/>
                </a:rPr>
              </a:br>
              <a:endParaRPr kumimoji="0" lang="zh-TW" altLang="en-US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+mn-lt"/>
                <a:ea typeface="+mn-ea"/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5840625" y="2698949"/>
              <a:ext cx="113388" cy="57138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10" name="橢圓 4"/>
          <p:cNvSpPr/>
          <p:nvPr/>
        </p:nvSpPr>
        <p:spPr bwMode="auto">
          <a:xfrm>
            <a:off x="4745038" y="2522538"/>
            <a:ext cx="360362" cy="644525"/>
          </a:xfrm>
          <a:prstGeom prst="ellipse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平行四邊形 10"/>
          <p:cNvSpPr/>
          <p:nvPr/>
        </p:nvSpPr>
        <p:spPr>
          <a:xfrm rot="5400000">
            <a:off x="754856" y="2012157"/>
            <a:ext cx="1951037" cy="1206500"/>
          </a:xfrm>
          <a:prstGeom prst="parallelogram">
            <a:avLst>
              <a:gd name="adj" fmla="val 2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2" name="直線接點 11"/>
          <p:cNvCxnSpPr>
            <a:endCxn id="17" idx="0"/>
          </p:cNvCxnSpPr>
          <p:nvPr/>
        </p:nvCxnSpPr>
        <p:spPr>
          <a:xfrm>
            <a:off x="2322513" y="1939925"/>
            <a:ext cx="3138487" cy="593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圖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9138" y="4376738"/>
            <a:ext cx="1928812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9450" y="4376738"/>
            <a:ext cx="20272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124075" y="5816600"/>
            <a:ext cx="4319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擷取面光源</a:t>
            </a:r>
            <a:endParaRPr kumimoji="0" lang="en-US" altLang="zh-TW" sz="200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校正前影像與灰階變化曲線</a:t>
            </a:r>
          </a:p>
        </p:txBody>
      </p:sp>
      <p:sp>
        <p:nvSpPr>
          <p:cNvPr id="27662" name="矩形 25"/>
          <p:cNvSpPr>
            <a:spLocks noChangeArrowheads="1"/>
          </p:cNvSpPr>
          <p:nvPr/>
        </p:nvSpPr>
        <p:spPr bwMode="auto">
          <a:xfrm>
            <a:off x="250825" y="332656"/>
            <a:ext cx="28777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CCD</a:t>
            </a:r>
            <a:r>
              <a:rPr lang="zh-TW" altLang="zh-TW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平場校正</a:t>
            </a:r>
            <a:r>
              <a:rPr lang="zh-TW" altLang="en-US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架構</a:t>
            </a:r>
          </a:p>
        </p:txBody>
      </p:sp>
      <p:pic>
        <p:nvPicPr>
          <p:cNvPr id="63489" name="圖表 5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452438"/>
            <a:ext cx="309721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線單箭頭接點 25"/>
          <p:cNvCxnSpPr/>
          <p:nvPr/>
        </p:nvCxnSpPr>
        <p:spPr>
          <a:xfrm>
            <a:off x="2339975" y="3860800"/>
            <a:ext cx="3095625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2987675" y="3860800"/>
            <a:ext cx="2663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latin typeface="+mn-ea"/>
                <a:ea typeface="+mn-ea"/>
              </a:rPr>
              <a:t>滿足物像關係的物距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24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4"/>
          <p:cNvSpPr/>
          <p:nvPr/>
        </p:nvSpPr>
        <p:spPr>
          <a:xfrm rot="16200000">
            <a:off x="3402806" y="2124869"/>
            <a:ext cx="1195388" cy="3429000"/>
          </a:xfrm>
          <a:prstGeom prst="trapezoid">
            <a:avLst>
              <a:gd name="adj" fmla="val 2059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2" name="梯形 31"/>
          <p:cNvSpPr/>
          <p:nvPr/>
        </p:nvSpPr>
        <p:spPr>
          <a:xfrm rot="16200000">
            <a:off x="2267744" y="3429794"/>
            <a:ext cx="792163" cy="790575"/>
          </a:xfrm>
          <a:prstGeom prst="trapezoid">
            <a:avLst>
              <a:gd name="adj" fmla="val 2914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0C8CD"/>
              </a:clrFrom>
              <a:clrTo>
                <a:srgbClr val="C0C8C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9501222" y="3286124"/>
            <a:ext cx="2833353" cy="2128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7" name="標題 1"/>
          <p:cNvSpPr>
            <a:spLocks noGrp="1"/>
          </p:cNvSpPr>
          <p:nvPr>
            <p:ph type="title"/>
          </p:nvPr>
        </p:nvSpPr>
        <p:spPr>
          <a:xfrm>
            <a:off x="158750" y="198438"/>
            <a:ext cx="8229600" cy="1143000"/>
          </a:xfrm>
        </p:spPr>
        <p:txBody>
          <a:bodyPr anchor="t"/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TW" sz="2800" b="1" kern="1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CCD</a:t>
            </a:r>
            <a:r>
              <a:rPr lang="zh-TW" altLang="en-US" sz="2800" b="1" kern="1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平場校正步驟</a:t>
            </a:r>
          </a:p>
        </p:txBody>
      </p:sp>
      <p:grpSp>
        <p:nvGrpSpPr>
          <p:cNvPr id="34821" name="群組 5"/>
          <p:cNvGrpSpPr>
            <a:grpSpLocks/>
          </p:cNvGrpSpPr>
          <p:nvPr/>
        </p:nvGrpSpPr>
        <p:grpSpPr bwMode="auto">
          <a:xfrm>
            <a:off x="539750" y="2852738"/>
            <a:ext cx="1871663" cy="1814512"/>
            <a:chOff x="285720" y="3000372"/>
            <a:chExt cx="1959078" cy="2000264"/>
          </a:xfrm>
        </p:grpSpPr>
        <p:sp>
          <p:nvSpPr>
            <p:cNvPr id="7" name="橢圓 3"/>
            <p:cNvSpPr/>
            <p:nvPr/>
          </p:nvSpPr>
          <p:spPr>
            <a:xfrm>
              <a:off x="285720" y="3000372"/>
              <a:ext cx="1929168" cy="200026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" name="橢圓 4"/>
            <p:cNvSpPr/>
            <p:nvPr/>
          </p:nvSpPr>
          <p:spPr>
            <a:xfrm>
              <a:off x="1816094" y="3626877"/>
              <a:ext cx="428704" cy="78575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grpSp>
        <p:nvGrpSpPr>
          <p:cNvPr id="3" name="群組 22"/>
          <p:cNvGrpSpPr>
            <a:grpSpLocks/>
          </p:cNvGrpSpPr>
          <p:nvPr/>
        </p:nvGrpSpPr>
        <p:grpSpPr bwMode="auto">
          <a:xfrm>
            <a:off x="2484438" y="3371850"/>
            <a:ext cx="2805112" cy="1169988"/>
            <a:chOff x="5553101" y="2279637"/>
            <a:chExt cx="2805113" cy="1169987"/>
          </a:xfrm>
        </p:grpSpPr>
        <p:sp>
          <p:nvSpPr>
            <p:cNvPr id="4" name="圓柱 3"/>
            <p:cNvSpPr/>
            <p:nvPr/>
          </p:nvSpPr>
          <p:spPr>
            <a:xfrm rot="16200000">
              <a:off x="6310339" y="2484424"/>
              <a:ext cx="273050" cy="428625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6577038" y="2314562"/>
              <a:ext cx="1709739" cy="820737"/>
            </a:xfrm>
            <a:prstGeom prst="roundRect">
              <a:avLst>
                <a:gd name="adj" fmla="val 9549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34833" name="群組 19"/>
            <p:cNvGrpSpPr>
              <a:grpSpLocks/>
            </p:cNvGrpSpPr>
            <p:nvPr/>
          </p:nvGrpSpPr>
          <p:grpSpPr bwMode="auto">
            <a:xfrm>
              <a:off x="5553101" y="2279637"/>
              <a:ext cx="2805113" cy="1169987"/>
              <a:chOff x="5553101" y="2279637"/>
              <a:chExt cx="2805113" cy="1169987"/>
            </a:xfrm>
          </p:grpSpPr>
          <p:grpSp>
            <p:nvGrpSpPr>
              <p:cNvPr id="34834" name="群組 13"/>
              <p:cNvGrpSpPr>
                <a:grpSpLocks/>
              </p:cNvGrpSpPr>
              <p:nvPr/>
            </p:nvGrpSpPr>
            <p:grpSpPr bwMode="auto">
              <a:xfrm>
                <a:off x="5553101" y="2425687"/>
                <a:ext cx="955675" cy="569912"/>
                <a:chOff x="5500694" y="3643314"/>
                <a:chExt cx="1000132" cy="642942"/>
              </a:xfrm>
            </p:grpSpPr>
            <p:sp>
              <p:nvSpPr>
                <p:cNvPr id="10" name="圓柱 10"/>
                <p:cNvSpPr/>
                <p:nvPr/>
              </p:nvSpPr>
              <p:spPr>
                <a:xfrm rot="16200000">
                  <a:off x="5892807" y="3640627"/>
                  <a:ext cx="573096" cy="642943"/>
                </a:xfrm>
                <a:prstGeom prst="can">
                  <a:avLst>
                    <a:gd name="adj" fmla="val 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/>
                </a:p>
              </p:txBody>
            </p:sp>
            <p:sp>
              <p:nvSpPr>
                <p:cNvPr id="11" name="圓柱 10"/>
                <p:cNvSpPr/>
                <p:nvPr/>
              </p:nvSpPr>
              <p:spPr>
                <a:xfrm rot="16200000">
                  <a:off x="5393536" y="3750472"/>
                  <a:ext cx="642943" cy="428628"/>
                </a:xfrm>
                <a:prstGeom prst="can">
                  <a:avLst>
                    <a:gd name="adj" fmla="val 33568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/>
                </a:p>
              </p:txBody>
            </p:sp>
          </p:grpSp>
          <p:sp>
            <p:nvSpPr>
              <p:cNvPr id="13" name="文字方塊 12"/>
              <p:cNvSpPr txBox="1"/>
              <p:nvPr/>
            </p:nvSpPr>
            <p:spPr>
              <a:xfrm>
                <a:off x="6618313" y="2279637"/>
                <a:ext cx="1739901" cy="1169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</a:rPr>
                  <a:t>Sony DXC-</a:t>
                </a:r>
                <a:r>
                  <a:rPr kumimoji="0" lang="en-US" altLang="zh-TW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390</a:t>
                </a:r>
                <a:r>
                  <a:rPr kumimoji="0" lang="en-US" altLang="zh-TW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</a:rPr>
                  <a:t> </a:t>
                </a:r>
                <a:br>
                  <a:rPr kumimoji="0" lang="en-US" altLang="zh-TW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</a:rPr>
                </a:br>
                <a:r>
                  <a:rPr kumimoji="0" lang="en-US" altLang="zh-TW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</a:rPr>
                  <a:t/>
                </a:r>
                <a:br>
                  <a:rPr kumimoji="0" lang="en-US" altLang="zh-TW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</a:rPr>
                </a:br>
                <a:r>
                  <a:rPr kumimoji="0" lang="en-US" altLang="zh-TW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3CCD</a:t>
                </a:r>
                <a:r>
                  <a:rPr kumimoji="0" lang="en-US" altLang="zh-TW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</a:rPr>
                  <a:t> camera</a:t>
                </a:r>
                <a:endParaRPr kumimoji="0" lang="zh-TW" altLang="en-US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+mn-lt"/>
                  <a:ea typeface="+mn-ea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dirty="0">
                  <a:latin typeface="+mn-lt"/>
                  <a:ea typeface="+mn-ea"/>
                </a:endParaRPr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5554688" y="2414575"/>
                <a:ext cx="114300" cy="5715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</p:grpSp>
      <p:sp>
        <p:nvSpPr>
          <p:cNvPr id="19" name="橢圓 4"/>
          <p:cNvSpPr/>
          <p:nvPr/>
        </p:nvSpPr>
        <p:spPr bwMode="auto">
          <a:xfrm>
            <a:off x="2001838" y="3427413"/>
            <a:ext cx="409575" cy="712787"/>
          </a:xfrm>
          <a:prstGeom prst="ellipse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7826375" y="1589088"/>
            <a:ext cx="120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三刺激值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720725" y="5437188"/>
            <a:ext cx="7812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每一像素灰階值與三刺激值間的轉換關係</a:t>
            </a:r>
          </a:p>
        </p:txBody>
      </p:sp>
      <p:pic>
        <p:nvPicPr>
          <p:cNvPr id="26" name="圖片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1644650"/>
            <a:ext cx="1928812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群組 26"/>
          <p:cNvGrpSpPr>
            <a:grpSpLocks/>
          </p:cNvGrpSpPr>
          <p:nvPr/>
        </p:nvGrpSpPr>
        <p:grpSpPr bwMode="auto">
          <a:xfrm>
            <a:off x="6588125" y="1341438"/>
            <a:ext cx="1079500" cy="1150937"/>
            <a:chOff x="6660232" y="1628800"/>
            <a:chExt cx="1080120" cy="1152128"/>
          </a:xfrm>
        </p:grpSpPr>
        <p:sp>
          <p:nvSpPr>
            <p:cNvPr id="29" name="橢圓 28"/>
            <p:cNvSpPr/>
            <p:nvPr/>
          </p:nvSpPr>
          <p:spPr>
            <a:xfrm>
              <a:off x="6660232" y="1628800"/>
              <a:ext cx="1080120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7092280" y="2061047"/>
              <a:ext cx="216024" cy="21612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284663" y="1700213"/>
            <a:ext cx="95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灰階值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77613E-6 L -0.00382 0.143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13 0.00232 L -0.42621 -0.1237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4"/>
          <p:cNvSpPr>
            <a:spLocks noChangeArrowheads="1"/>
          </p:cNvSpPr>
          <p:nvPr/>
        </p:nvSpPr>
        <p:spPr bwMode="auto">
          <a:xfrm>
            <a:off x="755650" y="620713"/>
            <a:ext cx="7359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>
                <a:latin typeface="標楷體" pitchFamily="65" charset="-120"/>
                <a:ea typeface="標楷體" pitchFamily="65" charset="-120"/>
              </a:rPr>
              <a:t>CCD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上任取五個像素，其灰階值與刺激值間的轉換關係</a:t>
            </a:r>
          </a:p>
        </p:txBody>
      </p:sp>
      <p:pic>
        <p:nvPicPr>
          <p:cNvPr id="35842" name="圖表 28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1628775"/>
            <a:ext cx="619283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1835150" y="5949950"/>
            <a:ext cx="51133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dirty="0">
                <a:latin typeface="+mn-ea"/>
                <a:ea typeface="+mn-ea"/>
              </a:rPr>
              <a:t>相同刺激值情況，灰階值強度不同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Line 2"/>
          <p:cNvSpPr>
            <a:spLocks noChangeShapeType="1"/>
          </p:cNvSpPr>
          <p:nvPr/>
        </p:nvSpPr>
        <p:spPr bwMode="auto">
          <a:xfrm>
            <a:off x="2003425" y="2409825"/>
            <a:ext cx="48006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1760538" y="2303463"/>
            <a:ext cx="182562" cy="182562"/>
            <a:chOff x="1239" y="1515"/>
            <a:chExt cx="115" cy="115"/>
          </a:xfrm>
        </p:grpSpPr>
        <p:sp>
          <p:nvSpPr>
            <p:cNvPr id="16408" name="AutoShape 4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409" name="AutoShape 5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rgbClr val="FF99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760538" y="2870200"/>
            <a:ext cx="5043487" cy="530225"/>
            <a:chOff x="1239" y="1296"/>
            <a:chExt cx="3177" cy="334"/>
          </a:xfrm>
        </p:grpSpPr>
        <p:sp>
          <p:nvSpPr>
            <p:cNvPr id="16403" name="Line 8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6404" name="Group 9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16406" name="AutoShape 10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407" name="AutoShape 11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6405" name="Text Box 12"/>
            <p:cNvSpPr txBox="1">
              <a:spLocks noChangeArrowheads="1"/>
            </p:cNvSpPr>
            <p:nvPr/>
          </p:nvSpPr>
          <p:spPr bwMode="auto">
            <a:xfrm>
              <a:off x="1883" y="1296"/>
              <a:ext cx="170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zh-TW" altLang="en-US" sz="2800" b="1" dirty="0" smtClean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研究的</a:t>
              </a:r>
              <a:r>
                <a:rPr kumimoji="0" lang="zh-TW" altLang="en-US" sz="2800" b="1" dirty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工作內容</a:t>
              </a:r>
              <a:endParaRPr kumimoji="0" lang="en-US" altLang="zh-TW" sz="28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grpSp>
        <p:nvGrpSpPr>
          <p:cNvPr id="16388" name="Group 13"/>
          <p:cNvGrpSpPr>
            <a:grpSpLocks/>
          </p:cNvGrpSpPr>
          <p:nvPr/>
        </p:nvGrpSpPr>
        <p:grpSpPr bwMode="auto">
          <a:xfrm>
            <a:off x="1760538" y="3787775"/>
            <a:ext cx="5043487" cy="530225"/>
            <a:chOff x="1239" y="1296"/>
            <a:chExt cx="3177" cy="334"/>
          </a:xfrm>
        </p:grpSpPr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6399" name="Group 15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16401" name="AutoShape 16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402" name="AutoShape 17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6400" name="Text Box 18"/>
            <p:cNvSpPr txBox="1">
              <a:spLocks noChangeArrowheads="1"/>
            </p:cNvSpPr>
            <p:nvPr/>
          </p:nvSpPr>
          <p:spPr bwMode="auto">
            <a:xfrm>
              <a:off x="1770" y="1296"/>
              <a:ext cx="192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zh-TW" altLang="en-US" sz="2800" b="1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本系統的功能驗証</a:t>
              </a:r>
              <a:endParaRPr kumimoji="0" lang="en-US" altLang="zh-TW" sz="28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grpSp>
        <p:nvGrpSpPr>
          <p:cNvPr id="16389" name="Group 19"/>
          <p:cNvGrpSpPr>
            <a:grpSpLocks/>
          </p:cNvGrpSpPr>
          <p:nvPr/>
        </p:nvGrpSpPr>
        <p:grpSpPr bwMode="auto">
          <a:xfrm>
            <a:off x="1760538" y="4699000"/>
            <a:ext cx="5043487" cy="530225"/>
            <a:chOff x="1239" y="1296"/>
            <a:chExt cx="3177" cy="334"/>
          </a:xfrm>
        </p:grpSpPr>
        <p:sp>
          <p:nvSpPr>
            <p:cNvPr id="16393" name="Line 20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6394" name="Group 21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16396" name="AutoShape 22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397" name="AutoShape 23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6395" name="Text Box 24"/>
            <p:cNvSpPr txBox="1">
              <a:spLocks noChangeArrowheads="1"/>
            </p:cNvSpPr>
            <p:nvPr/>
          </p:nvSpPr>
          <p:spPr bwMode="auto">
            <a:xfrm>
              <a:off x="2489" y="1296"/>
              <a:ext cx="56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zh-TW" altLang="en-US" sz="2800" b="1" dirty="0" smtClean="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結論</a:t>
              </a:r>
              <a:endParaRPr kumimoji="0" lang="en-US" altLang="zh-TW" sz="28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16390" name="Text Box 7"/>
          <p:cNvSpPr txBox="1">
            <a:spLocks noChangeArrowheads="1"/>
          </p:cNvSpPr>
          <p:nvPr/>
        </p:nvSpPr>
        <p:spPr bwMode="gray">
          <a:xfrm>
            <a:off x="2268538" y="1912938"/>
            <a:ext cx="37703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80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研究的背景與目的</a:t>
            </a:r>
          </a:p>
        </p:txBody>
      </p:sp>
      <p:sp>
        <p:nvSpPr>
          <p:cNvPr id="57" name="標題 2"/>
          <p:cNvSpPr txBox="1">
            <a:spLocks/>
          </p:cNvSpPr>
          <p:nvPr/>
        </p:nvSpPr>
        <p:spPr>
          <a:xfrm>
            <a:off x="457200" y="341313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b="1" kern="0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pitchFamily="34" charset="0"/>
              </a:rPr>
              <a:t>綱要</a:t>
            </a:r>
            <a:r>
              <a:rPr lang="en-US" altLang="zh-TW" sz="2800" b="1" kern="0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pitchFamily="34" charset="0"/>
              </a:rPr>
              <a:t/>
            </a:r>
            <a:br>
              <a:rPr lang="en-US" altLang="zh-TW" sz="2800" b="1" kern="0" dirty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pitchFamily="34" charset="0"/>
              </a:rPr>
            </a:br>
            <a:endParaRPr lang="zh-TW" altLang="en-US" sz="2800" kern="0" dirty="0"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28" name="Picture 28" descr="http://www.phys.sinica.edu.tw/images/phys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163056"/>
            <a:ext cx="694944" cy="694944"/>
          </a:xfrm>
          <a:prstGeom prst="rect">
            <a:avLst/>
          </a:prstGeom>
          <a:noFill/>
        </p:spPr>
      </p:pic>
    </p:spTree>
  </p:cSld>
  <p:clrMapOvr>
    <a:masterClrMapping/>
  </p:clrMapOvr>
  <p:transition advTm="1095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圖表 29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61"/>
          <a:stretch>
            <a:fillRect/>
          </a:stretch>
        </p:blipFill>
        <p:spPr bwMode="auto">
          <a:xfrm>
            <a:off x="1258888" y="836613"/>
            <a:ext cx="68421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圖表 27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765175"/>
            <a:ext cx="65532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4"/>
          <p:cNvSpPr>
            <a:spLocks noChangeArrowheads="1"/>
          </p:cNvSpPr>
          <p:nvPr/>
        </p:nvSpPr>
        <p:spPr bwMode="auto">
          <a:xfrm>
            <a:off x="323850" y="1989138"/>
            <a:ext cx="3887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eaLnBrk="0" hangingPunct="0"/>
            <a:r>
              <a:rPr lang="en-US" altLang="zh-TW" sz="3200"/>
              <a:t>G</a:t>
            </a:r>
            <a:r>
              <a:rPr lang="en-US" altLang="zh-TW" sz="3200" baseline="-25000"/>
              <a:t>i,j</a:t>
            </a:r>
            <a:r>
              <a:rPr lang="en-US" altLang="zh-TW" sz="3200"/>
              <a:t> = </a:t>
            </a:r>
            <a:r>
              <a:rPr lang="el-GR" altLang="zh-TW" sz="3200"/>
              <a:t>α</a:t>
            </a:r>
            <a:r>
              <a:rPr lang="en-US" altLang="zh-TW" sz="3200" baseline="-25000"/>
              <a:t>i,j</a:t>
            </a:r>
            <a:r>
              <a:rPr lang="en-US" altLang="zh-TW" sz="3200"/>
              <a:t> • L +</a:t>
            </a:r>
            <a:r>
              <a:rPr lang="zh-TW" altLang="zh-TW" sz="3200"/>
              <a:t>σ</a:t>
            </a:r>
            <a:r>
              <a:rPr lang="en-US" altLang="zh-TW" sz="3200" baseline="-25000"/>
              <a:t>i,j</a:t>
            </a:r>
            <a:r>
              <a:rPr lang="en-US" altLang="zh-TW" sz="3200"/>
              <a:t> </a:t>
            </a:r>
            <a:endParaRPr lang="en-US" altLang="zh-TW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995738" y="2413000"/>
            <a:ext cx="5905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altLang="zh-TW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L</a:t>
            </a:r>
            <a:r>
              <a:rPr lang="zh-TW" altLang="en-US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：光源三刺激值，每一像素上的值皆為定值</a:t>
            </a:r>
            <a:endParaRPr lang="en-US" altLang="zh-TW" sz="20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r>
              <a:rPr lang="en-US" altLang="zh-TW" sz="2000"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sz="2000" baseline="-25000">
                <a:ea typeface="標楷體" pitchFamily="65" charset="-120"/>
                <a:cs typeface="Times New Roman" pitchFamily="18" charset="0"/>
              </a:rPr>
              <a:t>i,j</a:t>
            </a:r>
            <a:r>
              <a:rPr lang="en-US" altLang="zh-TW" sz="2000"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000"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en-US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擷取到的灰階值</a:t>
            </a:r>
            <a:endParaRPr lang="en-US" altLang="zh-TW" sz="20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just"/>
            <a:r>
              <a:rPr lang="el-GR" altLang="zh-TW" sz="2000">
                <a:cs typeface="Times New Roman" pitchFamily="18" charset="0"/>
              </a:rPr>
              <a:t> α</a:t>
            </a:r>
            <a:r>
              <a:rPr lang="en-US" altLang="zh-TW" sz="2000" baseline="-25000">
                <a:cs typeface="Times New Roman" pitchFamily="18" charset="0"/>
              </a:rPr>
              <a:t>i,j</a:t>
            </a:r>
            <a:r>
              <a:rPr lang="en-US" altLang="zh-TW" sz="2000">
                <a:cs typeface="Times New Roman" pitchFamily="18" charset="0"/>
              </a:rPr>
              <a:t>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000">
                <a:cs typeface="Times New Roman" pitchFamily="18" charset="0"/>
              </a:rPr>
              <a:t> σ</a:t>
            </a:r>
            <a:r>
              <a:rPr lang="en-US" altLang="zh-TW" sz="2000" baseline="-25000">
                <a:cs typeface="Times New Roman" pitchFamily="18" charset="0"/>
              </a:rPr>
              <a:t>i,j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：線性方程式的係數。</a:t>
            </a:r>
            <a:endParaRPr lang="zh-TW" altLang="en-US" sz="2000">
              <a:ea typeface="標楷體" pitchFamily="65" charset="-120"/>
            </a:endParaRPr>
          </a:p>
        </p:txBody>
      </p:sp>
      <p:sp>
        <p:nvSpPr>
          <p:cNvPr id="38915" name="矩形 6"/>
          <p:cNvSpPr>
            <a:spLocks noChangeArrowheads="1"/>
          </p:cNvSpPr>
          <p:nvPr/>
        </p:nvSpPr>
        <p:spPr bwMode="auto">
          <a:xfrm>
            <a:off x="539750" y="3617913"/>
            <a:ext cx="66960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線性方程式建立：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最小平方法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(least square method)</a:t>
            </a:r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對線性方程式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係</a:t>
            </a:r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數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α</a:t>
            </a:r>
            <a:r>
              <a:rPr lang="en-US" altLang="zh-TW" sz="2000" baseline="-25000">
                <a:latin typeface="標楷體" pitchFamily="65" charset="-120"/>
                <a:ea typeface="標楷體" pitchFamily="65" charset="-120"/>
              </a:rPr>
              <a:t>i,j</a:t>
            </a:r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、σ</a:t>
            </a:r>
            <a:r>
              <a:rPr lang="en-US" altLang="zh-TW" sz="2000" baseline="-25000">
                <a:latin typeface="標楷體" pitchFamily="65" charset="-120"/>
                <a:ea typeface="標楷體" pitchFamily="65" charset="-120"/>
              </a:rPr>
              <a:t>i,j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 進行誤差評估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找出每一像素的校正係數。</a:t>
            </a:r>
            <a:endParaRPr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8916" name="群組 11"/>
          <p:cNvGrpSpPr>
            <a:grpSpLocks/>
          </p:cNvGrpSpPr>
          <p:nvPr/>
        </p:nvGrpSpPr>
        <p:grpSpPr bwMode="auto">
          <a:xfrm>
            <a:off x="2239963" y="5032375"/>
            <a:ext cx="3771900" cy="844550"/>
            <a:chOff x="683568" y="4941168"/>
            <a:chExt cx="3771892" cy="845490"/>
          </a:xfrm>
        </p:grpSpPr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683568" y="5055567"/>
              <a:ext cx="36724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zh-TW" sz="2400" b="1">
                  <a:latin typeface="標楷體" pitchFamily="65" charset="-120"/>
                  <a:cs typeface="Times New Roman" pitchFamily="18" charset="0"/>
                </a:rPr>
                <a:t>G</a:t>
              </a:r>
              <a:r>
                <a:rPr lang="en-US" altLang="zh-TW" sz="2400" b="1" baseline="-30000">
                  <a:latin typeface="標楷體" pitchFamily="65" charset="-120"/>
                  <a:cs typeface="Times New Roman" pitchFamily="18" charset="0"/>
                </a:rPr>
                <a:t>i,j</a:t>
              </a:r>
              <a:r>
                <a:rPr lang="en-US" altLang="zh-TW" sz="2400" b="1">
                  <a:latin typeface="標楷體" pitchFamily="65" charset="-120"/>
                  <a:cs typeface="Times New Roman" pitchFamily="18" charset="0"/>
                </a:rPr>
                <a:t> - α</a:t>
              </a:r>
              <a:r>
                <a:rPr lang="en-US" altLang="zh-TW" sz="2400" b="1" baseline="-30000">
                  <a:latin typeface="標楷體" pitchFamily="65" charset="-120"/>
                  <a:cs typeface="Times New Roman" pitchFamily="18" charset="0"/>
                </a:rPr>
                <a:t>i,j</a:t>
              </a:r>
              <a:r>
                <a:rPr lang="en-US" altLang="zh-TW" sz="2400" b="1">
                  <a:latin typeface="標楷體" pitchFamily="65" charset="-120"/>
                  <a:cs typeface="Times New Roman" pitchFamily="18" charset="0"/>
                </a:rPr>
                <a:t> </a:t>
              </a:r>
              <a:r>
                <a:rPr lang="en-US" altLang="zh-TW" sz="2400" b="1">
                  <a:cs typeface="Times New Roman" pitchFamily="18" charset="0"/>
                </a:rPr>
                <a:t>•</a:t>
              </a:r>
              <a:r>
                <a:rPr lang="en-US" altLang="zh-TW" sz="24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TW" sz="2400" b="1">
                  <a:latin typeface="標楷體" pitchFamily="65" charset="-120"/>
                  <a:cs typeface="Times New Roman" pitchFamily="18" charset="0"/>
                </a:rPr>
                <a:t>L -σ</a:t>
              </a:r>
              <a:r>
                <a:rPr lang="en-US" altLang="zh-TW" sz="2400" b="1" baseline="-30000">
                  <a:latin typeface="標楷體" pitchFamily="65" charset="-120"/>
                  <a:cs typeface="Times New Roman" pitchFamily="18" charset="0"/>
                </a:rPr>
                <a:t>i,j</a:t>
              </a:r>
              <a:r>
                <a:rPr lang="en-US" altLang="zh-TW" sz="2400">
                  <a:latin typeface="標楷體" pitchFamily="65" charset="-120"/>
                  <a:cs typeface="Times New Roman" pitchFamily="18" charset="0"/>
                </a:rPr>
                <a:t>=</a:t>
              </a:r>
              <a:endParaRPr lang="en-US" altLang="zh-TW" sz="2800"/>
            </a:p>
          </p:txBody>
        </p:sp>
        <p:pic>
          <p:nvPicPr>
            <p:cNvPr id="38921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10000"/>
            </a:blip>
            <a:srcRect/>
            <a:stretch>
              <a:fillRect/>
            </a:stretch>
          </p:blipFill>
          <p:spPr bwMode="auto">
            <a:xfrm>
              <a:off x="4067944" y="4941168"/>
              <a:ext cx="387516" cy="845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TW" altLang="zh-TW" sz="800"/>
              <a:t> </a:t>
            </a:r>
            <a:endParaRPr lang="zh-TW" altLang="zh-TW"/>
          </a:p>
        </p:txBody>
      </p:sp>
      <p:sp>
        <p:nvSpPr>
          <p:cNvPr id="38918" name="矩形 10"/>
          <p:cNvSpPr>
            <a:spLocks noChangeArrowheads="1"/>
          </p:cNvSpPr>
          <p:nvPr/>
        </p:nvSpPr>
        <p:spPr bwMode="auto">
          <a:xfrm>
            <a:off x="-36513" y="1239838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/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曲線擬合</a:t>
            </a:r>
            <a:r>
              <a:rPr kumimoji="0" lang="en-US" altLang="zh-TW" sz="2400">
                <a:latin typeface="標楷體" pitchFamily="65" charset="-120"/>
                <a:ea typeface="標楷體" pitchFamily="65" charset="-120"/>
              </a:rPr>
              <a:t>(curve fitting)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找出每一像素的線性方程式</a:t>
            </a:r>
            <a:endParaRPr lang="en-US" altLang="zh-TW" sz="1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5875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CCD</a:t>
            </a:r>
            <a:r>
              <a:rPr lang="zh-TW" altLang="en-US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平場校正數學模組推導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3"/>
          <p:cNvSpPr>
            <a:spLocks noChangeArrowheads="1"/>
          </p:cNvSpPr>
          <p:nvPr/>
        </p:nvSpPr>
        <p:spPr bwMode="auto">
          <a:xfrm>
            <a:off x="1000125" y="765175"/>
            <a:ext cx="69294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中間像素位置作為基準，用最小平方法建構其轉換函式，將其它像素的轉換函式乘上一個校正係數，最後所有像素的轉換曲線都將和中間像素轉換函式一樣</a:t>
            </a:r>
          </a:p>
        </p:txBody>
      </p:sp>
      <p:sp>
        <p:nvSpPr>
          <p:cNvPr id="39938" name="矩形 6"/>
          <p:cNvSpPr>
            <a:spLocks noChangeArrowheads="1"/>
          </p:cNvSpPr>
          <p:nvPr/>
        </p:nvSpPr>
        <p:spPr bwMode="auto">
          <a:xfrm>
            <a:off x="3132138" y="2205038"/>
            <a:ext cx="381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1"/>
              <a:t>G</a:t>
            </a:r>
            <a:r>
              <a:rPr lang="en-US" altLang="zh-TW" sz="2400" b="1" baseline="-25000"/>
              <a:t>i,j</a:t>
            </a:r>
            <a:r>
              <a:rPr lang="en-US" altLang="zh-TW" sz="2400" b="1"/>
              <a:t> = </a:t>
            </a:r>
            <a:r>
              <a:rPr lang="zh-TW" altLang="zh-TW" sz="2400" b="1"/>
              <a:t>α</a:t>
            </a:r>
            <a:r>
              <a:rPr lang="en-US" altLang="zh-TW" sz="2400" b="1" baseline="-25000"/>
              <a:t>q</a:t>
            </a:r>
            <a:r>
              <a:rPr lang="en-US" altLang="zh-TW" sz="2400" b="1"/>
              <a:t> • L +</a:t>
            </a:r>
            <a:r>
              <a:rPr lang="zh-TW" altLang="zh-TW" sz="2400" b="1"/>
              <a:t>σ</a:t>
            </a:r>
            <a:r>
              <a:rPr lang="en-US" altLang="zh-TW" sz="2400" b="1" baseline="-25000"/>
              <a:t>q</a:t>
            </a:r>
            <a:endParaRPr lang="zh-TW" altLang="en-US" sz="2400" b="1"/>
          </a:p>
        </p:txBody>
      </p:sp>
      <p:sp>
        <p:nvSpPr>
          <p:cNvPr id="39939" name="文字方塊 6"/>
          <p:cNvSpPr txBox="1">
            <a:spLocks noChangeArrowheads="1"/>
          </p:cNvSpPr>
          <p:nvPr/>
        </p:nvSpPr>
        <p:spPr bwMode="auto">
          <a:xfrm>
            <a:off x="1258888" y="5210175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Before calibration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文字方塊 7"/>
          <p:cNvSpPr txBox="1">
            <a:spLocks noChangeArrowheads="1"/>
          </p:cNvSpPr>
          <p:nvPr/>
        </p:nvSpPr>
        <p:spPr bwMode="auto">
          <a:xfrm>
            <a:off x="5045075" y="5210175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After calibration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28527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0763" y="2852738"/>
            <a:ext cx="292893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圖表 30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1196975"/>
            <a:ext cx="61928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矩形 2"/>
          <p:cNvSpPr>
            <a:spLocks noChangeArrowheads="1"/>
          </p:cNvSpPr>
          <p:nvPr/>
        </p:nvSpPr>
        <p:spPr bwMode="auto">
          <a:xfrm>
            <a:off x="468313" y="549275"/>
            <a:ext cx="8647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完成平場校正後，任選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z="2400" b="1">
                <a:latin typeface="標楷體" pitchFamily="65" charset="-120"/>
                <a:ea typeface="標楷體" pitchFamily="65" charset="-120"/>
              </a:rPr>
              <a:t>個像素的灰階值與三刺激值的對應關係</a:t>
            </a:r>
            <a:endParaRPr lang="zh-TW" altLang="en-US" sz="24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76375" y="5857875"/>
            <a:ext cx="70564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latin typeface="+mn-ea"/>
                <a:ea typeface="+mn-ea"/>
              </a:rPr>
              <a:t>相同刺激值情況，修正使灰階值強度相同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圖表 31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61"/>
          <a:stretch>
            <a:fillRect/>
          </a:stretch>
        </p:blipFill>
        <p:spPr bwMode="auto">
          <a:xfrm>
            <a:off x="1258888" y="908050"/>
            <a:ext cx="60499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圖表 3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1"/>
          <a:stretch>
            <a:fillRect/>
          </a:stretch>
        </p:blipFill>
        <p:spPr bwMode="auto">
          <a:xfrm>
            <a:off x="1404938" y="908050"/>
            <a:ext cx="60467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圖表 1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76"/>
          <a:stretch>
            <a:fillRect/>
          </a:stretch>
        </p:blipFill>
        <p:spPr bwMode="auto">
          <a:xfrm>
            <a:off x="3563938" y="3573463"/>
            <a:ext cx="5184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圖片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981075"/>
            <a:ext cx="26955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矩形 5"/>
          <p:cNvSpPr>
            <a:spLocks noChangeArrowheads="1"/>
          </p:cNvSpPr>
          <p:nvPr/>
        </p:nvSpPr>
        <p:spPr bwMode="auto">
          <a:xfrm>
            <a:off x="323850" y="981075"/>
            <a:ext cx="3570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400" b="1" dirty="0">
                <a:latin typeface="+mn-ea"/>
                <a:ea typeface="+mn-ea"/>
                <a:cs typeface="Times New Roman" pitchFamily="18" charset="0"/>
              </a:rPr>
              <a:t>平場校正前：灰階值分布</a:t>
            </a:r>
          </a:p>
        </p:txBody>
      </p:sp>
      <p:sp>
        <p:nvSpPr>
          <p:cNvPr id="37893" name="文字方塊 6"/>
          <p:cNvSpPr txBox="1">
            <a:spLocks noChangeArrowheads="1"/>
          </p:cNvSpPr>
          <p:nvPr/>
        </p:nvSpPr>
        <p:spPr bwMode="auto">
          <a:xfrm>
            <a:off x="4788024" y="6218148"/>
            <a:ext cx="3491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最大誤差： </a:t>
            </a:r>
            <a:r>
              <a:rPr lang="en-US" altLang="zh-TW" sz="28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± 12%</a:t>
            </a:r>
            <a:endParaRPr lang="zh-TW" altLang="en-US" sz="28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5875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平場校正前的誤差比較</a:t>
            </a: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328613" y="2781300"/>
            <a:ext cx="3262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400" b="1" dirty="0">
                <a:latin typeface="+mn-ea"/>
                <a:ea typeface="+mn-ea"/>
                <a:cs typeface="Times New Roman" pitchFamily="18" charset="0"/>
              </a:rPr>
              <a:t>平場校正前：誤差分析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矩形 5"/>
          <p:cNvSpPr>
            <a:spLocks noChangeArrowheads="1"/>
          </p:cNvSpPr>
          <p:nvPr/>
        </p:nvSpPr>
        <p:spPr bwMode="auto">
          <a:xfrm>
            <a:off x="323850" y="981075"/>
            <a:ext cx="3570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400" b="1" dirty="0">
                <a:latin typeface="+mn-ea"/>
                <a:ea typeface="+mn-ea"/>
                <a:cs typeface="Times New Roman" pitchFamily="18" charset="0"/>
              </a:rPr>
              <a:t>平場校正後：灰階值分布</a:t>
            </a:r>
          </a:p>
        </p:txBody>
      </p:sp>
      <p:sp>
        <p:nvSpPr>
          <p:cNvPr id="37893" name="文字方塊 6"/>
          <p:cNvSpPr txBox="1">
            <a:spLocks noChangeArrowheads="1"/>
          </p:cNvSpPr>
          <p:nvPr/>
        </p:nvSpPr>
        <p:spPr bwMode="auto">
          <a:xfrm>
            <a:off x="4788024" y="6218148"/>
            <a:ext cx="3491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最大誤差： </a:t>
            </a:r>
            <a:r>
              <a:rPr lang="en-US" altLang="zh-TW" sz="28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± 2%</a:t>
            </a:r>
            <a:endParaRPr lang="zh-TW" altLang="en-US" sz="28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5875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平場校正後的誤差比較</a:t>
            </a: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339725" y="2781300"/>
            <a:ext cx="3262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400" b="1" dirty="0">
                <a:latin typeface="+mn-ea"/>
                <a:ea typeface="+mn-ea"/>
                <a:cs typeface="Times New Roman" pitchFamily="18" charset="0"/>
              </a:rPr>
              <a:t>平場校正後：誤差分析</a:t>
            </a:r>
          </a:p>
        </p:txBody>
      </p:sp>
      <p:pic>
        <p:nvPicPr>
          <p:cNvPr id="45061" name="圖片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981075"/>
            <a:ext cx="26019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圖表 2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101"/>
          <a:stretch>
            <a:fillRect/>
          </a:stretch>
        </p:blipFill>
        <p:spPr bwMode="auto">
          <a:xfrm>
            <a:off x="3495675" y="3357563"/>
            <a:ext cx="48926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3"/>
          <p:cNvSpPr>
            <a:spLocks noGrp="1"/>
          </p:cNvSpPr>
          <p:nvPr>
            <p:ph type="title"/>
          </p:nvPr>
        </p:nvSpPr>
        <p:spPr>
          <a:xfrm>
            <a:off x="4788024" y="764704"/>
            <a:ext cx="8229600" cy="1143000"/>
          </a:xfrm>
        </p:spPr>
        <p:txBody>
          <a:bodyPr anchor="t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 smtClean="0"/>
          </a:p>
        </p:txBody>
      </p:sp>
      <p:sp>
        <p:nvSpPr>
          <p:cNvPr id="39940" name="矩形 4"/>
          <p:cNvSpPr>
            <a:spLocks noChangeArrowheads="1"/>
          </p:cNvSpPr>
          <p:nvPr/>
        </p:nvSpPr>
        <p:spPr bwMode="auto">
          <a:xfrm>
            <a:off x="1835150" y="2997200"/>
            <a:ext cx="5113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eaLnBrk="0" hangingPunct="0">
              <a:defRPr/>
            </a:pPr>
            <a:r>
              <a:rPr lang="en-US" altLang="zh-TW" sz="3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 </a:t>
            </a:r>
            <a:r>
              <a:rPr lang="en-US" altLang="zh-TW" sz="3200" dirty="0">
                <a:latin typeface="Times New Roman" pitchFamily="18" charset="0"/>
                <a:ea typeface="+mn-ea"/>
                <a:cs typeface="Times New Roman" pitchFamily="18" charset="0"/>
              </a:rPr>
              <a:t>= </a:t>
            </a:r>
            <a:r>
              <a:rPr lang="el-GR" altLang="zh-TW" sz="3200" dirty="0"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lang="en-US" altLang="zh-TW" sz="3200" baseline="-25000" dirty="0" err="1">
                <a:latin typeface="Times New Roman" pitchFamily="18" charset="0"/>
                <a:ea typeface="+mn-ea"/>
                <a:cs typeface="Times New Roman" pitchFamily="18" charset="0"/>
              </a:rPr>
              <a:t>i,j</a:t>
            </a:r>
            <a:r>
              <a:rPr lang="en-US" altLang="zh-TW" sz="3200" dirty="0">
                <a:latin typeface="Times New Roman" pitchFamily="18" charset="0"/>
                <a:ea typeface="+mn-ea"/>
                <a:cs typeface="Times New Roman" pitchFamily="18" charset="0"/>
              </a:rPr>
              <a:t> • </a:t>
            </a:r>
            <a:r>
              <a:rPr lang="en-US" altLang="zh-TW" sz="3200" dirty="0" err="1"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lang="en-US" altLang="zh-TW" sz="3200" baseline="-25000" dirty="0" err="1">
                <a:latin typeface="Times New Roman" pitchFamily="18" charset="0"/>
                <a:ea typeface="+mn-ea"/>
                <a:cs typeface="Times New Roman" pitchFamily="18" charset="0"/>
              </a:rPr>
              <a:t>i,j</a:t>
            </a:r>
            <a:r>
              <a:rPr lang="en-US" altLang="zh-TW" sz="3200" dirty="0">
                <a:latin typeface="Times New Roman" pitchFamily="18" charset="0"/>
                <a:ea typeface="+mn-ea"/>
                <a:cs typeface="Times New Roman" pitchFamily="18" charset="0"/>
              </a:rPr>
              <a:t> +</a:t>
            </a:r>
            <a:r>
              <a:rPr lang="zh-TW" altLang="zh-TW" sz="3200" dirty="0"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lang="en-US" altLang="zh-TW" sz="3200" baseline="-25000" dirty="0" err="1">
                <a:latin typeface="Times New Roman" pitchFamily="18" charset="0"/>
                <a:ea typeface="+mn-ea"/>
                <a:cs typeface="Times New Roman" pitchFamily="18" charset="0"/>
              </a:rPr>
              <a:t>i,j</a:t>
            </a:r>
            <a:r>
              <a:rPr lang="en-US" altLang="zh-TW" sz="3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altLang="zh-TW" sz="4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6083" name="矩形 8"/>
          <p:cNvSpPr>
            <a:spLocks noChangeArrowheads="1"/>
          </p:cNvSpPr>
          <p:nvPr/>
        </p:nvSpPr>
        <p:spPr bwMode="auto">
          <a:xfrm>
            <a:off x="4564063" y="3716338"/>
            <a:ext cx="41846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L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：色度三刺激值</a:t>
            </a:r>
            <a:endParaRPr lang="en-US" altLang="zh-TW" sz="20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G</a:t>
            </a:r>
            <a:r>
              <a:rPr lang="en-US" altLang="zh-TW" sz="2000" b="1" baseline="-25000">
                <a:latin typeface="標楷體" pitchFamily="65" charset="-120"/>
                <a:ea typeface="標楷體" pitchFamily="65" charset="-120"/>
              </a:rPr>
              <a:t>i,j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：擷取到的灰階值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  <a:p>
            <a:r>
              <a:rPr lang="el-GR" altLang="zh-TW" sz="2000" b="1">
                <a:ea typeface="標楷體" pitchFamily="65" charset="-120"/>
              </a:rPr>
              <a:t>α</a:t>
            </a:r>
            <a:r>
              <a:rPr lang="en-US" altLang="zh-TW" sz="2000" b="1" baseline="-25000">
                <a:latin typeface="標楷體" pitchFamily="65" charset="-120"/>
                <a:ea typeface="標楷體" pitchFamily="65" charset="-120"/>
              </a:rPr>
              <a:t>i,j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000" b="1">
                <a:latin typeface="標楷體" pitchFamily="65" charset="-120"/>
                <a:ea typeface="標楷體" pitchFamily="65" charset="-120"/>
              </a:rPr>
              <a:t>σ</a:t>
            </a:r>
            <a:r>
              <a:rPr lang="en-US" altLang="zh-TW" sz="2000" b="1" baseline="-25000">
                <a:latin typeface="標楷體" pitchFamily="65" charset="-120"/>
                <a:ea typeface="標楷體" pitchFamily="65" charset="-120"/>
              </a:rPr>
              <a:t>i,j</a:t>
            </a: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</a:rPr>
              <a:t>：線性轉換方程式係數</a:t>
            </a:r>
            <a:endParaRPr lang="en-US" altLang="zh-TW" sz="2800" b="1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endParaRPr lang="en-US" altLang="zh-TW">
              <a:solidFill>
                <a:srgbClr val="FF0000"/>
              </a:solidFill>
            </a:endParaRPr>
          </a:p>
          <a:p>
            <a:endParaRPr lang="zh-TW" altLang="en-US"/>
          </a:p>
        </p:txBody>
      </p:sp>
      <p:sp>
        <p:nvSpPr>
          <p:cNvPr id="46084" name="矩形 6"/>
          <p:cNvSpPr>
            <a:spLocks noChangeArrowheads="1"/>
          </p:cNvSpPr>
          <p:nvPr/>
        </p:nvSpPr>
        <p:spPr bwMode="auto">
          <a:xfrm>
            <a:off x="252413" y="1628775"/>
            <a:ext cx="79914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線性方程式建立：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最小平方法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(least square method)</a:t>
            </a:r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對線性方程式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係</a:t>
            </a:r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數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α</a:t>
            </a:r>
            <a:r>
              <a:rPr lang="en-US" altLang="zh-TW" sz="2000" baseline="-25000">
                <a:latin typeface="標楷體" pitchFamily="65" charset="-120"/>
                <a:ea typeface="標楷體" pitchFamily="65" charset="-120"/>
              </a:rPr>
              <a:t>i,j</a:t>
            </a:r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、σ</a:t>
            </a:r>
            <a:r>
              <a:rPr lang="en-US" altLang="zh-TW" sz="2000" baseline="-25000">
                <a:latin typeface="標楷體" pitchFamily="65" charset="-120"/>
                <a:ea typeface="標楷體" pitchFamily="65" charset="-120"/>
              </a:rPr>
              <a:t>i,j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 進行誤差評估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找出每一像素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灰階值與色度值的關係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58750" y="1984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c.</a:t>
            </a:r>
            <a:r>
              <a:rPr lang="zh-TW" altLang="zh-TW" sz="32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色度值</a:t>
            </a:r>
            <a:r>
              <a:rPr lang="en-US" altLang="zh-TW" sz="32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(XYZ)</a:t>
            </a:r>
            <a:r>
              <a:rPr lang="zh-TW" altLang="zh-TW" sz="32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與灰階值</a:t>
            </a:r>
            <a:r>
              <a:rPr lang="en-US" altLang="zh-TW" sz="32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(XYZ)</a:t>
            </a:r>
            <a:r>
              <a:rPr lang="zh-TW" altLang="zh-TW" sz="32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的轉換</a:t>
            </a:r>
            <a:endParaRPr lang="zh-TW" altLang="en-US" sz="3200" b="1" dirty="0"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2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 anchor="t"/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研究的背景與動機</a:t>
            </a:r>
            <a:r>
              <a: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/>
            </a:r>
            <a:br>
              <a:rPr lang="en-US" altLang="zh-TW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</a:br>
            <a:endParaRPr lang="zh-TW" altLang="en-US" sz="2800" dirty="0" smtClean="0"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7410" name="矩形 6"/>
          <p:cNvSpPr>
            <a:spLocks noChangeArrowheads="1"/>
          </p:cNvSpPr>
          <p:nvPr/>
        </p:nvSpPr>
        <p:spPr bwMode="auto">
          <a:xfrm>
            <a:off x="1079500" y="1658938"/>
            <a:ext cx="4572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>
              <a:buFont typeface="Wingdings" pitchFamily="2" charset="2"/>
              <a:buChar char="Ø"/>
            </a:pP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輝度</a:t>
            </a:r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(Luminance)</a:t>
            </a:r>
          </a:p>
          <a:p>
            <a:pPr indent="355600">
              <a:buFont typeface="Wingdings" pitchFamily="2" charset="2"/>
              <a:buChar char="Ø"/>
            </a:pP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色度</a:t>
            </a:r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(Color)</a:t>
            </a:r>
          </a:p>
          <a:p>
            <a:pPr indent="355600">
              <a:buFont typeface="Wingdings" pitchFamily="2" charset="2"/>
              <a:buChar char="Ø"/>
            </a:pP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均勻性</a:t>
            </a:r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(Uniformity)</a:t>
            </a: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660400" y="1268413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355600"/>
            <a:r>
              <a:rPr lang="en-US" altLang="zh-TW" sz="20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平面顯示器的主要品管檢測項目：</a:t>
            </a:r>
            <a:endParaRPr lang="en-US" altLang="zh-TW" sz="20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412" name="矩形 8"/>
          <p:cNvSpPr>
            <a:spLocks noChangeArrowheads="1"/>
          </p:cNvSpPr>
          <p:nvPr/>
        </p:nvSpPr>
        <p:spPr bwMode="auto">
          <a:xfrm>
            <a:off x="611188" y="2882900"/>
            <a:ext cx="6443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355600"/>
            <a:r>
              <a:rPr lang="en-US" altLang="zh-TW" sz="20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zh-TW" sz="2000" b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平面顯示器之輝度與色度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均勻性量測</a:t>
            </a:r>
            <a:r>
              <a:rPr lang="zh-TW" altLang="zh-TW" sz="2000" b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相關標準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組織</a:t>
            </a:r>
          </a:p>
        </p:txBody>
      </p:sp>
      <p:sp>
        <p:nvSpPr>
          <p:cNvPr id="17413" name="矩形 9"/>
          <p:cNvSpPr>
            <a:spLocks noChangeArrowheads="1"/>
          </p:cNvSpPr>
          <p:nvPr/>
        </p:nvSpPr>
        <p:spPr bwMode="auto">
          <a:xfrm>
            <a:off x="1042988" y="3287713"/>
            <a:ext cx="7921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>
              <a:buFont typeface="Wingdings" pitchFamily="2" charset="2"/>
              <a:buChar char="Ø"/>
            </a:pPr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VESA FPDM</a:t>
            </a:r>
          </a:p>
          <a:p>
            <a:pPr indent="355600">
              <a:buFont typeface="Wingdings" pitchFamily="2" charset="2"/>
              <a:buChar char="Ø"/>
            </a:pPr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ISO (International Organization for Standardization)</a:t>
            </a:r>
          </a:p>
          <a:p>
            <a:pPr indent="355600">
              <a:buFont typeface="Wingdings" pitchFamily="2" charset="2"/>
              <a:buChar char="Ø"/>
            </a:pPr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TCO (The Swedish Confederation for Professional Employees)</a:t>
            </a:r>
          </a:p>
          <a:p>
            <a:pPr indent="355600">
              <a:buFont typeface="Wingdings" pitchFamily="2" charset="2"/>
              <a:buChar char="Ø"/>
            </a:pPr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SPWG (The Standard Panels Working Group)</a:t>
            </a:r>
            <a:endParaRPr lang="zh-TW" altLang="en-US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414" name="矩形 10"/>
          <p:cNvSpPr>
            <a:spLocks noChangeArrowheads="1"/>
          </p:cNvSpPr>
          <p:nvPr/>
        </p:nvSpPr>
        <p:spPr bwMode="auto">
          <a:xfrm>
            <a:off x="696913" y="4683125"/>
            <a:ext cx="4903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355600"/>
            <a:r>
              <a:rPr lang="en-US" altLang="zh-TW" sz="20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zh-TW" sz="2000" b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輝度和色度測量儀器</a:t>
            </a:r>
            <a:r>
              <a:rPr lang="en-US" altLang="zh-TW" sz="20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sz="2000" b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空間量測形式</a:t>
            </a:r>
          </a:p>
        </p:txBody>
      </p:sp>
      <p:sp>
        <p:nvSpPr>
          <p:cNvPr id="17415" name="矩形 11"/>
          <p:cNvSpPr>
            <a:spLocks noChangeArrowheads="1"/>
          </p:cNvSpPr>
          <p:nvPr/>
        </p:nvSpPr>
        <p:spPr bwMode="auto">
          <a:xfrm>
            <a:off x="1036638" y="5043488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>
              <a:buFont typeface="Wingdings" pitchFamily="2" charset="2"/>
              <a:buChar char="Ø"/>
            </a:pP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單點式量測技術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indent="355600">
              <a:buFont typeface="Wingdings" pitchFamily="2" charset="2"/>
              <a:buChar char="Ø"/>
            </a:pPr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全面式量測技術</a:t>
            </a:r>
            <a:endParaRPr lang="en-US" altLang="zh-TW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advTm="5549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0C8CD"/>
              </a:clrFrom>
              <a:clrTo>
                <a:srgbClr val="C0C8C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9501222" y="3286124"/>
            <a:ext cx="2833353" cy="2128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3" name="標題 1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CCD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色度值轉換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步驟</a:t>
            </a:r>
          </a:p>
        </p:txBody>
      </p:sp>
      <p:sp>
        <p:nvSpPr>
          <p:cNvPr id="5" name="梯形 4"/>
          <p:cNvSpPr/>
          <p:nvPr/>
        </p:nvSpPr>
        <p:spPr>
          <a:xfrm rot="16200000">
            <a:off x="3465512" y="2062163"/>
            <a:ext cx="1069975" cy="3429000"/>
          </a:xfrm>
          <a:prstGeom prst="trapezoid">
            <a:avLst>
              <a:gd name="adj" fmla="val 2059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47108" name="群組 5"/>
          <p:cNvGrpSpPr>
            <a:grpSpLocks/>
          </p:cNvGrpSpPr>
          <p:nvPr/>
        </p:nvGrpSpPr>
        <p:grpSpPr bwMode="auto">
          <a:xfrm>
            <a:off x="500063" y="2852738"/>
            <a:ext cx="1871662" cy="1814512"/>
            <a:chOff x="285720" y="3000372"/>
            <a:chExt cx="1959078" cy="2000264"/>
          </a:xfrm>
        </p:grpSpPr>
        <p:sp>
          <p:nvSpPr>
            <p:cNvPr id="7" name="橢圓 3"/>
            <p:cNvSpPr/>
            <p:nvPr/>
          </p:nvSpPr>
          <p:spPr>
            <a:xfrm>
              <a:off x="285720" y="3000372"/>
              <a:ext cx="1929168" cy="200026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" name="橢圓 4"/>
            <p:cNvSpPr/>
            <p:nvPr/>
          </p:nvSpPr>
          <p:spPr>
            <a:xfrm>
              <a:off x="1816094" y="3626877"/>
              <a:ext cx="428704" cy="785755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cxnSp>
        <p:nvCxnSpPr>
          <p:cNvPr id="14" name="直線單箭頭接點 13"/>
          <p:cNvCxnSpPr/>
          <p:nvPr/>
        </p:nvCxnSpPr>
        <p:spPr>
          <a:xfrm>
            <a:off x="2281238" y="4525963"/>
            <a:ext cx="3411537" cy="158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7" name="群組 22"/>
          <p:cNvGrpSpPr>
            <a:grpSpLocks/>
          </p:cNvGrpSpPr>
          <p:nvPr/>
        </p:nvGrpSpPr>
        <p:grpSpPr bwMode="auto">
          <a:xfrm>
            <a:off x="5678488" y="3371850"/>
            <a:ext cx="2805112" cy="1169988"/>
            <a:chOff x="5553101" y="2279637"/>
            <a:chExt cx="2805113" cy="1169987"/>
          </a:xfrm>
        </p:grpSpPr>
        <p:sp>
          <p:nvSpPr>
            <p:cNvPr id="4" name="圓柱 3"/>
            <p:cNvSpPr/>
            <p:nvPr/>
          </p:nvSpPr>
          <p:spPr>
            <a:xfrm rot="16200000">
              <a:off x="6310339" y="2484424"/>
              <a:ext cx="273050" cy="428625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6577038" y="2314562"/>
              <a:ext cx="1709739" cy="820737"/>
            </a:xfrm>
            <a:prstGeom prst="roundRect">
              <a:avLst>
                <a:gd name="adj" fmla="val 9549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47125" name="群組 19"/>
            <p:cNvGrpSpPr>
              <a:grpSpLocks/>
            </p:cNvGrpSpPr>
            <p:nvPr/>
          </p:nvGrpSpPr>
          <p:grpSpPr bwMode="auto">
            <a:xfrm>
              <a:off x="5553101" y="2279637"/>
              <a:ext cx="2805113" cy="1169987"/>
              <a:chOff x="5553101" y="2279637"/>
              <a:chExt cx="2805113" cy="1169987"/>
            </a:xfrm>
          </p:grpSpPr>
          <p:grpSp>
            <p:nvGrpSpPr>
              <p:cNvPr id="47126" name="群組 13"/>
              <p:cNvGrpSpPr>
                <a:grpSpLocks/>
              </p:cNvGrpSpPr>
              <p:nvPr/>
            </p:nvGrpSpPr>
            <p:grpSpPr bwMode="auto">
              <a:xfrm>
                <a:off x="5553101" y="2425687"/>
                <a:ext cx="955675" cy="569912"/>
                <a:chOff x="5500694" y="3643314"/>
                <a:chExt cx="1000132" cy="642942"/>
              </a:xfrm>
            </p:grpSpPr>
            <p:sp>
              <p:nvSpPr>
                <p:cNvPr id="10" name="圓柱 10"/>
                <p:cNvSpPr/>
                <p:nvPr/>
              </p:nvSpPr>
              <p:spPr>
                <a:xfrm rot="16200000">
                  <a:off x="5892807" y="3640627"/>
                  <a:ext cx="573096" cy="642943"/>
                </a:xfrm>
                <a:prstGeom prst="can">
                  <a:avLst>
                    <a:gd name="adj" fmla="val 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/>
                </a:p>
              </p:txBody>
            </p:sp>
            <p:sp>
              <p:nvSpPr>
                <p:cNvPr id="11" name="圓柱 10"/>
                <p:cNvSpPr/>
                <p:nvPr/>
              </p:nvSpPr>
              <p:spPr>
                <a:xfrm rot="16200000">
                  <a:off x="5393536" y="3750472"/>
                  <a:ext cx="642943" cy="428628"/>
                </a:xfrm>
                <a:prstGeom prst="can">
                  <a:avLst>
                    <a:gd name="adj" fmla="val 33568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/>
                </a:p>
              </p:txBody>
            </p:sp>
          </p:grpSp>
          <p:sp>
            <p:nvSpPr>
              <p:cNvPr id="13" name="文字方塊 12"/>
              <p:cNvSpPr txBox="1"/>
              <p:nvPr/>
            </p:nvSpPr>
            <p:spPr>
              <a:xfrm>
                <a:off x="6618313" y="2279637"/>
                <a:ext cx="1739901" cy="1169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</a:rPr>
                  <a:t>Sony DXC-</a:t>
                </a:r>
                <a:r>
                  <a:rPr kumimoji="0" lang="en-US" altLang="zh-TW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390</a:t>
                </a:r>
                <a:r>
                  <a:rPr kumimoji="0" lang="en-US" altLang="zh-TW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</a:rPr>
                  <a:t> </a:t>
                </a:r>
                <a:br>
                  <a:rPr kumimoji="0" lang="en-US" altLang="zh-TW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</a:rPr>
                </a:br>
                <a:r>
                  <a:rPr kumimoji="0" lang="en-US" altLang="zh-TW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</a:rPr>
                  <a:t/>
                </a:r>
                <a:br>
                  <a:rPr kumimoji="0" lang="en-US" altLang="zh-TW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</a:rPr>
                </a:br>
                <a:r>
                  <a:rPr kumimoji="0" lang="en-US" altLang="zh-TW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j-ea"/>
                    <a:ea typeface="+mj-ea"/>
                  </a:rPr>
                  <a:t>3CCD</a:t>
                </a:r>
                <a:r>
                  <a:rPr kumimoji="0" lang="en-US" altLang="zh-TW" sz="1600" b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</a:rPr>
                  <a:t>  camera</a:t>
                </a:r>
                <a:endParaRPr kumimoji="0" lang="zh-TW" altLang="en-US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+mn-lt"/>
                  <a:ea typeface="+mn-ea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dirty="0">
                  <a:latin typeface="+mn-lt"/>
                  <a:ea typeface="+mn-ea"/>
                </a:endParaRPr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5554688" y="2414575"/>
                <a:ext cx="114300" cy="5715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</p:grpSp>
      <p:sp>
        <p:nvSpPr>
          <p:cNvPr id="47111" name="矩形 17"/>
          <p:cNvSpPr>
            <a:spLocks noChangeArrowheads="1"/>
          </p:cNvSpPr>
          <p:nvPr/>
        </p:nvSpPr>
        <p:spPr bwMode="auto">
          <a:xfrm>
            <a:off x="3643313" y="4586288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latin typeface="標楷體" pitchFamily="65" charset="-120"/>
                <a:ea typeface="標楷體" pitchFamily="65" charset="-120"/>
              </a:rPr>
              <a:t>Distance =500mm</a:t>
            </a:r>
            <a:endParaRPr kumimoji="0" lang="zh-TW" altLang="en-US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橢圓 4"/>
          <p:cNvSpPr/>
          <p:nvPr/>
        </p:nvSpPr>
        <p:spPr bwMode="auto">
          <a:xfrm>
            <a:off x="1947863" y="3427413"/>
            <a:ext cx="409575" cy="712787"/>
          </a:xfrm>
          <a:prstGeom prst="ellipse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7113" name="矩形 24"/>
          <p:cNvSpPr>
            <a:spLocks noChangeArrowheads="1"/>
          </p:cNvSpPr>
          <p:nvPr/>
        </p:nvSpPr>
        <p:spPr bwMode="auto">
          <a:xfrm>
            <a:off x="10072688" y="5429250"/>
            <a:ext cx="161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輝度值</a:t>
            </a:r>
            <a:r>
              <a:rPr kumimoji="0" lang="zh-TW" altLang="en-US" sz="2000" b="1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kumimoji="0" lang="en-US" altLang="zh-TW" sz="2000" b="1">
                <a:solidFill>
                  <a:srgbClr val="FF0000"/>
                </a:solidFill>
                <a:latin typeface="Cambria" pitchFamily="18" charset="0"/>
              </a:rPr>
              <a:t>(</a:t>
            </a:r>
            <a:r>
              <a:rPr kumimoji="0" lang="en-US" altLang="zh-TW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nits</a:t>
            </a:r>
            <a:r>
              <a:rPr kumimoji="0" lang="en-US" altLang="zh-TW" sz="2000" b="1">
                <a:solidFill>
                  <a:srgbClr val="FF0000"/>
                </a:solidFill>
                <a:latin typeface="Cambria" pitchFamily="18" charset="0"/>
              </a:rPr>
              <a:t>)</a:t>
            </a:r>
            <a:endParaRPr kumimoji="0" lang="zh-TW" altLang="en-US" sz="20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0971" name="矩形 27"/>
          <p:cNvSpPr>
            <a:spLocks noChangeArrowheads="1"/>
          </p:cNvSpPr>
          <p:nvPr/>
        </p:nvSpPr>
        <p:spPr bwMode="auto">
          <a:xfrm>
            <a:off x="755576" y="5580529"/>
            <a:ext cx="7776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每一像素灰階值與三刺激值間的轉換關係</a:t>
            </a:r>
          </a:p>
        </p:txBody>
      </p:sp>
      <p:grpSp>
        <p:nvGrpSpPr>
          <p:cNvPr id="28" name="群組 27"/>
          <p:cNvGrpSpPr>
            <a:grpSpLocks/>
          </p:cNvGrpSpPr>
          <p:nvPr/>
        </p:nvGrpSpPr>
        <p:grpSpPr bwMode="auto">
          <a:xfrm>
            <a:off x="6875463" y="1589088"/>
            <a:ext cx="1079500" cy="1150937"/>
            <a:chOff x="6948488" y="1557983"/>
            <a:chExt cx="1079500" cy="1150937"/>
          </a:xfrm>
        </p:grpSpPr>
        <p:sp>
          <p:nvSpPr>
            <p:cNvPr id="29" name="橢圓 28"/>
            <p:cNvSpPr/>
            <p:nvPr/>
          </p:nvSpPr>
          <p:spPr>
            <a:xfrm>
              <a:off x="6948488" y="1557983"/>
              <a:ext cx="1079500" cy="115093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0" name="橢圓 29"/>
            <p:cNvSpPr/>
            <p:nvPr/>
          </p:nvSpPr>
          <p:spPr>
            <a:xfrm>
              <a:off x="7380288" y="2005658"/>
              <a:ext cx="215900" cy="2159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47116" name="群組 31"/>
          <p:cNvGrpSpPr>
            <a:grpSpLocks/>
          </p:cNvGrpSpPr>
          <p:nvPr/>
        </p:nvGrpSpPr>
        <p:grpSpPr bwMode="auto">
          <a:xfrm>
            <a:off x="4284663" y="1628775"/>
            <a:ext cx="1655762" cy="1152525"/>
            <a:chOff x="3059832" y="1628800"/>
            <a:chExt cx="1656184" cy="1152128"/>
          </a:xfrm>
        </p:grpSpPr>
        <p:sp>
          <p:nvSpPr>
            <p:cNvPr id="27" name="矩形 26"/>
            <p:cNvSpPr/>
            <p:nvPr/>
          </p:nvSpPr>
          <p:spPr>
            <a:xfrm>
              <a:off x="3059832" y="1628800"/>
              <a:ext cx="1656184" cy="115212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3647357" y="1896996"/>
              <a:ext cx="576409" cy="58399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588125" y="1228725"/>
            <a:ext cx="120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三刺激值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4645025" y="1228725"/>
            <a:ext cx="95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灰階值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42621 -0.1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矩形 2"/>
          <p:cNvSpPr>
            <a:spLocks noChangeArrowheads="1"/>
          </p:cNvSpPr>
          <p:nvPr/>
        </p:nvSpPr>
        <p:spPr bwMode="auto">
          <a:xfrm>
            <a:off x="34925" y="2060575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量測的環境背景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參數</a:t>
            </a:r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待測光源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光源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量測距離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500mm</a:t>
            </a:r>
          </a:p>
          <a:p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鏡頭光圈值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F5.6</a:t>
            </a:r>
          </a:p>
          <a:p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CCD</a:t>
            </a:r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曝光時間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1/10000sec</a:t>
            </a:r>
            <a:endParaRPr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8130" name="圖表 34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69"/>
          <a:stretch>
            <a:fillRect/>
          </a:stretch>
        </p:blipFill>
        <p:spPr bwMode="auto">
          <a:xfrm>
            <a:off x="3132138" y="1196975"/>
            <a:ext cx="56880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CCD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灰階值與色度值轉換關係</a:t>
            </a:r>
            <a:endParaRPr lang="zh-TW" altLang="en-US" sz="28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84213" y="1052513"/>
          <a:ext cx="7704853" cy="4752527"/>
        </p:xfrm>
        <a:graphic>
          <a:graphicData uri="http://schemas.openxmlformats.org/drawingml/2006/table">
            <a:tbl>
              <a:tblPr/>
              <a:tblGrid>
                <a:gridCol w="795322"/>
                <a:gridCol w="795322"/>
                <a:gridCol w="795322"/>
                <a:gridCol w="795322"/>
                <a:gridCol w="795322"/>
                <a:gridCol w="795322"/>
                <a:gridCol w="795322"/>
                <a:gridCol w="795322"/>
                <a:gridCol w="643622"/>
                <a:gridCol w="698655"/>
              </a:tblGrid>
              <a:tr h="2730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latin typeface="標楷體" pitchFamily="65" charset="-120"/>
                          <a:ea typeface="標楷體" pitchFamily="65" charset="-120"/>
                        </a:rPr>
                        <a:t>次數</a:t>
                      </a:r>
                      <a:endParaRPr lang="zh-TW" sz="12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7546" marR="67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BM-7A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SONY DXC-390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誤差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30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X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Y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Z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X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Y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Z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X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Y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Z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</a:t>
                      </a:r>
                      <a:endParaRPr lang="zh-TW" sz="12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7546" marR="67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7025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6263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2086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6934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6163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2048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1.3%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1.5%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1.8%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2</a:t>
                      </a:r>
                      <a:endParaRPr lang="zh-TW" sz="12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7546" marR="67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8178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7289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2378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8129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7250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2353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0.6%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0.5%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1.0%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3</a:t>
                      </a:r>
                      <a:endParaRPr lang="zh-TW" sz="12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7546" marR="67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9689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8659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2796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9614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8604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2881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0.7%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0.6%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-3.0%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4</a:t>
                      </a:r>
                      <a:endParaRPr lang="zh-TW" sz="12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7546" marR="67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11242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10100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3306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11208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10058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3357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0.3%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0.4%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-1.5%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5</a:t>
                      </a:r>
                      <a:endParaRPr lang="zh-TW" sz="12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7546" marR="67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11360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10172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3272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11425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10286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3372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-0.5%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-1.1%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-3.0%</a:t>
                      </a:r>
                      <a:endParaRPr lang="zh-TW" sz="12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6</a:t>
                      </a:r>
                      <a:endParaRPr lang="zh-TW" sz="12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7546" marR="67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13178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11856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3978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13200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11844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4069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-0.1%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0.1%</a:t>
                      </a:r>
                      <a:endParaRPr lang="zh-TW" sz="12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-2.3%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7</a:t>
                      </a:r>
                      <a:endParaRPr lang="zh-TW" sz="12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7546" marR="67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15430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13910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4649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15554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14021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4757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-0.8%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-0.8%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-2.3%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8</a:t>
                      </a:r>
                      <a:endParaRPr lang="zh-TW" sz="12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7546" marR="67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19472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17654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5851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19430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17613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5935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0.2%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0.2%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-1.4%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9</a:t>
                      </a:r>
                      <a:endParaRPr lang="zh-TW" sz="12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7546" marR="67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22980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20880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6857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22979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20921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6956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0.0%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-0.2%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-1.4%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新細明體"/>
                          <a:cs typeface="Times New Roman" pitchFamily="18" charset="0"/>
                        </a:rPr>
                        <a:t>10</a:t>
                      </a:r>
                      <a:endParaRPr lang="zh-TW" sz="1200" kern="100" dirty="0">
                        <a:latin typeface="Times New Roman" pitchFamily="18" charset="0"/>
                        <a:ea typeface="新細明體"/>
                        <a:cs typeface="Times New Roman" pitchFamily="18" charset="0"/>
                      </a:endParaRPr>
                    </a:p>
                  </a:txBody>
                  <a:tcPr marL="67546" marR="6754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26590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24276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8084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26239</a:t>
                      </a:r>
                      <a:endParaRPr lang="zh-TW" sz="1200" b="0" kern="10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24028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8067</a:t>
                      </a:r>
                      <a:endParaRPr lang="zh-TW" sz="1200" b="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1.3%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1.0%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0.2%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7546" marR="67546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量測系統色度值誤差分析</a:t>
            </a:r>
          </a:p>
        </p:txBody>
      </p:sp>
      <p:sp>
        <p:nvSpPr>
          <p:cNvPr id="8" name="橢圓 7"/>
          <p:cNvSpPr/>
          <p:nvPr/>
        </p:nvSpPr>
        <p:spPr>
          <a:xfrm>
            <a:off x="7756525" y="3163888"/>
            <a:ext cx="576263" cy="35877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081838" y="3644900"/>
            <a:ext cx="574675" cy="36036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940152" y="6021288"/>
            <a:ext cx="2664296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最大誤差：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± 3%</a:t>
            </a:r>
            <a:endParaRPr lang="zh-TW" altLang="en-US" sz="2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defRPr/>
            </a:pP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anchor="t"/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影響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CCD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灰階值的因素</a:t>
            </a:r>
          </a:p>
        </p:txBody>
      </p:sp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143125" y="1042988"/>
            <a:ext cx="62452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zh-TW" altLang="zh-TW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外界入射光能量</a:t>
            </a:r>
            <a:r>
              <a:rPr lang="en-US" altLang="zh-TW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(Luminance) –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變數   </a:t>
            </a:r>
            <a:r>
              <a:rPr lang="en-US" altLang="zh-TW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(1)</a:t>
            </a:r>
            <a:endParaRPr lang="zh-TW" altLang="en-US" sz="110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量測距離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(Working distance)         (2)</a:t>
            </a:r>
            <a:endParaRPr lang="zh-TW" altLang="en-US" sz="11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光學鏡頭焦距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(Focal length)         (3)</a:t>
            </a:r>
            <a:endParaRPr lang="zh-TW" altLang="en-US" sz="11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鏡頭光圈大小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(Aperture)             (4)</a:t>
            </a:r>
            <a:endParaRPr lang="zh-TW" altLang="en-US" sz="11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CCD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三原色濾鏡的頻譜響應            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(5)</a:t>
            </a:r>
            <a:endParaRPr lang="zh-TW" altLang="en-US" sz="11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CCD</a:t>
            </a:r>
            <a:r>
              <a:rPr lang="zh-TW" altLang="en-US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內部的電子光圈</a:t>
            </a:r>
            <a:r>
              <a:rPr lang="en-US" altLang="zh-TW" sz="24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(CCD shutter)     (6)</a:t>
            </a:r>
            <a:endParaRPr lang="en-US" altLang="zh-TW" sz="320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0179" name="矩形 6"/>
          <p:cNvSpPr>
            <a:spLocks noChangeArrowheads="1"/>
          </p:cNvSpPr>
          <p:nvPr/>
        </p:nvSpPr>
        <p:spPr bwMode="auto">
          <a:xfrm>
            <a:off x="1042988" y="5732463"/>
            <a:ext cx="35702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造成灰階值變化因素曲線</a:t>
            </a:r>
          </a:p>
        </p:txBody>
      </p:sp>
      <p:sp>
        <p:nvSpPr>
          <p:cNvPr id="44037" name="文字方塊 6"/>
          <p:cNvSpPr txBox="1">
            <a:spLocks noChangeArrowheads="1"/>
          </p:cNvSpPr>
          <p:nvPr/>
        </p:nvSpPr>
        <p:spPr bwMode="auto">
          <a:xfrm>
            <a:off x="4716016" y="4509120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色度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=f[ (2),(3),(4),(5),(6)]</a:t>
            </a:r>
            <a:endParaRPr lang="zh-TW" altLang="en-US" sz="2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8" name="圖表 7"/>
          <p:cNvGraphicFramePr/>
          <p:nvPr/>
        </p:nvGraphicFramePr>
        <p:xfrm>
          <a:off x="0" y="3429000"/>
          <a:ext cx="49685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3772" y="1628800"/>
            <a:ext cx="8032684" cy="5400600"/>
          </a:xfrm>
        </p:spPr>
        <p:txBody>
          <a:bodyPr/>
          <a:lstStyle/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zh-TW" altLang="zh-TW" sz="3100" b="1" kern="1200" dirty="0" smtClean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量測系統的輝度均勻性評估和分析</a:t>
            </a:r>
            <a:endParaRPr lang="en-US" altLang="zh-TW" sz="3100" b="1" kern="1200" dirty="0" smtClean="0"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endParaRPr lang="en-US" altLang="zh-TW" sz="3100" b="1" kern="1200" dirty="0" smtClean="0"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endParaRPr lang="zh-TW" altLang="en-US" sz="3100" b="1" kern="1200" dirty="0" smtClean="0"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zh-TW" altLang="zh-TW" sz="3100" b="1" kern="1200" dirty="0" smtClean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cs typeface="+mj-cs"/>
              </a:rPr>
              <a:t>量測系統的色度準確度評估和分析</a:t>
            </a:r>
            <a:endParaRPr lang="en-US" altLang="zh-TW" sz="3100" b="1" kern="1200" dirty="0" smtClean="0"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  <a:cs typeface="+mj-cs"/>
            </a:endParaRP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endParaRPr lang="en-US" altLang="zh-TW" sz="3100" b="1" kern="1200" dirty="0" smtClean="0"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  <a:cs typeface="+mj-cs"/>
            </a:endParaRP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r>
              <a:rPr lang="en-US" altLang="zh-TW" sz="2800" b="1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   </a:t>
            </a:r>
            <a:endParaRPr lang="zh-TW" altLang="en-US" sz="2800" b="1" i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457200" y="34131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200" b="1" kern="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Arial" pitchFamily="34" charset="0"/>
              </a:rPr>
              <a:t>本系統的功能驗証</a:t>
            </a:r>
            <a:endParaRPr lang="zh-TW" altLang="en-US" sz="2800" kern="0" dirty="0">
              <a:solidFill>
                <a:schemeClr val="tx2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標楷體" pitchFamily="65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圖片 3" descr="CONT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268413"/>
            <a:ext cx="3714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物件 34"/>
          <p:cNvPicPr>
            <a:picLocks noChangeArrowheads="1"/>
          </p:cNvPicPr>
          <p:nvPr/>
        </p:nvPicPr>
        <p:blipFill>
          <a:blip r:embed="rId4" cstate="print"/>
          <a:srcRect r="-34" b="-233"/>
          <a:stretch>
            <a:fillRect/>
          </a:stretch>
        </p:blipFill>
        <p:spPr bwMode="auto">
          <a:xfrm>
            <a:off x="250825" y="2924175"/>
            <a:ext cx="38671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矩形 5"/>
          <p:cNvSpPr>
            <a:spLocks noChangeArrowheads="1"/>
          </p:cNvSpPr>
          <p:nvPr/>
        </p:nvSpPr>
        <p:spPr bwMode="auto">
          <a:xfrm>
            <a:off x="4572893" y="5190291"/>
            <a:ext cx="4319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VESA </a:t>
            </a:r>
            <a:r>
              <a:rPr lang="zh-TW" altLang="zh-TW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zh-TW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點亮度檢測法進行量測系統的亮度均勻性評估</a:t>
            </a:r>
            <a:endParaRPr lang="zh-TW" altLang="en-US" sz="24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anchor="t"/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量測系統的輝度均勻性評估和分析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28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9776"/>
            <a:ext cx="8229600" cy="1143000"/>
          </a:xfrm>
        </p:spPr>
        <p:txBody>
          <a:bodyPr anchor="t"/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量測系統的輝度均勻性評估和分析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/>
            </a:r>
            <a:b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</a:br>
            <a:endPara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53250" name="圖表 37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1"/>
          <a:stretch>
            <a:fillRect/>
          </a:stretch>
        </p:blipFill>
        <p:spPr bwMode="auto">
          <a:xfrm>
            <a:off x="107950" y="1484313"/>
            <a:ext cx="4324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圖表 38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1"/>
          <a:stretch>
            <a:fillRect/>
          </a:stretch>
        </p:blipFill>
        <p:spPr bwMode="auto">
          <a:xfrm>
            <a:off x="4572000" y="1484313"/>
            <a:ext cx="4324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矩形 4"/>
          <p:cNvSpPr>
            <a:spLocks noChangeArrowheads="1"/>
          </p:cNvSpPr>
          <p:nvPr/>
        </p:nvSpPr>
        <p:spPr bwMode="auto">
          <a:xfrm>
            <a:off x="4108028" y="5661248"/>
            <a:ext cx="3416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zh-TW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系統均勻性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可</a:t>
            </a:r>
            <a:r>
              <a:rPr lang="zh-TW" altLang="zh-TW" sz="24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高達</a:t>
            </a:r>
            <a:r>
              <a:rPr lang="en-US" altLang="zh-TW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98.2%</a:t>
            </a:r>
            <a:endParaRPr lang="zh-TW" altLang="en-US" sz="2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3253" name="矩形 5"/>
          <p:cNvSpPr>
            <a:spLocks noChangeArrowheads="1"/>
          </p:cNvSpPr>
          <p:nvPr/>
        </p:nvSpPr>
        <p:spPr bwMode="auto">
          <a:xfrm>
            <a:off x="179388" y="4581525"/>
            <a:ext cx="4319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量測系統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zh-TW" sz="2400" b="1">
                <a:latin typeface="標楷體" pitchFamily="65" charset="-120"/>
                <a:ea typeface="標楷體" pitchFamily="65" charset="-120"/>
              </a:rPr>
              <a:t>點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的輝度分布</a:t>
            </a:r>
          </a:p>
        </p:txBody>
      </p:sp>
      <p:sp>
        <p:nvSpPr>
          <p:cNvPr id="53254" name="矩形 7"/>
          <p:cNvSpPr>
            <a:spLocks noChangeArrowheads="1"/>
          </p:cNvSpPr>
          <p:nvPr/>
        </p:nvSpPr>
        <p:spPr bwMode="auto">
          <a:xfrm>
            <a:off x="4860925" y="4581525"/>
            <a:ext cx="4319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均勻性誤差分析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>
          <a:xfrm>
            <a:off x="528638" y="269776"/>
            <a:ext cx="8229600" cy="1143000"/>
          </a:xfrm>
        </p:spPr>
        <p:txBody>
          <a:bodyPr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量測系統的色度準確度評估和分析</a:t>
            </a:r>
            <a:r>
              <a:rPr lang="zh-TW" altLang="en-US" b="1" dirty="0" smtClean="0"/>
              <a:t/>
            </a:r>
            <a:br>
              <a:rPr lang="zh-TW" altLang="en-US" b="1" dirty="0" smtClean="0"/>
            </a:br>
            <a:endParaRPr lang="zh-TW" altLang="en-US" b="1" dirty="0" smtClean="0"/>
          </a:p>
        </p:txBody>
      </p:sp>
      <p:pic>
        <p:nvPicPr>
          <p:cNvPr id="54274" name="圖片 154" descr="aligh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87550"/>
            <a:ext cx="28003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圖片 149" descr="aligh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1900238"/>
            <a:ext cx="38163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692275" y="4581525"/>
          <a:ext cx="5910580" cy="112776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75456"/>
                <a:gridCol w="696144"/>
                <a:gridCol w="554990"/>
                <a:gridCol w="554990"/>
              </a:tblGrid>
              <a:tr h="209550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BM-7A</a:t>
                      </a:r>
                      <a:endParaRPr lang="zh-TW" sz="1400" b="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SONY DXC-390</a:t>
                      </a:r>
                      <a:endParaRPr lang="zh-TW" sz="1400" b="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誤差</a:t>
                      </a:r>
                      <a:r>
                        <a:rPr lang="en-US" sz="1600" b="1" kern="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%</a:t>
                      </a:r>
                      <a:endParaRPr lang="zh-TW" sz="14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X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Y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Z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X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Y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Z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>
                          <a:solidFill>
                            <a:srgbClr val="FF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X</a:t>
                      </a:r>
                      <a:endParaRPr lang="zh-TW" sz="1200" b="1" kern="10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Y</a:t>
                      </a:r>
                      <a:endParaRPr lang="zh-TW" sz="1200" b="1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Z</a:t>
                      </a:r>
                      <a:endParaRPr lang="zh-TW" sz="1200" b="1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alpha val="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7025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6263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2086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6934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6163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2048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1.3%</a:t>
                      </a:r>
                      <a:endParaRPr lang="zh-TW" sz="1200" b="1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1.5%</a:t>
                      </a:r>
                      <a:endParaRPr lang="zh-TW" sz="1200" b="1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1.8%</a:t>
                      </a:r>
                      <a:endParaRPr lang="zh-TW" sz="1200" b="1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99592" y="1455167"/>
            <a:ext cx="16561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A</a:t>
            </a:r>
            <a:r>
              <a:rPr lang="zh-TW" altLang="en-US" sz="24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光源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圖片 155" descr="A 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3" y="1660525"/>
            <a:ext cx="280193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圖片 150" descr="colorchan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1485900"/>
            <a:ext cx="3744912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76375" y="4508500"/>
          <a:ext cx="5910580" cy="112776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554990"/>
                <a:gridCol w="554990"/>
              </a:tblGrid>
              <a:tr h="209550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BM-7A</a:t>
                      </a:r>
                      <a:endParaRPr lang="zh-TW" sz="14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SONY DXC-390</a:t>
                      </a:r>
                      <a:endParaRPr lang="zh-TW" sz="14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zh-TW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誤差</a:t>
                      </a: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%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X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Y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Z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X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Y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Z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X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Y</a:t>
                      </a:r>
                      <a:endParaRPr kumimoji="1" lang="zh-TW" sz="1400" b="1" kern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Z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9276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10950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9785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10013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10044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9347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8%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11%</a:t>
                      </a:r>
                      <a:endParaRPr kumimoji="1" lang="zh-TW" sz="1400" b="1" kern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-5%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187624" y="908720"/>
            <a:ext cx="16561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偏白色光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圖片 148" descr="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" y="1554163"/>
            <a:ext cx="28003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圖片 151" descr="greenspe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1538288"/>
            <a:ext cx="381635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41463" y="4533900"/>
          <a:ext cx="5910580" cy="112776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554990"/>
                <a:gridCol w="554990"/>
              </a:tblGrid>
              <a:tr h="209550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BM-7A</a:t>
                      </a:r>
                      <a:endParaRPr lang="zh-TW" sz="14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SONY DXC-390</a:t>
                      </a:r>
                      <a:endParaRPr lang="zh-TW" sz="14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zh-TW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誤差</a:t>
                      </a: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%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X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Y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Z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X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Y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Z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X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Y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Z</a:t>
                      </a:r>
                      <a:endParaRPr kumimoji="1" lang="zh-TW" sz="1400" b="1" kern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6941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14940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561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7188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13619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577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4%</a:t>
                      </a:r>
                      <a:endParaRPr kumimoji="1" lang="zh-TW" sz="1400" b="1" kern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-9%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3%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043608" y="908720"/>
            <a:ext cx="16561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綠光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 anchor="t"/>
          <a:lstStyle/>
          <a:p>
            <a:pPr marL="514350" indent="-514350" algn="l" fontAlgn="auto"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國際</a:t>
            </a:r>
            <a:r>
              <a:rPr lang="zh-TW" altLang="zh-TW" sz="32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標準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在均勻性量測的定義</a:t>
            </a:r>
          </a:p>
        </p:txBody>
      </p:sp>
      <p:pic>
        <p:nvPicPr>
          <p:cNvPr id="18434" name="物件 13"/>
          <p:cNvPicPr>
            <a:picLocks noChangeArrowheads="1"/>
          </p:cNvPicPr>
          <p:nvPr/>
        </p:nvPicPr>
        <p:blipFill>
          <a:blip r:embed="rId3" cstate="print"/>
          <a:srcRect r="-3114" b="-4391"/>
          <a:stretch>
            <a:fillRect/>
          </a:stretch>
        </p:blipFill>
        <p:spPr bwMode="auto">
          <a:xfrm>
            <a:off x="611188" y="1700213"/>
            <a:ext cx="1800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矩形 6"/>
          <p:cNvSpPr>
            <a:spLocks noChangeArrowheads="1"/>
          </p:cNvSpPr>
          <p:nvPr/>
        </p:nvSpPr>
        <p:spPr bwMode="auto">
          <a:xfrm>
            <a:off x="179388" y="1166813"/>
            <a:ext cx="2749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VESA  FPDM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標準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:</a:t>
            </a:r>
            <a:endParaRPr lang="zh-TW" altLang="en-US" sz="2400" b="1"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18436" name="矩形 7"/>
          <p:cNvSpPr>
            <a:spLocks noChangeArrowheads="1"/>
          </p:cNvSpPr>
          <p:nvPr/>
        </p:nvSpPr>
        <p:spPr bwMode="auto">
          <a:xfrm>
            <a:off x="0" y="3275013"/>
            <a:ext cx="4702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Non-Uniformity % = 100% x [1- (L</a:t>
            </a:r>
            <a:r>
              <a:rPr lang="en-US" altLang="zh-TW" b="1" baseline="-30000" dirty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 / L</a:t>
            </a:r>
            <a:r>
              <a:rPr lang="en-US" altLang="zh-TW" b="1" baseline="-300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)]</a:t>
            </a:r>
            <a:endParaRPr lang="zh-TW" altLang="en-US" b="1" dirty="0"/>
          </a:p>
        </p:txBody>
      </p:sp>
      <p:sp>
        <p:nvSpPr>
          <p:cNvPr id="18437" name="文字方塊 8"/>
          <p:cNvSpPr txBox="1">
            <a:spLocks noChangeArrowheads="1"/>
          </p:cNvSpPr>
          <p:nvPr/>
        </p:nvSpPr>
        <p:spPr bwMode="auto">
          <a:xfrm>
            <a:off x="2051050" y="1908175"/>
            <a:ext cx="2052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定義：不均勻性</a:t>
            </a:r>
          </a:p>
        </p:txBody>
      </p:sp>
      <p:sp>
        <p:nvSpPr>
          <p:cNvPr id="18438" name="矩形 3"/>
          <p:cNvSpPr>
            <a:spLocks noChangeArrowheads="1"/>
          </p:cNvSpPr>
          <p:nvPr/>
        </p:nvSpPr>
        <p:spPr bwMode="auto">
          <a:xfrm>
            <a:off x="4716463" y="1095375"/>
            <a:ext cx="1433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ISO</a:t>
            </a:r>
            <a:r>
              <a:rPr lang="zh-TW" altLang="zh-TW" sz="2400" b="1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標準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:</a:t>
            </a:r>
            <a:endParaRPr lang="zh-TW" altLang="en-US" sz="2400" b="1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pic>
        <p:nvPicPr>
          <p:cNvPr id="18439" name="物件 14"/>
          <p:cNvPicPr>
            <a:picLocks noChangeArrowheads="1"/>
          </p:cNvPicPr>
          <p:nvPr/>
        </p:nvPicPr>
        <p:blipFill>
          <a:blip r:embed="rId4" cstate="print"/>
          <a:srcRect r="-2199" b="-3629"/>
          <a:stretch>
            <a:fillRect/>
          </a:stretch>
        </p:blipFill>
        <p:spPr bwMode="auto">
          <a:xfrm>
            <a:off x="4932363" y="1557338"/>
            <a:ext cx="20875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矩形 8"/>
          <p:cNvSpPr>
            <a:spLocks noChangeArrowheads="1"/>
          </p:cNvSpPr>
          <p:nvPr/>
        </p:nvSpPr>
        <p:spPr bwMode="auto">
          <a:xfrm>
            <a:off x="5148263" y="3275013"/>
            <a:ext cx="334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355600" eaLnBrk="0" hangingPunct="0"/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Uniformity = (Lmax / Lmin)</a:t>
            </a:r>
          </a:p>
        </p:txBody>
      </p:sp>
      <p:sp>
        <p:nvSpPr>
          <p:cNvPr id="18441" name="文字方塊 11"/>
          <p:cNvSpPr txBox="1">
            <a:spLocks noChangeArrowheads="1"/>
          </p:cNvSpPr>
          <p:nvPr/>
        </p:nvSpPr>
        <p:spPr bwMode="auto">
          <a:xfrm>
            <a:off x="6659563" y="1773238"/>
            <a:ext cx="252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定義：視角觀賞點角度評估均勻性</a:t>
            </a:r>
          </a:p>
        </p:txBody>
      </p:sp>
      <p:sp>
        <p:nvSpPr>
          <p:cNvPr id="18442" name="Rectangle 1"/>
          <p:cNvSpPr>
            <a:spLocks noChangeArrowheads="1"/>
          </p:cNvSpPr>
          <p:nvPr/>
        </p:nvSpPr>
        <p:spPr bwMode="auto">
          <a:xfrm>
            <a:off x="250825" y="4046538"/>
            <a:ext cx="1944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zh-TW" sz="2400" b="1" dirty="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TCO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標準：</a:t>
            </a:r>
          </a:p>
        </p:txBody>
      </p:sp>
      <p:pic>
        <p:nvPicPr>
          <p:cNvPr id="18443" name="物件 15"/>
          <p:cNvPicPr>
            <a:picLocks noChangeArrowheads="1"/>
          </p:cNvPicPr>
          <p:nvPr/>
        </p:nvPicPr>
        <p:blipFill>
          <a:blip r:embed="rId5" cstate="print"/>
          <a:srcRect r="-3149" b="-4391"/>
          <a:stretch>
            <a:fillRect/>
          </a:stretch>
        </p:blipFill>
        <p:spPr bwMode="auto">
          <a:xfrm>
            <a:off x="611188" y="4581525"/>
            <a:ext cx="19446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文字方塊 4"/>
          <p:cNvSpPr txBox="1">
            <a:spLocks noChangeArrowheads="1"/>
          </p:cNvSpPr>
          <p:nvPr/>
        </p:nvSpPr>
        <p:spPr bwMode="auto">
          <a:xfrm>
            <a:off x="2195513" y="485933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定義：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輝度變異</a:t>
            </a:r>
            <a:endParaRPr lang="zh-TW" altLang="en-US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45" name="矩形 5"/>
          <p:cNvSpPr>
            <a:spLocks noChangeArrowheads="1"/>
          </p:cNvSpPr>
          <p:nvPr/>
        </p:nvSpPr>
        <p:spPr bwMode="auto">
          <a:xfrm>
            <a:off x="-287338" y="6156325"/>
            <a:ext cx="406717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355600" eaLnBrk="0" hangingPunct="0"/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Luminance Variation = Lmax/Lmin</a:t>
            </a:r>
          </a:p>
        </p:txBody>
      </p:sp>
      <p:sp>
        <p:nvSpPr>
          <p:cNvPr id="18446" name="矩形 1"/>
          <p:cNvSpPr>
            <a:spLocks noChangeArrowheads="1"/>
          </p:cNvSpPr>
          <p:nvPr/>
        </p:nvSpPr>
        <p:spPr bwMode="auto">
          <a:xfrm>
            <a:off x="4846638" y="4048125"/>
            <a:ext cx="18081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SPWG</a:t>
            </a:r>
            <a:r>
              <a:rPr lang="zh-TW" altLang="zh-TW" sz="2400" b="1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標準</a:t>
            </a:r>
            <a:r>
              <a:rPr lang="en-US" altLang="zh-TW" sz="2400" b="1" dirty="0">
                <a:latin typeface="Times New Roman" pitchFamily="18" charset="0"/>
                <a:ea typeface="標楷體" pitchFamily="65" charset="-120"/>
                <a:cs typeface="新細明體" pitchFamily="18" charset="-120"/>
              </a:rPr>
              <a:t>:</a:t>
            </a:r>
            <a:endParaRPr lang="zh-TW" altLang="en-US" sz="2400" b="1">
              <a:latin typeface="Times New Roman" pitchFamily="18" charset="0"/>
              <a:ea typeface="標楷體" pitchFamily="65" charset="-120"/>
              <a:cs typeface="新細明體" pitchFamily="18" charset="-120"/>
            </a:endParaRPr>
          </a:p>
        </p:txBody>
      </p:sp>
      <p:pic>
        <p:nvPicPr>
          <p:cNvPr id="18447" name="物件 16"/>
          <p:cNvPicPr>
            <a:picLocks noChangeArrowheads="1"/>
          </p:cNvPicPr>
          <p:nvPr/>
        </p:nvPicPr>
        <p:blipFill>
          <a:blip r:embed="rId6" cstate="print"/>
          <a:srcRect r="-3136" b="-4391"/>
          <a:stretch>
            <a:fillRect/>
          </a:stretch>
        </p:blipFill>
        <p:spPr bwMode="auto">
          <a:xfrm>
            <a:off x="5292725" y="4581525"/>
            <a:ext cx="23749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文字方塊 4"/>
          <p:cNvSpPr txBox="1">
            <a:spLocks noChangeArrowheads="1"/>
          </p:cNvSpPr>
          <p:nvPr/>
        </p:nvSpPr>
        <p:spPr bwMode="auto">
          <a:xfrm>
            <a:off x="7235825" y="486886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定義：不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均勻性</a:t>
            </a:r>
            <a:endParaRPr lang="zh-TW" altLang="en-US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49" name="矩形 7"/>
          <p:cNvSpPr>
            <a:spLocks noChangeArrowheads="1"/>
          </p:cNvSpPr>
          <p:nvPr/>
        </p:nvSpPr>
        <p:spPr bwMode="auto">
          <a:xfrm>
            <a:off x="4406900" y="6165850"/>
            <a:ext cx="4702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Non-Uniformity % = 100% x [1- (</a:t>
            </a:r>
            <a:r>
              <a:rPr lang="en-US" altLang="zh-TW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b="1" baseline="-30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altLang="zh-TW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b="1" baseline="-300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)]</a:t>
            </a:r>
            <a:endParaRPr lang="zh-TW" altLang="en-US" b="1" dirty="0"/>
          </a:p>
        </p:txBody>
      </p:sp>
    </p:spTree>
  </p:cSld>
  <p:clrMapOvr>
    <a:masterClrMapping/>
  </p:clrMapOvr>
  <p:transition advTm="89529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圖片 152" descr="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9075"/>
            <a:ext cx="280035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圖片 153" descr="bluespe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5725" y="1412875"/>
            <a:ext cx="36290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331913" y="4437063"/>
          <a:ext cx="5910580" cy="112776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554990"/>
                <a:gridCol w="554990"/>
              </a:tblGrid>
              <a:tr h="209550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BM-7A</a:t>
                      </a:r>
                      <a:endParaRPr lang="zh-TW" sz="14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SONY DXC-390</a:t>
                      </a:r>
                      <a:endParaRPr lang="zh-TW" sz="14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zh-TW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誤差</a:t>
                      </a: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%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X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Y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Z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X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Y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Z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X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Y</a:t>
                      </a:r>
                      <a:endParaRPr kumimoji="1" lang="zh-TW" sz="1400" b="1" kern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Z</a:t>
                      </a:r>
                      <a:endParaRPr kumimoji="1" lang="zh-TW" sz="1400" b="1" kern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1876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2382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9920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2008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2235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10980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7%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-6%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11%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971600" y="908720"/>
            <a:ext cx="16561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藍光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圖片 156" descr="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63" y="1506538"/>
            <a:ext cx="280035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圖片 157" descr="redspe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1412875"/>
            <a:ext cx="38163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47813" y="4533900"/>
          <a:ext cx="5910580" cy="112776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554990"/>
                <a:gridCol w="554990"/>
              </a:tblGrid>
              <a:tr h="209550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BM-7A</a:t>
                      </a:r>
                      <a:endParaRPr lang="zh-TW" sz="14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SONY DXC-390</a:t>
                      </a:r>
                      <a:endParaRPr lang="zh-TW" sz="14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zh-TW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誤差</a:t>
                      </a: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%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X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Y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Z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X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Y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新細明體"/>
                        </a:rPr>
                        <a:t>Z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X</a:t>
                      </a:r>
                      <a:endParaRPr kumimoji="1" lang="zh-TW" sz="1400" b="1" kern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Y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Z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4052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1454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50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3240</a:t>
                      </a:r>
                      <a:endParaRPr lang="zh-TW" sz="1200" kern="100" dirty="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1906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</a:rPr>
                        <a:t>68</a:t>
                      </a:r>
                      <a:endParaRPr lang="zh-TW" sz="12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-20%</a:t>
                      </a:r>
                      <a:endParaRPr kumimoji="1" lang="zh-TW" sz="1400" b="1" kern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31%</a:t>
                      </a:r>
                      <a:endParaRPr kumimoji="1" lang="zh-TW" sz="1400" b="1" kern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1" lang="en-US" sz="1400" b="1" kern="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+mn-cs"/>
                        </a:rPr>
                        <a:t>37%</a:t>
                      </a:r>
                      <a:endParaRPr kumimoji="1" lang="zh-TW" sz="1400" b="1" kern="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99592" y="1052736"/>
            <a:ext cx="16561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2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紅光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 anchor="t"/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誤差分析</a:t>
            </a:r>
          </a:p>
        </p:txBody>
      </p:sp>
      <p:pic>
        <p:nvPicPr>
          <p:cNvPr id="59394" name="物件 5"/>
          <p:cNvPicPr>
            <a:picLocks noChangeArrowheads="1"/>
          </p:cNvPicPr>
          <p:nvPr/>
        </p:nvPicPr>
        <p:blipFill>
          <a:blip r:embed="rId3" cstate="print"/>
          <a:srcRect t="-188" b="-243"/>
          <a:stretch>
            <a:fillRect/>
          </a:stretch>
        </p:blipFill>
        <p:spPr bwMode="auto">
          <a:xfrm>
            <a:off x="107950" y="1125538"/>
            <a:ext cx="39592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物件 1"/>
          <p:cNvPicPr>
            <a:picLocks noChangeArrowheads="1"/>
          </p:cNvPicPr>
          <p:nvPr/>
        </p:nvPicPr>
        <p:blipFill>
          <a:blip r:embed="rId4" cstate="print"/>
          <a:srcRect b="-1894"/>
          <a:stretch>
            <a:fillRect/>
          </a:stretch>
        </p:blipFill>
        <p:spPr bwMode="auto">
          <a:xfrm>
            <a:off x="4356100" y="2636838"/>
            <a:ext cx="514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物件 4"/>
          <p:cNvPicPr>
            <a:picLocks noChangeArrowheads="1"/>
          </p:cNvPicPr>
          <p:nvPr/>
        </p:nvPicPr>
        <p:blipFill>
          <a:blip r:embed="rId5" cstate="print"/>
          <a:srcRect t="-148" b="-250"/>
          <a:stretch>
            <a:fillRect/>
          </a:stretch>
        </p:blipFill>
        <p:spPr bwMode="auto">
          <a:xfrm>
            <a:off x="5292725" y="1125538"/>
            <a:ext cx="360045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/>
          <a:stretch>
            <a:fillRect/>
          </a:stretch>
        </p:blipFill>
        <p:spPr bwMode="auto">
          <a:xfrm>
            <a:off x="1906588" y="4221163"/>
            <a:ext cx="5048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/>
          <a:stretch>
            <a:fillRect/>
          </a:stretch>
        </p:blipFill>
        <p:spPr bwMode="auto">
          <a:xfrm>
            <a:off x="3040063" y="4149725"/>
            <a:ext cx="43481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59400" name="Rectangle 7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TW" sz="1400">
                <a:latin typeface="標楷體" pitchFamily="65" charset="-120"/>
                <a:cs typeface="Times New Roman" pitchFamily="18" charset="0"/>
              </a:rPr>
              <a:t> </a:t>
            </a:r>
            <a:endParaRPr lang="en-US" altLang="zh-TW"/>
          </a:p>
        </p:txBody>
      </p:sp>
      <p:sp>
        <p:nvSpPr>
          <p:cNvPr id="59401" name="Rectangle 8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TW" sz="1400">
                <a:latin typeface="標楷體" pitchFamily="65" charset="-120"/>
                <a:cs typeface="Times New Roman" pitchFamily="18" charset="0"/>
              </a:rPr>
              <a:t> </a:t>
            </a:r>
            <a:endParaRPr lang="en-US" altLang="zh-TW"/>
          </a:p>
        </p:txBody>
      </p:sp>
      <p:sp>
        <p:nvSpPr>
          <p:cNvPr id="59402" name="Rectangle 9"/>
          <p:cNvSpPr>
            <a:spLocks noChangeArrowheads="1"/>
          </p:cNvSpPr>
          <p:nvPr/>
        </p:nvSpPr>
        <p:spPr bwMode="auto">
          <a:xfrm>
            <a:off x="0" y="466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TW" sz="1400">
                <a:latin typeface="標楷體" pitchFamily="65" charset="-120"/>
                <a:cs typeface="Times New Roman" pitchFamily="18" charset="0"/>
              </a:rPr>
              <a:t/>
            </a:r>
            <a:br>
              <a:rPr lang="en-US" altLang="zh-TW" sz="1400">
                <a:latin typeface="標楷體" pitchFamily="65" charset="-120"/>
                <a:cs typeface="Times New Roman" pitchFamily="18" charset="0"/>
              </a:rPr>
            </a:br>
            <a:r>
              <a:rPr lang="en-US" altLang="zh-TW" sz="1400">
                <a:latin typeface="標楷體" pitchFamily="65" charset="-120"/>
                <a:cs typeface="Times New Roman" pitchFamily="18" charset="0"/>
              </a:rPr>
              <a:t/>
            </a:r>
            <a:br>
              <a:rPr lang="en-US" altLang="zh-TW" sz="1400">
                <a:latin typeface="標楷體" pitchFamily="65" charset="-120"/>
                <a:cs typeface="Times New Roman" pitchFamily="18" charset="0"/>
              </a:rPr>
            </a:br>
            <a:endParaRPr lang="en-US" altLang="zh-TW" sz="800"/>
          </a:p>
          <a:p>
            <a:pPr eaLnBrk="0" hangingPunct="0"/>
            <a:r>
              <a:rPr lang="en-US" altLang="zh-TW" sz="1400">
                <a:latin typeface="標楷體" pitchFamily="65" charset="-120"/>
                <a:cs typeface="Times New Roman" pitchFamily="18" charset="0"/>
              </a:rPr>
              <a:t>      </a:t>
            </a:r>
            <a:endParaRPr lang="en-US" altLang="zh-TW"/>
          </a:p>
        </p:txBody>
      </p:sp>
      <p:sp>
        <p:nvSpPr>
          <p:cNvPr id="59403" name="Rectangle 10"/>
          <p:cNvSpPr>
            <a:spLocks noChangeArrowheads="1"/>
          </p:cNvSpPr>
          <p:nvPr/>
        </p:nvSpPr>
        <p:spPr bwMode="auto">
          <a:xfrm>
            <a:off x="2536825" y="4418013"/>
            <a:ext cx="882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zh-TW" sz="2800">
                <a:latin typeface="標楷體" pitchFamily="65" charset="-120"/>
                <a:cs typeface="Times New Roman" pitchFamily="18" charset="0"/>
              </a:rPr>
              <a:t>=</a:t>
            </a:r>
            <a:endParaRPr lang="en-US" altLang="zh-TW" sz="3600"/>
          </a:p>
        </p:txBody>
      </p:sp>
      <p:sp>
        <p:nvSpPr>
          <p:cNvPr id="14" name="文字方塊 13"/>
          <p:cNvSpPr txBox="1"/>
          <p:nvPr/>
        </p:nvSpPr>
        <p:spPr>
          <a:xfrm>
            <a:off x="1835696" y="5622339"/>
            <a:ext cx="568863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濾鏡頻譜差異過大，造成待測光源頻譜和校正光源頻譜差異越大，色度確準性越差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結論</a:t>
            </a:r>
          </a:p>
        </p:txBody>
      </p:sp>
      <p:sp>
        <p:nvSpPr>
          <p:cNvPr id="21507" name="矩形 2"/>
          <p:cNvSpPr>
            <a:spLocks noChangeArrowheads="1"/>
          </p:cNvSpPr>
          <p:nvPr/>
        </p:nvSpPr>
        <p:spPr bwMode="auto">
          <a:xfrm>
            <a:off x="323850" y="908050"/>
            <a:ext cx="82804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CCD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校正流程：</a:t>
            </a: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3CCD</a:t>
            </a:r>
            <a:r>
              <a:rPr kumimoji="0" lang="zh-TW" altLang="zh-TW" sz="2400" dirty="0">
                <a:latin typeface="標楷體" pitchFamily="65" charset="-120"/>
                <a:ea typeface="標楷體" pitchFamily="65" charset="-120"/>
              </a:rPr>
              <a:t>式攝影機的濾鏡頻譜校正</a:t>
            </a: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CCD</a:t>
            </a:r>
            <a:r>
              <a:rPr kumimoji="0" lang="zh-TW" altLang="zh-TW" sz="2400" dirty="0">
                <a:latin typeface="標楷體" pitchFamily="65" charset="-120"/>
                <a:ea typeface="標楷體" pitchFamily="65" charset="-120"/>
              </a:rPr>
              <a:t>平場校正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Flat-Field correction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zh-TW" altLang="zh-TW" sz="2400" dirty="0">
                <a:latin typeface="標楷體" pitchFamily="65" charset="-120"/>
                <a:ea typeface="標楷體" pitchFamily="65" charset="-120"/>
              </a:rPr>
              <a:t>色度值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XYZ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zh-TW" sz="2400" dirty="0">
                <a:latin typeface="標楷體" pitchFamily="65" charset="-120"/>
                <a:ea typeface="標楷體" pitchFamily="65" charset="-120"/>
              </a:rPr>
              <a:t>與灰階值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XYZ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zh-TW" sz="2400" dirty="0">
                <a:latin typeface="標楷體" pitchFamily="65" charset="-120"/>
                <a:ea typeface="標楷體" pitchFamily="65" charset="-120"/>
              </a:rPr>
              <a:t>的轉換</a:t>
            </a: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完成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CCD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平場校正後，此系統可作為輝度及均勻度檢測：</a:t>
            </a: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algn="r">
              <a:lnSpc>
                <a:spcPct val="150000"/>
              </a:lnSpc>
              <a:defRPr/>
            </a:pPr>
            <a:r>
              <a:rPr kumimoji="0"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均勻性：</a:t>
            </a:r>
            <a:r>
              <a:rPr kumimoji="0"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98%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  <a:defRPr/>
            </a:pP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完成色度校正後：</a:t>
            </a: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algn="r">
              <a:lnSpc>
                <a:spcPct val="150000"/>
              </a:lnSpc>
              <a:defRPr/>
            </a:pPr>
            <a:r>
              <a:rPr kumimoji="0"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kumimoji="0"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kumimoji="0" lang="zh-TW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光源的環境下，輝度與色度的量測誤差均小於</a:t>
            </a:r>
            <a:r>
              <a:rPr kumimoji="0"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3%</a:t>
            </a:r>
          </a:p>
          <a:p>
            <a:pPr algn="r">
              <a:lnSpc>
                <a:spcPct val="150000"/>
              </a:lnSpc>
              <a:defRPr/>
            </a:pPr>
            <a:endParaRPr kumimoji="0" lang="zh-TW" altLang="zh-TW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kumimoji="0" lang="en-US" altLang="zh-TW" dirty="0">
              <a:latin typeface="Cambria" pitchFamily="18" charset="0"/>
            </a:endParaRPr>
          </a:p>
          <a:p>
            <a:pPr>
              <a:defRPr/>
            </a:pPr>
            <a:endParaRPr kumimoji="0" lang="zh-TW" altLang="en-US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內容版面配置區 3"/>
          <p:cNvSpPr>
            <a:spLocks noGrp="1"/>
          </p:cNvSpPr>
          <p:nvPr>
            <p:ph idx="1"/>
          </p:nvPr>
        </p:nvSpPr>
        <p:spPr bwMode="auto">
          <a:xfrm>
            <a:off x="457200" y="692150"/>
            <a:ext cx="7859713" cy="4525963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SzPct val="60000"/>
              <a:buFont typeface="Wingdings" pitchFamily="2" charset="2"/>
              <a:buChar char="u"/>
            </a:pPr>
            <a:r>
              <a:rPr lang="zh-TW" altLang="en-US" sz="2400" dirty="0" smtClean="0">
                <a:latin typeface="標楷體" pitchFamily="65" charset="-120"/>
              </a:rPr>
              <a:t>非</a:t>
            </a:r>
            <a:r>
              <a:rPr lang="en-US" altLang="zh-TW" sz="2400" dirty="0" smtClean="0">
                <a:latin typeface="標楷體" pitchFamily="65" charset="-120"/>
              </a:rPr>
              <a:t>A</a:t>
            </a:r>
            <a:r>
              <a:rPr lang="zh-TW" altLang="zh-TW" sz="2400" dirty="0" smtClean="0">
                <a:latin typeface="標楷體" pitchFamily="65" charset="-120"/>
              </a:rPr>
              <a:t>光源的其他色光源進行色度擷取</a:t>
            </a:r>
            <a:r>
              <a:rPr lang="zh-TW" altLang="en-US" sz="2400" dirty="0" smtClean="0">
                <a:latin typeface="標楷體" pitchFamily="65" charset="-120"/>
              </a:rPr>
              <a:t>，即和</a:t>
            </a:r>
            <a:r>
              <a:rPr lang="en-US" altLang="zh-TW" sz="2400" dirty="0" smtClean="0">
                <a:latin typeface="標楷體" pitchFamily="65" charset="-120"/>
              </a:rPr>
              <a:t>A</a:t>
            </a:r>
            <a:r>
              <a:rPr lang="zh-TW" altLang="en-US" sz="2400" dirty="0" smtClean="0">
                <a:latin typeface="標楷體" pitchFamily="65" charset="-120"/>
              </a:rPr>
              <a:t>光源光頻譜差異越大</a:t>
            </a:r>
            <a:endParaRPr lang="en-US" altLang="zh-TW" sz="2400" dirty="0" smtClean="0">
              <a:latin typeface="標楷體" pitchFamily="65" charset="-120"/>
            </a:endParaRPr>
          </a:p>
          <a:p>
            <a:pPr algn="r">
              <a:buFont typeface="Wingdings 2" pitchFamily="18" charset="2"/>
              <a:buNone/>
            </a:pP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</a:rPr>
              <a:t>-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</a:rPr>
              <a:t>準確性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</a:rPr>
              <a:t>誤差越大</a:t>
            </a:r>
            <a:endParaRPr lang="en-US" altLang="zh-TW" sz="2400" b="1" dirty="0" smtClean="0">
              <a:latin typeface="標楷體" pitchFamily="65" charset="-120"/>
            </a:endParaRPr>
          </a:p>
          <a:p>
            <a:pPr>
              <a:buFont typeface="Wingdings 2" pitchFamily="18" charset="2"/>
              <a:buNone/>
            </a:pPr>
            <a:endParaRPr lang="en-US" altLang="zh-TW" sz="2400" dirty="0" smtClean="0">
              <a:latin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zh-TW" altLang="en-US" sz="2400" dirty="0" smtClean="0">
                <a:latin typeface="標楷體" pitchFamily="65" charset="-120"/>
              </a:rPr>
              <a:t>造成原因：攝影機</a:t>
            </a:r>
            <a:r>
              <a:rPr lang="zh-TW" altLang="zh-TW" sz="2400" dirty="0" smtClean="0">
                <a:latin typeface="標楷體" pitchFamily="65" charset="-120"/>
              </a:rPr>
              <a:t>的三原色濾鏡經數學模組轉換後，依然</a:t>
            </a:r>
            <a:endParaRPr lang="en-US" altLang="zh-TW" sz="2400" dirty="0" smtClean="0">
              <a:latin typeface="標楷體" pitchFamily="65" charset="-120"/>
            </a:endParaRPr>
          </a:p>
          <a:p>
            <a:pPr>
              <a:buFont typeface="Wingdings 2" pitchFamily="18" charset="2"/>
              <a:buNone/>
            </a:pPr>
            <a:r>
              <a:rPr lang="en-US" altLang="zh-TW" sz="2400" dirty="0" smtClean="0">
                <a:latin typeface="標楷體" pitchFamily="65" charset="-120"/>
              </a:rPr>
              <a:t>          </a:t>
            </a:r>
            <a:r>
              <a:rPr lang="zh-TW" altLang="zh-TW" sz="2400" dirty="0" smtClean="0">
                <a:latin typeface="標楷體" pitchFamily="65" charset="-120"/>
              </a:rPr>
              <a:t>很難和</a:t>
            </a:r>
            <a:r>
              <a:rPr lang="en-US" altLang="zh-TW" sz="2400" dirty="0" smtClean="0">
                <a:latin typeface="標楷體" pitchFamily="65" charset="-120"/>
              </a:rPr>
              <a:t>CIE XYZ</a:t>
            </a:r>
            <a:r>
              <a:rPr lang="zh-TW" altLang="zh-TW" sz="2400" dirty="0" smtClean="0">
                <a:latin typeface="標楷體" pitchFamily="65" charset="-120"/>
              </a:rPr>
              <a:t>頻譜分布吻合。</a:t>
            </a:r>
            <a:endParaRPr lang="en-US" altLang="zh-TW" sz="2400" dirty="0" smtClean="0"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 anchor="t"/>
          <a:lstStyle/>
          <a:p>
            <a:pPr marL="514350" indent="-514350" algn="l" fontAlgn="auto">
              <a:spcAft>
                <a:spcPts val="0"/>
              </a:spcAft>
              <a:defRPr/>
            </a:pPr>
            <a:r>
              <a:rPr lang="zh-TW" altLang="zh-TW" sz="32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輝度和色度測量儀器</a:t>
            </a:r>
            <a:r>
              <a:rPr lang="en-US" altLang="zh-TW" sz="32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空間量測形式</a:t>
            </a:r>
          </a:p>
        </p:txBody>
      </p:sp>
      <p:grpSp>
        <p:nvGrpSpPr>
          <p:cNvPr id="13319" name="群組 14"/>
          <p:cNvGrpSpPr>
            <a:grpSpLocks/>
          </p:cNvGrpSpPr>
          <p:nvPr/>
        </p:nvGrpSpPr>
        <p:grpSpPr bwMode="auto">
          <a:xfrm>
            <a:off x="1533525" y="5073650"/>
            <a:ext cx="1657350" cy="735013"/>
            <a:chOff x="1271564" y="3214686"/>
            <a:chExt cx="1871676" cy="931408"/>
          </a:xfrm>
        </p:grpSpPr>
        <p:sp>
          <p:nvSpPr>
            <p:cNvPr id="5" name="流程圖: 直接存取儲存裝置 4"/>
            <p:cNvSpPr/>
            <p:nvPr/>
          </p:nvSpPr>
          <p:spPr>
            <a:xfrm>
              <a:off x="2571340" y="3429936"/>
              <a:ext cx="571900" cy="641725"/>
            </a:xfrm>
            <a:prstGeom prst="flowChartMagneticDrum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285906" y="3214686"/>
              <a:ext cx="1357145" cy="929396"/>
            </a:xfrm>
            <a:prstGeom prst="roundRect">
              <a:avLst>
                <a:gd name="adj" fmla="val 5898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271564" y="3643174"/>
              <a:ext cx="1285433" cy="5029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BM-7A</a:t>
              </a:r>
              <a:endParaRPr kumimoji="0" lang="zh-TW" altLang="en-US" sz="20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9460" name="群組 33"/>
          <p:cNvGrpSpPr>
            <a:grpSpLocks/>
          </p:cNvGrpSpPr>
          <p:nvPr/>
        </p:nvGrpSpPr>
        <p:grpSpPr bwMode="auto">
          <a:xfrm>
            <a:off x="5416550" y="3878263"/>
            <a:ext cx="2324100" cy="2430462"/>
            <a:chOff x="3563888" y="2702074"/>
            <a:chExt cx="2035175" cy="2143125"/>
          </a:xfrm>
        </p:grpSpPr>
        <p:pic>
          <p:nvPicPr>
            <p:cNvPr id="19485" name="Picture 2" descr="C:\Documents and Settings\Administrator\桌面\17_quot_Lcd_Monito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2702074"/>
              <a:ext cx="2035175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橢圓 11"/>
            <p:cNvSpPr/>
            <p:nvPr/>
          </p:nvSpPr>
          <p:spPr>
            <a:xfrm>
              <a:off x="4376288" y="3604440"/>
              <a:ext cx="316331" cy="281992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3870159" y="3266049"/>
              <a:ext cx="316331" cy="281992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4376288" y="3188182"/>
              <a:ext cx="316331" cy="281992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4945684" y="3096854"/>
              <a:ext cx="316331" cy="281992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3870159" y="3660838"/>
              <a:ext cx="316331" cy="281992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4945684" y="3548041"/>
              <a:ext cx="316331" cy="281992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3870159" y="3999229"/>
              <a:ext cx="316331" cy="281992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4376288" y="3999229"/>
              <a:ext cx="316331" cy="281992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4945684" y="3999229"/>
              <a:ext cx="316331" cy="281992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zh-TW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群組 28"/>
          <p:cNvGrpSpPr>
            <a:grpSpLocks/>
          </p:cNvGrpSpPr>
          <p:nvPr/>
        </p:nvGrpSpPr>
        <p:grpSpPr bwMode="auto">
          <a:xfrm>
            <a:off x="1546225" y="4278313"/>
            <a:ext cx="1657350" cy="735012"/>
            <a:chOff x="1271564" y="3214686"/>
            <a:chExt cx="1871676" cy="931408"/>
          </a:xfrm>
        </p:grpSpPr>
        <p:sp>
          <p:nvSpPr>
            <p:cNvPr id="30" name="流程圖: 直接存取儲存裝置 29"/>
            <p:cNvSpPr/>
            <p:nvPr/>
          </p:nvSpPr>
          <p:spPr>
            <a:xfrm>
              <a:off x="2571340" y="3429935"/>
              <a:ext cx="571900" cy="641727"/>
            </a:xfrm>
            <a:prstGeom prst="flowChartMagneticDrum">
              <a:avLst/>
            </a:prstGeom>
            <a:solidFill>
              <a:schemeClr val="dk1">
                <a:tint val="100000"/>
                <a:shade val="100000"/>
                <a:hueMod val="100000"/>
                <a:satMod val="100000"/>
                <a:tint val="66000"/>
                <a:satMod val="16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1285906" y="3214686"/>
              <a:ext cx="1357145" cy="929397"/>
            </a:xfrm>
            <a:prstGeom prst="roundRect">
              <a:avLst>
                <a:gd name="adj" fmla="val 5898"/>
              </a:avLst>
            </a:prstGeom>
            <a:solidFill>
              <a:schemeClr val="dk1">
                <a:tint val="100000"/>
                <a:shade val="100000"/>
                <a:hueMod val="100000"/>
                <a:satMod val="100000"/>
                <a:tint val="66000"/>
                <a:satMod val="16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271564" y="3643174"/>
              <a:ext cx="1285433" cy="50292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BM-7A</a:t>
              </a:r>
              <a:endParaRPr kumimoji="0" lang="zh-TW" altLang="en-US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cxnSp>
        <p:nvCxnSpPr>
          <p:cNvPr id="33" name="直線單箭頭接點 32"/>
          <p:cNvCxnSpPr>
            <a:endCxn id="21" idx="0"/>
          </p:cNvCxnSpPr>
          <p:nvPr/>
        </p:nvCxnSpPr>
        <p:spPr>
          <a:xfrm flipV="1">
            <a:off x="3190156" y="4517935"/>
            <a:ext cx="2757156" cy="13267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endCxn id="21" idx="4"/>
          </p:cNvCxnSpPr>
          <p:nvPr/>
        </p:nvCxnSpPr>
        <p:spPr>
          <a:xfrm>
            <a:off x="3190156" y="4650606"/>
            <a:ext cx="2757156" cy="187220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全向箭號 38"/>
          <p:cNvSpPr/>
          <p:nvPr/>
        </p:nvSpPr>
        <p:spPr>
          <a:xfrm>
            <a:off x="474663" y="4730750"/>
            <a:ext cx="928687" cy="714375"/>
          </a:xfrm>
          <a:prstGeom prst="quadArrow">
            <a:avLst>
              <a:gd name="adj1" fmla="val 22500"/>
              <a:gd name="adj2" fmla="val 22500"/>
              <a:gd name="adj3" fmla="val 225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465" name="矩形 41"/>
          <p:cNvSpPr>
            <a:spLocks noChangeArrowheads="1"/>
          </p:cNvSpPr>
          <p:nvPr/>
        </p:nvSpPr>
        <p:spPr bwMode="auto">
          <a:xfrm>
            <a:off x="684213" y="1989138"/>
            <a:ext cx="3143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b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單點式量測技術：</a:t>
            </a:r>
            <a:endParaRPr kumimoji="0" lang="en-US" altLang="zh-TW" sz="2000" b="1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0" lang="zh-TW" altLang="en-US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將待測發光面分成九個等分，再逐一量測其輝度值及色度值</a:t>
            </a:r>
          </a:p>
        </p:txBody>
      </p:sp>
      <p:sp>
        <p:nvSpPr>
          <p:cNvPr id="13334" name="矩形 45"/>
          <p:cNvSpPr>
            <a:spLocks noChangeArrowheads="1"/>
          </p:cNvSpPr>
          <p:nvPr/>
        </p:nvSpPr>
        <p:spPr bwMode="auto">
          <a:xfrm>
            <a:off x="1476375" y="5870575"/>
            <a:ext cx="285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b="1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BM-7A</a:t>
            </a:r>
            <a:r>
              <a:rPr kumimoji="0" lang="zh-TW" altLang="en-US" b="1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：</a:t>
            </a:r>
            <a:r>
              <a:rPr kumimoji="0" lang="en-US" altLang="zh-TW" b="1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colorimeters </a:t>
            </a:r>
            <a:endParaRPr kumimoji="0" lang="zh-TW" altLang="en-US" b="1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9467" name="矩形 33"/>
          <p:cNvSpPr>
            <a:spLocks noChangeArrowheads="1"/>
          </p:cNvSpPr>
          <p:nvPr/>
        </p:nvSpPr>
        <p:spPr bwMode="auto">
          <a:xfrm>
            <a:off x="900113" y="1125538"/>
            <a:ext cx="23383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2400" b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單點式量測技術</a:t>
            </a:r>
          </a:p>
        </p:txBody>
      </p:sp>
      <p:cxnSp>
        <p:nvCxnSpPr>
          <p:cNvPr id="8" name="直線單箭頭接點 7"/>
          <p:cNvCxnSpPr>
            <a:stCxn id="5" idx="4"/>
            <a:endCxn id="12" idx="4"/>
          </p:cNvCxnSpPr>
          <p:nvPr/>
        </p:nvCxnSpPr>
        <p:spPr>
          <a:xfrm flipV="1">
            <a:off x="3190156" y="5221696"/>
            <a:ext cx="3334915" cy="2750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>
            <a:stCxn id="5" idx="4"/>
            <a:endCxn id="12" idx="0"/>
          </p:cNvCxnSpPr>
          <p:nvPr/>
        </p:nvCxnSpPr>
        <p:spPr>
          <a:xfrm flipV="1">
            <a:off x="3190156" y="4901805"/>
            <a:ext cx="3334915" cy="5949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群組 6"/>
          <p:cNvGrpSpPr>
            <a:grpSpLocks/>
          </p:cNvGrpSpPr>
          <p:nvPr/>
        </p:nvGrpSpPr>
        <p:grpSpPr bwMode="auto">
          <a:xfrm rot="240191">
            <a:off x="1514475" y="5659438"/>
            <a:ext cx="828675" cy="814387"/>
            <a:chOff x="4929190" y="4443765"/>
            <a:chExt cx="785067" cy="842623"/>
          </a:xfrm>
        </p:grpSpPr>
        <p:sp>
          <p:nvSpPr>
            <p:cNvPr id="44" name="流程圖: 直接存取儲存裝置 43"/>
            <p:cNvSpPr/>
            <p:nvPr/>
          </p:nvSpPr>
          <p:spPr>
            <a:xfrm rot="7664502">
              <a:off x="5138986" y="4592049"/>
              <a:ext cx="612667" cy="309816"/>
            </a:xfrm>
            <a:prstGeom prst="flowChartMagneticDrum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5" name="立方體 44"/>
            <p:cNvSpPr/>
            <p:nvPr/>
          </p:nvSpPr>
          <p:spPr>
            <a:xfrm>
              <a:off x="4919009" y="4702721"/>
              <a:ext cx="785067" cy="571604"/>
            </a:xfrm>
            <a:prstGeom prst="cube">
              <a:avLst>
                <a:gd name="adj" fmla="val 40421"/>
              </a:avLst>
            </a:prstGeom>
            <a:solidFill>
              <a:schemeClr val="tx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cxnSp>
        <p:nvCxnSpPr>
          <p:cNvPr id="46" name="直線接點 45"/>
          <p:cNvCxnSpPr/>
          <p:nvPr/>
        </p:nvCxnSpPr>
        <p:spPr bwMode="auto">
          <a:xfrm flipV="1">
            <a:off x="2270125" y="4508500"/>
            <a:ext cx="3309938" cy="1254125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 bwMode="auto">
          <a:xfrm flipV="1">
            <a:off x="2270125" y="4076700"/>
            <a:ext cx="5254625" cy="168910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 bwMode="auto">
          <a:xfrm flipV="1">
            <a:off x="2270125" y="5732463"/>
            <a:ext cx="5181600" cy="33337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 bwMode="auto">
          <a:xfrm flipV="1">
            <a:off x="2270125" y="5589588"/>
            <a:ext cx="3381375" cy="173037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27"/>
          <p:cNvSpPr>
            <a:spLocks noChangeArrowheads="1"/>
          </p:cNvSpPr>
          <p:nvPr/>
        </p:nvSpPr>
        <p:spPr bwMode="auto">
          <a:xfrm>
            <a:off x="2654300" y="5889625"/>
            <a:ext cx="2214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CCD</a:t>
            </a:r>
          </a:p>
          <a:p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Photometer /</a:t>
            </a:r>
          </a:p>
          <a:p>
            <a:r>
              <a:rPr kumimoji="0" lang="en-US" altLang="zh-TW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Colorimeter</a:t>
            </a:r>
            <a:endParaRPr kumimoji="0" lang="zh-TW" altLang="en-US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9476" name="AutoShape 3"/>
          <p:cNvSpPr>
            <a:spLocks noChangeAspect="1" noChangeArrowheads="1"/>
          </p:cNvSpPr>
          <p:nvPr/>
        </p:nvSpPr>
        <p:spPr bwMode="auto">
          <a:xfrm>
            <a:off x="8562975" y="3355975"/>
            <a:ext cx="52419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477" name="矩形 13"/>
          <p:cNvSpPr>
            <a:spLocks noChangeArrowheads="1"/>
          </p:cNvSpPr>
          <p:nvPr/>
        </p:nvSpPr>
        <p:spPr bwMode="auto">
          <a:xfrm>
            <a:off x="5435600" y="1196975"/>
            <a:ext cx="2339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2400" b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全面式量測技術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34925" y="4221163"/>
            <a:ext cx="554038" cy="1944687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TW" altLang="en-US" sz="2400" b="1" dirty="0">
                <a:latin typeface="+mn-ea"/>
                <a:ea typeface="+mn-ea"/>
              </a:rPr>
              <a:t>三軸移動定位</a:t>
            </a:r>
          </a:p>
        </p:txBody>
      </p:sp>
      <p:sp>
        <p:nvSpPr>
          <p:cNvPr id="19479" name="矩形 41"/>
          <p:cNvSpPr>
            <a:spLocks noChangeArrowheads="1"/>
          </p:cNvSpPr>
          <p:nvPr/>
        </p:nvSpPr>
        <p:spPr bwMode="auto">
          <a:xfrm>
            <a:off x="5148263" y="2060575"/>
            <a:ext cx="3924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b="1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全面式量測技術：</a:t>
            </a:r>
            <a:endParaRPr kumimoji="0" lang="en-US" altLang="zh-TW" sz="2000" b="1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0" lang="zh-TW" altLang="en-US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由面型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CCD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將待測發光面，進行一次擷取，量測其輝度值及色度值。量測點數由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CCD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的解析度決定。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9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/>
      <p:bldP spid="50" grpId="0"/>
      <p:bldP spid="59" grpId="0"/>
      <p:bldP spid="5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4032448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單點式量測技術限制</a:t>
            </a:r>
            <a:endParaRPr lang="zh-TW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21506" name="文字方塊 5"/>
          <p:cNvSpPr txBox="1">
            <a:spLocks noChangeArrowheads="1"/>
          </p:cNvSpPr>
          <p:nvPr/>
        </p:nvSpPr>
        <p:spPr bwMode="auto">
          <a:xfrm>
            <a:off x="827088" y="908050"/>
            <a:ext cx="3889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步進馬達速度</a:t>
            </a:r>
            <a:endParaRPr kumimoji="0" lang="en-US" altLang="zh-TW" sz="2400" b="1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移動平台對位誤差</a:t>
            </a:r>
          </a:p>
          <a:p>
            <a:pPr>
              <a:buFont typeface="Wingdings" pitchFamily="2" charset="2"/>
              <a:buChar char="u"/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量測點數</a:t>
            </a:r>
            <a:endParaRPr kumimoji="0" lang="zh-TW" altLang="en-US" sz="2800" b="1">
              <a:latin typeface="標楷體" pitchFamily="65" charset="-120"/>
              <a:ea typeface="標楷體" pitchFamily="65" charset="-120"/>
            </a:endParaRPr>
          </a:p>
          <a:p>
            <a:endParaRPr kumimoji="0" lang="zh-TW" altLang="en-US" sz="28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788024" y="-18256"/>
            <a:ext cx="3816424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800" b="1" kern="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全面式量測技術限制</a:t>
            </a:r>
            <a:endParaRPr lang="zh-TW" altLang="en-US" sz="2800" b="1" kern="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508" name="文字方塊 3"/>
          <p:cNvSpPr txBox="1">
            <a:spLocks noChangeArrowheads="1"/>
          </p:cNvSpPr>
          <p:nvPr/>
        </p:nvSpPr>
        <p:spPr bwMode="auto">
          <a:xfrm>
            <a:off x="4859338" y="850900"/>
            <a:ext cx="4032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符合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CIE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三原色濾鏡 </a:t>
            </a:r>
            <a:endParaRPr lang="en-US" altLang="zh-TW" sz="2400" b="1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高解析度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CCD</a:t>
            </a:r>
          </a:p>
          <a:p>
            <a:pPr>
              <a:buFont typeface="Wingdings" pitchFamily="2" charset="2"/>
              <a:buChar char="u"/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面型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CCD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的校正</a:t>
            </a:r>
            <a:endParaRPr lang="en-US" altLang="zh-TW" sz="2400" b="1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軟硬體整合程式</a:t>
            </a:r>
            <a:endParaRPr lang="zh-TW" alt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06450" y="4017963"/>
            <a:ext cx="6934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just">
              <a:buFont typeface="Wingdings" pitchFamily="2" charset="2"/>
              <a:buChar char="Ø"/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使用一般的面型彩色攝影機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搭配影像擷取卡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indent="358775" algn="just">
              <a:buFont typeface="Wingdings" pitchFamily="2" charset="2"/>
              <a:buChar char="Ø"/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配合</a:t>
            </a:r>
            <a:r>
              <a:rPr lang="en-US" altLang="en-US" sz="2400" b="1" dirty="0" err="1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LabVIEW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軟體，數據擷取處理及硬體溝通</a:t>
            </a:r>
            <a:endParaRPr lang="en-US" altLang="zh-TW" sz="2400" b="1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indent="358775" algn="just">
              <a:buFont typeface="Wingdings" pitchFamily="2" charset="2"/>
              <a:buChar char="Ø"/>
              <a:defRPr/>
            </a:pP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完成</a:t>
            </a:r>
            <a:r>
              <a:rPr lang="en-US" altLang="zh-TW" sz="24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CCD</a:t>
            </a:r>
            <a:r>
              <a:rPr lang="zh-TW" altLang="en-US" sz="24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攝影機的系統校正</a:t>
            </a:r>
          </a:p>
          <a:p>
            <a:pPr indent="358775" algn="just">
              <a:buFont typeface="Wingdings" pitchFamily="2" charset="2"/>
              <a:buChar char="Ø"/>
              <a:defRPr/>
            </a:pPr>
            <a:endParaRPr lang="zh-TW" altLang="en-US" sz="2400" b="1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indent="358775" algn="just">
              <a:defRPr/>
            </a:pP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  <a:p>
            <a:pPr indent="358775" algn="just">
              <a:defRPr/>
            </a:pPr>
            <a:r>
              <a:rPr lang="zh-TW" altLang="en-US" dirty="0"/>
              <a:t>            </a:t>
            </a:r>
            <a:endParaRPr lang="zh-TW" altLang="en-US" sz="24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indent="358775" algn="just">
              <a:lnSpc>
                <a:spcPct val="150000"/>
              </a:lnSpc>
              <a:defRPr/>
            </a:pPr>
            <a:endParaRPr lang="en-US" altLang="zh-TW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2339752" y="2348880"/>
            <a:ext cx="2664296" cy="9361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  <a:cs typeface="+mj-cs"/>
              </a:rPr>
              <a:t>量測過程耗時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7344816" y="2348880"/>
            <a:ext cx="2051720" cy="9361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  <a:cs typeface="+mj-cs"/>
              </a:rPr>
              <a:t>價格昂貴</a:t>
            </a:r>
          </a:p>
        </p:txBody>
      </p:sp>
      <p:sp>
        <p:nvSpPr>
          <p:cNvPr id="16" name="矩形 15"/>
          <p:cNvSpPr/>
          <p:nvPr/>
        </p:nvSpPr>
        <p:spPr>
          <a:xfrm>
            <a:off x="2699792" y="5355213"/>
            <a:ext cx="705678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  <a:cs typeface="+mj-cs"/>
              </a:rPr>
              <a:t>誤差</a:t>
            </a:r>
            <a:r>
              <a:rPr lang="zh-TW" altLang="zh-TW" sz="2800" b="1" kern="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  <a:cs typeface="+mj-cs"/>
              </a:rPr>
              <a:t>≦</a:t>
            </a:r>
            <a:r>
              <a:rPr lang="en-US" altLang="zh-TW" sz="2800" b="1" kern="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  <a:cs typeface="+mj-cs"/>
              </a:rPr>
              <a:t>±5</a:t>
            </a:r>
            <a:r>
              <a:rPr lang="zh-TW" altLang="en-US" sz="2800" b="1" kern="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  <a:cs typeface="+mj-cs"/>
              </a:rPr>
              <a:t>％</a:t>
            </a:r>
            <a:r>
              <a:rPr lang="zh-TW" altLang="zh-TW" sz="2800" b="1" kern="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  <a:cs typeface="+mj-cs"/>
              </a:rPr>
              <a:t>，低成本</a:t>
            </a:r>
            <a:r>
              <a:rPr lang="zh-TW" altLang="en-US" sz="2800" b="1" kern="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  <a:cs typeface="+mj-cs"/>
              </a:rPr>
              <a:t>、快速的</a:t>
            </a:r>
          </a:p>
          <a:p>
            <a:pPr fontAlgn="auto"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  <a:cs typeface="+mj-cs"/>
              </a:rPr>
              <a:t>     輝度和色度及其均勻性的量測儀器</a:t>
            </a:r>
            <a:endParaRPr lang="en-US" altLang="zh-TW" sz="2800" b="1" kern="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n-ea"/>
              <a:ea typeface="+mn-ea"/>
              <a:cs typeface="+mj-cs"/>
            </a:endParaRPr>
          </a:p>
        </p:txBody>
      </p:sp>
      <p:sp>
        <p:nvSpPr>
          <p:cNvPr id="19" name="右彎箭號 18"/>
          <p:cNvSpPr/>
          <p:nvPr/>
        </p:nvSpPr>
        <p:spPr>
          <a:xfrm flipV="1">
            <a:off x="1619672" y="2348880"/>
            <a:ext cx="504056" cy="648072"/>
          </a:xfrm>
          <a:prstGeom prst="bentArrow">
            <a:avLst>
              <a:gd name="adj1" fmla="val 39159"/>
              <a:gd name="adj2" fmla="val 26205"/>
              <a:gd name="adj3" fmla="val 19322"/>
              <a:gd name="adj4" fmla="val 2602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右彎箭號 19"/>
          <p:cNvSpPr/>
          <p:nvPr/>
        </p:nvSpPr>
        <p:spPr>
          <a:xfrm flipV="1">
            <a:off x="6588224" y="2492896"/>
            <a:ext cx="576064" cy="512440"/>
          </a:xfrm>
          <a:prstGeom prst="bentArrow">
            <a:avLst>
              <a:gd name="adj1" fmla="val 39159"/>
              <a:gd name="adj2" fmla="val 26205"/>
              <a:gd name="adj3" fmla="val 19322"/>
              <a:gd name="adj4" fmla="val 2602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右彎箭號 20"/>
          <p:cNvSpPr/>
          <p:nvPr/>
        </p:nvSpPr>
        <p:spPr>
          <a:xfrm flipV="1">
            <a:off x="1907704" y="5589240"/>
            <a:ext cx="576064" cy="576064"/>
          </a:xfrm>
          <a:prstGeom prst="bentArrow">
            <a:avLst>
              <a:gd name="adj1" fmla="val 39159"/>
              <a:gd name="adj2" fmla="val 26205"/>
              <a:gd name="adj3" fmla="val 19322"/>
              <a:gd name="adj4" fmla="val 2602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467544" y="3284984"/>
            <a:ext cx="4464496" cy="9361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800" b="1" i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研發一套自製化量測系統</a:t>
            </a:r>
          </a:p>
        </p:txBody>
      </p:sp>
    </p:spTree>
  </p:cSld>
  <p:clrMapOvr>
    <a:masterClrMapping/>
  </p:clrMapOvr>
  <p:transition advTm="9609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 anchor="t"/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rgbClr val="002060"/>
                </a:solidFill>
                <a:latin typeface="+mn-ea"/>
                <a:ea typeface="+mn-ea"/>
              </a:rPr>
              <a:t>工作內容</a:t>
            </a:r>
            <a:endParaRPr lang="zh-TW" altLang="en-US" sz="3200" b="1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3772" y="1124744"/>
            <a:ext cx="8248708" cy="5400600"/>
          </a:xfrm>
        </p:spPr>
        <p:txBody>
          <a:bodyPr>
            <a:normAutofit fontScale="25000" lnSpcReduction="20000"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r>
              <a:rPr lang="zh-TW" altLang="en-US" sz="112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建立一套輝度與色度量測系統</a:t>
            </a:r>
            <a:endParaRPr lang="en-US" altLang="zh-TW" sz="11200" b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endParaRPr lang="en-US" altLang="zh-TW" sz="11200" b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endParaRPr lang="en-US" altLang="zh-TW" sz="4400" b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zh-TW" altLang="en-US" sz="9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量測系統架構</a:t>
            </a:r>
            <a:endParaRPr lang="en-US" altLang="zh-TW" sz="9600" b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endParaRPr lang="en-US" altLang="zh-TW" sz="9600" b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  <a:p>
            <a:pPr marL="514350" indent="-514350" fontAlgn="auto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zh-TW" altLang="en-US" sz="9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量測系統的校正</a:t>
            </a:r>
            <a:endParaRPr lang="en-US" altLang="zh-TW" sz="9600" b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  <a:p>
            <a:pPr marL="514350" indent="-514350" fontAlgn="auto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r>
              <a:rPr lang="en-US" altLang="zh-TW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    1.CCD</a:t>
            </a:r>
            <a:r>
              <a:rPr lang="zh-TW" altLang="en-US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攝影機特性誤差的評估</a:t>
            </a:r>
            <a:endParaRPr lang="en-US" altLang="zh-TW" sz="8000" b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  <a:p>
            <a:pPr marL="514350" indent="-514350" fontAlgn="auto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r>
              <a:rPr lang="en-US" altLang="zh-TW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      a.</a:t>
            </a:r>
            <a:r>
              <a:rPr lang="zh-TW" altLang="en-US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重複性評估</a:t>
            </a:r>
            <a:endParaRPr lang="en-US" altLang="zh-TW" sz="8000" b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  <a:p>
            <a:pPr marL="514350" indent="-514350" fontAlgn="auto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r>
              <a:rPr lang="en-US" altLang="zh-TW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      b.</a:t>
            </a:r>
            <a:r>
              <a:rPr lang="zh-TW" altLang="en-US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暗電流評估</a:t>
            </a:r>
            <a:endParaRPr lang="en-US" altLang="zh-TW" sz="8000" b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  <a:p>
            <a:pPr marL="514350" indent="-514350" fontAlgn="auto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r>
              <a:rPr lang="en-US" altLang="zh-TW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      C.</a:t>
            </a:r>
            <a:r>
              <a:rPr lang="zh-TW" altLang="en-US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電子電路曝光時間評估</a:t>
            </a:r>
            <a:endParaRPr lang="en-US" altLang="zh-TW" sz="8000" b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  <a:p>
            <a:pPr marL="514350" indent="-514350" fontAlgn="auto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r>
              <a:rPr lang="en-US" altLang="zh-TW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    2.CCD</a:t>
            </a:r>
            <a:r>
              <a:rPr lang="zh-TW" altLang="en-US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攝影機的校正流程</a:t>
            </a:r>
            <a:endParaRPr lang="en-US" altLang="zh-TW" sz="4400" b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  <a:p>
            <a:pPr marL="514350" indent="-514350" fontAlgn="auto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r>
              <a:rPr lang="en-US" altLang="zh-TW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      a.</a:t>
            </a:r>
            <a:r>
              <a:rPr lang="zh-TW" altLang="zh-TW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攝影機的</a:t>
            </a:r>
            <a:r>
              <a:rPr lang="zh-TW" altLang="en-US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彩色</a:t>
            </a:r>
            <a:r>
              <a:rPr lang="zh-TW" altLang="zh-TW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濾鏡頻譜校正</a:t>
            </a:r>
            <a:endParaRPr lang="en-US" altLang="zh-TW" sz="8000" b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  <a:p>
            <a:pPr marL="514350" indent="-514350" fontAlgn="auto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r>
              <a:rPr lang="en-US" altLang="zh-TW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      b.CCD</a:t>
            </a:r>
            <a:r>
              <a:rPr lang="zh-TW" altLang="zh-TW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平場校正</a:t>
            </a:r>
            <a:r>
              <a:rPr lang="en-US" altLang="zh-TW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(Flat-Field correction)</a:t>
            </a:r>
          </a:p>
          <a:p>
            <a:pPr marL="514350" indent="-514350" fontAlgn="auto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r>
              <a:rPr lang="en-US" altLang="zh-TW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      c.</a:t>
            </a:r>
            <a:r>
              <a:rPr lang="zh-TW" altLang="zh-TW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色度值</a:t>
            </a:r>
            <a:r>
              <a:rPr lang="zh-TW" altLang="en-US" sz="8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轉換</a:t>
            </a:r>
            <a:endParaRPr lang="en-US" altLang="zh-TW" sz="8000" b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endParaRPr lang="en-US" altLang="zh-TW" sz="2800" b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  <a:p>
            <a:pPr marL="514350" indent="-51435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None/>
              <a:defRPr/>
            </a:pPr>
            <a:r>
              <a:rPr lang="en-US" altLang="zh-TW" sz="2800" b="1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</a:rPr>
              <a:t>   </a:t>
            </a:r>
            <a:endParaRPr lang="zh-TW" altLang="en-US" sz="2800" b="1" i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</a:endParaRPr>
          </a:p>
        </p:txBody>
      </p:sp>
    </p:spTree>
  </p:cSld>
  <p:clrMapOvr>
    <a:masterClrMapping/>
  </p:clrMapOvr>
  <p:transition advTm="3251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 anchor="t"/>
          <a:lstStyle/>
          <a:p>
            <a:pPr marL="514350" indent="-514350" algn="l" fontAlgn="auto"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量測系統架構</a:t>
            </a:r>
            <a:endParaRPr lang="en-US" altLang="zh-TW" sz="3200" b="1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4925" y="1235075"/>
            <a:ext cx="1214438" cy="8572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b="1" dirty="0">
                <a:solidFill>
                  <a:schemeClr val="bg1"/>
                </a:solidFill>
              </a:rPr>
              <a:t>待測模組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2249488" y="1306513"/>
            <a:ext cx="1714500" cy="7143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標楷體" pitchFamily="65" charset="-120"/>
                <a:cs typeface="Times New Roman" pitchFamily="18" charset="0"/>
              </a:rPr>
              <a:t>類比式彩色</a:t>
            </a:r>
            <a:r>
              <a:rPr lang="en-US" altLang="zh-TW" sz="1600" b="1" dirty="0">
                <a:solidFill>
                  <a:schemeClr val="bg1"/>
                </a:solidFill>
                <a:latin typeface="標楷體" pitchFamily="65" charset="-120"/>
                <a:cs typeface="Times New Roman" pitchFamily="18" charset="0"/>
              </a:rPr>
              <a:t>3CCD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b="1" dirty="0">
                <a:solidFill>
                  <a:schemeClr val="bg1"/>
                </a:solidFill>
                <a:latin typeface="標楷體" pitchFamily="65" charset="-120"/>
                <a:cs typeface="Times New Roman" pitchFamily="18" charset="0"/>
              </a:rPr>
              <a:t>(Sony DXC-390)</a:t>
            </a:r>
            <a:endParaRPr lang="zh-TW" altLang="en-US" sz="1600" b="1" dirty="0">
              <a:solidFill>
                <a:schemeClr val="bg1"/>
              </a:solidFill>
              <a:latin typeface="標楷體" pitchFamily="65" charset="-120"/>
              <a:cs typeface="Times New Roman" pitchFamily="18" charset="0"/>
            </a:endParaRPr>
          </a:p>
        </p:txBody>
      </p:sp>
      <p:cxnSp>
        <p:nvCxnSpPr>
          <p:cNvPr id="11" name="直線接點 10"/>
          <p:cNvCxnSpPr>
            <a:stCxn id="6" idx="3"/>
            <a:endCxn id="7" idx="1"/>
          </p:cNvCxnSpPr>
          <p:nvPr/>
        </p:nvCxnSpPr>
        <p:spPr>
          <a:xfrm>
            <a:off x="1249913" y="1664008"/>
            <a:ext cx="1000132" cy="15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177925" y="12350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光源擷取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4459288" y="1306513"/>
            <a:ext cx="1714500" cy="64293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標楷體" pitchFamily="65" charset="-120"/>
                <a:cs typeface="Times New Roman" pitchFamily="18" charset="0"/>
              </a:rPr>
              <a:t>類比影像擷取卡</a:t>
            </a:r>
            <a:r>
              <a:rPr lang="en-US" altLang="zh-TW" sz="1600" b="1" dirty="0">
                <a:solidFill>
                  <a:schemeClr val="bg1"/>
                </a:solidFill>
                <a:latin typeface="標楷體" pitchFamily="65" charset="-120"/>
                <a:cs typeface="Times New Roman" pitchFamily="18" charset="0"/>
              </a:rPr>
              <a:t>(NI PCI-1410) </a:t>
            </a:r>
            <a:endParaRPr lang="zh-TW" altLang="en-US" sz="1600" b="1" dirty="0">
              <a:solidFill>
                <a:schemeClr val="bg1"/>
              </a:solidFill>
              <a:latin typeface="標楷體" pitchFamily="65" charset="-120"/>
              <a:cs typeface="Times New Roman" pitchFamily="18" charset="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6745288" y="1377950"/>
            <a:ext cx="1500187" cy="5715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LabVIEW</a:t>
            </a:r>
            <a:endParaRPr lang="zh-TW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直線接點 18"/>
          <p:cNvCxnSpPr>
            <a:stCxn id="7" idx="3"/>
          </p:cNvCxnSpPr>
          <p:nvPr/>
        </p:nvCxnSpPr>
        <p:spPr>
          <a:xfrm>
            <a:off x="3964557" y="1664008"/>
            <a:ext cx="494795" cy="15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6173864" y="1664008"/>
            <a:ext cx="571504" cy="15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18" idx="2"/>
            <a:endCxn id="32" idx="0"/>
          </p:cNvCxnSpPr>
          <p:nvPr/>
        </p:nvCxnSpPr>
        <p:spPr>
          <a:xfrm rot="5400000">
            <a:off x="6971321" y="2472891"/>
            <a:ext cx="1047502" cy="62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5940425" y="3284538"/>
            <a:ext cx="330358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/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輝度</a:t>
            </a:r>
            <a:r>
              <a:rPr lang="en-US" altLang="zh-TW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Luminance</a:t>
            </a:r>
            <a:r>
              <a:rPr lang="en-US" altLang="zh-TW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indent="355600"/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色度</a:t>
            </a:r>
            <a:r>
              <a:rPr lang="en-US" altLang="zh-TW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Color</a:t>
            </a:r>
            <a:r>
              <a:rPr lang="en-US" altLang="zh-TW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indent="355600"/>
            <a:r>
              <a:rPr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均勻性</a:t>
            </a:r>
            <a:r>
              <a:rPr lang="en-US" altLang="zh-TW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4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Uniformity</a:t>
            </a:r>
            <a:r>
              <a:rPr lang="en-US" altLang="zh-TW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889750" y="2997200"/>
            <a:ext cx="121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檢測項目</a:t>
            </a:r>
          </a:p>
        </p:txBody>
      </p:sp>
      <p:sp>
        <p:nvSpPr>
          <p:cNvPr id="39" name="向上箭號 38"/>
          <p:cNvSpPr/>
          <p:nvPr/>
        </p:nvSpPr>
        <p:spPr>
          <a:xfrm rot="10800000">
            <a:off x="2816225" y="2092325"/>
            <a:ext cx="357188" cy="428625"/>
          </a:xfrm>
          <a:prstGeom prst="upArrow">
            <a:avLst>
              <a:gd name="adj1" fmla="val 37663"/>
              <a:gd name="adj2" fmla="val 4383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1601832" y="2446437"/>
            <a:ext cx="321471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系統校正</a:t>
            </a:r>
          </a:p>
        </p:txBody>
      </p:sp>
      <p:pic>
        <p:nvPicPr>
          <p:cNvPr id="24591" name="物件 14"/>
          <p:cNvPicPr>
            <a:picLocks noChangeArrowheads="1"/>
          </p:cNvPicPr>
          <p:nvPr/>
        </p:nvPicPr>
        <p:blipFill>
          <a:blip r:embed="rId3" cstate="print"/>
          <a:srcRect t="-417" r="-464" b="-963"/>
          <a:stretch>
            <a:fillRect/>
          </a:stretch>
        </p:blipFill>
        <p:spPr bwMode="auto">
          <a:xfrm>
            <a:off x="755650" y="3140075"/>
            <a:ext cx="52562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32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  <p:bldP spid="17" grpId="0" animBg="1"/>
      <p:bldP spid="18" grpId="0" animBg="1"/>
      <p:bldP spid="29" grpId="0"/>
      <p:bldP spid="32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矩形 7"/>
          <p:cNvSpPr>
            <a:spLocks noChangeArrowheads="1"/>
          </p:cNvSpPr>
          <p:nvPr/>
        </p:nvSpPr>
        <p:spPr bwMode="auto">
          <a:xfrm>
            <a:off x="2051720" y="2998693"/>
            <a:ext cx="60837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CCD</a:t>
            </a:r>
            <a:r>
              <a:rPr lang="zh-TW" altLang="en-US" sz="40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</a:rPr>
              <a:t>攝影機特性誤差的評估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2857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zh-TW" altLang="en-US" sz="3200" b="1" kern="0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+mj-cs"/>
              </a:rPr>
              <a:t>量測系統校正流程</a:t>
            </a:r>
            <a:endParaRPr lang="en-US" altLang="zh-TW" sz="3200" b="1" kern="0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 advTm="982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1.6|1.2|1.8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5|4.2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5|4.2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ooklet">
    <a:dk1>
      <a:sysClr val="windowText" lastClr="000000"/>
    </a:dk1>
    <a:lt1>
      <a:sysClr val="window" lastClr="FFFFFF"/>
    </a:lt1>
    <a:dk2>
      <a:srgbClr val="4062E3"/>
    </a:dk2>
    <a:lt2>
      <a:srgbClr val="C7E4F8"/>
    </a:lt2>
    <a:accent1>
      <a:srgbClr val="79498D"/>
    </a:accent1>
    <a:accent2>
      <a:srgbClr val="AE236A"/>
    </a:accent2>
    <a:accent3>
      <a:srgbClr val="F88941"/>
    </a:accent3>
    <a:accent4>
      <a:srgbClr val="DEC441"/>
    </a:accent4>
    <a:accent5>
      <a:srgbClr val="9FA500"/>
    </a:accent5>
    <a:accent6>
      <a:srgbClr val="707070"/>
    </a:accent6>
    <a:hlink>
      <a:srgbClr val="0000E1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龍騰四海">
    <a:dk1>
      <a:sysClr val="windowText" lastClr="000000"/>
    </a:dk1>
    <a:lt1>
      <a:sysClr val="window" lastClr="FFFFFF"/>
    </a:lt1>
    <a:dk2>
      <a:srgbClr val="001B36"/>
    </a:dk2>
    <a:lt2>
      <a:srgbClr val="EDF8FE"/>
    </a:lt2>
    <a:accent1>
      <a:srgbClr val="477AB1"/>
    </a:accent1>
    <a:accent2>
      <a:srgbClr val="51848E"/>
    </a:accent2>
    <a:accent3>
      <a:srgbClr val="7B9B57"/>
    </a:accent3>
    <a:accent4>
      <a:srgbClr val="8B8D8C"/>
    </a:accent4>
    <a:accent5>
      <a:srgbClr val="8B7396"/>
    </a:accent5>
    <a:accent6>
      <a:srgbClr val="E89A53"/>
    </a:accent6>
    <a:hlink>
      <a:srgbClr val="0080FF"/>
    </a:hlink>
    <a:folHlink>
      <a:srgbClr val="FF00FF"/>
    </a:folHlink>
  </a:clrScheme>
  <a:fontScheme name="龍騰四海">
    <a:majorFont>
      <a:latin typeface="Maiandra GD"/>
      <a:ea typeface=""/>
      <a:cs typeface=""/>
      <a:font script="CYRL" typeface="Times New Roman"/>
      <a:font script="GREK" typeface="Times New Roman"/>
      <a:font script="Jpan" typeface="ＭＳ Ｐゴシック"/>
      <a:font script="Hang" typeface="HY중고딕"/>
      <a:font script="Hans" typeface="隶书"/>
      <a:font script="Hant" typeface="微軟正黑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ambria"/>
      <a:ea typeface=""/>
      <a:cs typeface=""/>
      <a:font script="Jpan" typeface="ＭＳ Ｐ明朝"/>
      <a:font script="Hang" typeface="HY견명조"/>
      <a:font script="Hans" typeface="华文楷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龍騰四海">
    <a:fillStyleLst>
      <a:solidFill>
        <a:schemeClr val="phClr">
          <a:tint val="100000"/>
          <a:shade val="100000"/>
          <a:hueMod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hueMod val="100000"/>
              <a:satMod val="250000"/>
            </a:schemeClr>
          </a:gs>
          <a:gs pos="75000">
            <a:schemeClr val="phClr">
              <a:tint val="80000"/>
              <a:shade val="100000"/>
              <a:hueMod val="100000"/>
              <a:satMod val="375000"/>
            </a:schemeClr>
          </a:gs>
          <a:gs pos="100000">
            <a:schemeClr val="phClr">
              <a:tint val="50000"/>
              <a:shade val="100000"/>
              <a:hueMod val="100000"/>
              <a:satMod val="5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100000"/>
              <a:shade val="50000"/>
              <a:hueMod val="100000"/>
              <a:satMod val="100000"/>
            </a:schemeClr>
            <a:schemeClr val="phClr">
              <a:tint val="100000"/>
              <a:shade val="75000"/>
              <a:hueMod val="100000"/>
              <a:satMod val="100000"/>
            </a:schemeClr>
          </a:duotone>
        </a:blip>
        <a:tile tx="0" ty="0" sx="50000" sy="50000" flip="none" algn="ctr"/>
      </a:blipFill>
    </a:fillStyleLst>
    <a:lnStyleLst>
      <a:ln w="127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>
            <a:schemeClr val="phClr">
              <a:tint val="100000"/>
              <a:shade val="100000"/>
              <a:hueMod val="100000"/>
              <a:satMod val="100000"/>
            </a:schemeClr>
          </a:glow>
        </a:effectLst>
      </a:effectStyle>
      <a:effectStyle>
        <a:effectLst>
          <a:glow>
            <a:schemeClr val="phClr">
              <a:tint val="100000"/>
              <a:shade val="100000"/>
              <a:hueMod val="100000"/>
              <a:satMod val="100000"/>
            </a:schemeClr>
          </a:glow>
        </a:effectLst>
        <a:scene3d>
          <a:camera prst="orthographicFront" fov="0">
            <a:rot lat="0" lon="0" rev="0"/>
          </a:camera>
          <a:lightRig rig="threePt" dir="tl">
            <a:rot lat="0" lon="0" rev="0"/>
          </a:lightRig>
        </a:scene3d>
        <a:sp3d prstMaterial="metal">
          <a:bevelT w="12700" h="12700" prst="relaxedInset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glow>
            <a:schemeClr val="phClr">
              <a:tint val="100000"/>
              <a:shade val="100000"/>
              <a:hueMod val="100000"/>
              <a:satMod val="100000"/>
            </a:schemeClr>
          </a:glow>
          <a:outerShdw blurRad="44450" dist="50800" dir="3300000" sx="99000" sy="99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contrasting" dir="tl">
            <a:rot lat="0" lon="0" rev="14220000"/>
          </a:lightRig>
        </a:scene3d>
        <a:sp3d prstMaterial="dkEdge">
          <a:bevelT w="63500" h="63500"/>
          <a:bevelB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hueMod val="100000"/>
          <a:satMod val="100000"/>
        </a:schemeClr>
      </a:solidFill>
      <a:gradFill rotWithShape="1">
        <a:gsLst>
          <a:gs pos="0">
            <a:schemeClr val="bg1">
              <a:tint val="100000"/>
              <a:shade val="100000"/>
              <a:hueMod val="100000"/>
              <a:satMod val="150000"/>
            </a:schemeClr>
          </a:gs>
          <a:gs pos="55000">
            <a:schemeClr val="bg1">
              <a:tint val="100000"/>
              <a:shade val="90000"/>
              <a:hueMod val="100000"/>
              <a:satMod val="375000"/>
            </a:schemeClr>
          </a:gs>
          <a:gs pos="100000">
            <a:schemeClr val="phClr">
              <a:tint val="88000"/>
              <a:shade val="100000"/>
              <a:hueMod val="100000"/>
              <a:satMod val="500000"/>
            </a:schemeClr>
          </a:gs>
        </a:gsLst>
        <a:lin ang="5400000" scaled="1"/>
      </a:gradFill>
      <a:blipFill>
        <a:blip xmlns:r="http://schemas.openxmlformats.org/officeDocument/2006/relationships" r:embed="rId2">
          <a:duotone>
            <a:schemeClr val="phClr">
              <a:shade val="30000"/>
              <a:satMod val="555000"/>
            </a:schemeClr>
            <a:schemeClr val="phClr">
              <a:tint val="96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5620</TotalTime>
  <Words>1921</Words>
  <Application>Microsoft Office PowerPoint</Application>
  <PresentationFormat>如螢幕大小 (4:3)</PresentationFormat>
  <Paragraphs>516</Paragraphs>
  <Slides>44</Slides>
  <Notes>44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5" baseType="lpstr">
      <vt:lpstr>Brooklet</vt:lpstr>
      <vt:lpstr>Flat-Plane Display Luminance and Color Uniformity Measurement by 2-Dimension CCD Array</vt:lpstr>
      <vt:lpstr>投影片 2</vt:lpstr>
      <vt:lpstr>研究的背景與動機 </vt:lpstr>
      <vt:lpstr>國際標準在均勻性量測的定義</vt:lpstr>
      <vt:lpstr>輝度和色度測量儀器-空間量測形式</vt:lpstr>
      <vt:lpstr>單點式量測技術限制</vt:lpstr>
      <vt:lpstr>工作內容</vt:lpstr>
      <vt:lpstr>量測系統架構</vt:lpstr>
      <vt:lpstr>投影片 9</vt:lpstr>
      <vt:lpstr> </vt:lpstr>
      <vt:lpstr>b.CCD暗電流的評估實驗 </vt:lpstr>
      <vt:lpstr> </vt:lpstr>
      <vt:lpstr>投影片 13</vt:lpstr>
      <vt:lpstr>投影片 14</vt:lpstr>
      <vt:lpstr>a.3CCD式攝影機的濾鏡頻譜校正</vt:lpstr>
      <vt:lpstr>b.CCD平場校正(Flat-Field correction)</vt:lpstr>
      <vt:lpstr>投影片 17</vt:lpstr>
      <vt:lpstr>CCD平場校正步驟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 </vt:lpstr>
      <vt:lpstr>CCD色度值轉換步驟</vt:lpstr>
      <vt:lpstr>CCD灰階值與色度值轉換關係</vt:lpstr>
      <vt:lpstr>量測系統色度值誤差分析</vt:lpstr>
      <vt:lpstr>影響CCD灰階值的因素</vt:lpstr>
      <vt:lpstr>投影片 34</vt:lpstr>
      <vt:lpstr>量測系統的輝度均勻性評估和分析 </vt:lpstr>
      <vt:lpstr>量測系統的輝度均勻性評估和分析 </vt:lpstr>
      <vt:lpstr>量測系統的色度準確度評估和分析 </vt:lpstr>
      <vt:lpstr>投影片 38</vt:lpstr>
      <vt:lpstr>投影片 39</vt:lpstr>
      <vt:lpstr>投影片 40</vt:lpstr>
      <vt:lpstr>投影片 41</vt:lpstr>
      <vt:lpstr>誤差分析</vt:lpstr>
      <vt:lpstr>結論</vt:lpstr>
      <vt:lpstr>投影片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Phys</cp:lastModifiedBy>
  <cp:revision>527</cp:revision>
  <dcterms:created xsi:type="dcterms:W3CDTF">2008-10-19T04:50:38Z</dcterms:created>
  <dcterms:modified xsi:type="dcterms:W3CDTF">2011-07-11T00:29:19Z</dcterms:modified>
</cp:coreProperties>
</file>