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78" r:id="rId4"/>
    <p:sldId id="279" r:id="rId5"/>
  </p:sldIdLst>
  <p:sldSz cx="9144000" cy="6858000" type="overhead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6" autoAdjust="0"/>
    <p:restoredTop sz="45018" autoAdjust="0"/>
  </p:normalViewPr>
  <p:slideViewPr>
    <p:cSldViewPr>
      <p:cViewPr varScale="1">
        <p:scale>
          <a:sx n="111" d="100"/>
          <a:sy n="111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856B5B-865B-484F-8710-967199AA582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FD939E2-C5B5-43F2-BCBE-1DC90FFE77A3}">
      <dgm:prSet phldrT="[文字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D) </a:t>
          </a:r>
          <a:r>
            <a:rPr lang="zh-TW" altLang="en-US" dirty="0" smtClean="0"/>
            <a:t>每瓶測試液裡放入約</a:t>
          </a:r>
          <a:r>
            <a:rPr lang="en-US" altLang="zh-TW" dirty="0" smtClean="0"/>
            <a:t>20</a:t>
          </a:r>
          <a:r>
            <a:rPr lang="zh-TW" altLang="en-US" dirty="0" smtClean="0"/>
            <a:t>顆球，數小時</a:t>
          </a:r>
          <a:r>
            <a:rPr lang="en-US" altLang="zh-TW" dirty="0" smtClean="0"/>
            <a:t>(&gt;4hr)</a:t>
          </a:r>
          <a:r>
            <a:rPr lang="zh-TW" altLang="en-US" dirty="0" smtClean="0"/>
            <a:t>後用觀察沉浮</a:t>
          </a:r>
          <a:endParaRPr lang="en-US" altLang="zh-TW" dirty="0" smtClean="0"/>
        </a:p>
        <a:p>
          <a:r>
            <a:rPr lang="zh-TW" altLang="en-US" dirty="0" smtClean="0"/>
            <a:t>利用沉浮結果最佳的一瓶放大配製</a:t>
          </a:r>
          <a:r>
            <a:rPr lang="en-US" altLang="zh-TW" dirty="0" smtClean="0"/>
            <a:t>2000ml PVP</a:t>
          </a:r>
          <a:r>
            <a:rPr lang="zh-TW" altLang="en-US" dirty="0" smtClean="0"/>
            <a:t> 標準液</a:t>
          </a:r>
          <a:endParaRPr lang="zh-TW" altLang="en-US" dirty="0"/>
        </a:p>
      </dgm:t>
    </dgm:pt>
    <dgm:pt modelId="{0EB40818-B94C-4796-B348-F1DAFCD8C2FE}" type="parTrans" cxnId="{D0440C83-1FC8-42D5-9ED5-C7AE023C957A}">
      <dgm:prSet/>
      <dgm:spPr/>
      <dgm:t>
        <a:bodyPr/>
        <a:lstStyle/>
        <a:p>
          <a:endParaRPr lang="zh-TW" altLang="en-US"/>
        </a:p>
      </dgm:t>
    </dgm:pt>
    <dgm:pt modelId="{1BF28061-7420-4A6C-9377-049CB5C736F3}" type="sibTrans" cxnId="{D0440C83-1FC8-42D5-9ED5-C7AE023C957A}">
      <dgm:prSet/>
      <dgm:spPr/>
      <dgm:t>
        <a:bodyPr/>
        <a:lstStyle/>
        <a:p>
          <a:endParaRPr lang="zh-TW" altLang="en-US"/>
        </a:p>
      </dgm:t>
    </dgm:pt>
    <dgm:pt modelId="{8247D614-520B-46B5-AA79-235DA03D9677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dirty="0" smtClean="0"/>
            <a:t>將膨脹後的</a:t>
          </a:r>
          <a:r>
            <a:rPr lang="en-US" altLang="zh-TW" dirty="0" smtClean="0"/>
            <a:t>Hydrogel Particles</a:t>
          </a:r>
          <a:r>
            <a:rPr lang="zh-TW" altLang="en-US" dirty="0" smtClean="0"/>
            <a:t>放入近似液，靜置半天一天</a:t>
          </a:r>
          <a:endParaRPr lang="en-US" altLang="zh-TW" dirty="0" smtClean="0"/>
        </a:p>
      </dgm:t>
    </dgm:pt>
    <dgm:pt modelId="{066E054F-D011-421B-92C2-FF682BB35ADF}" type="parTrans" cxnId="{3ADE07F1-8BDE-4A73-8481-089FE820F734}">
      <dgm:prSet/>
      <dgm:spPr/>
      <dgm:t>
        <a:bodyPr/>
        <a:lstStyle/>
        <a:p>
          <a:endParaRPr lang="zh-TW" altLang="en-US"/>
        </a:p>
      </dgm:t>
    </dgm:pt>
    <dgm:pt modelId="{E706744D-E957-4174-B402-2D8E37820C6B}" type="sibTrans" cxnId="{3ADE07F1-8BDE-4A73-8481-089FE820F734}">
      <dgm:prSet/>
      <dgm:spPr/>
      <dgm:t>
        <a:bodyPr/>
        <a:lstStyle/>
        <a:p>
          <a:endParaRPr lang="zh-TW" altLang="en-US"/>
        </a:p>
      </dgm:t>
    </dgm:pt>
    <dgm:pt modelId="{B8A14018-EFE7-4A42-8731-6BD63894FF52}">
      <dgm:prSet phldrT="[文字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A) </a:t>
          </a:r>
          <a:r>
            <a:rPr lang="zh-TW" altLang="en-US" dirty="0" smtClean="0"/>
            <a:t>將乾燥的</a:t>
          </a:r>
          <a:r>
            <a:rPr lang="en-US" altLang="zh-TW" dirty="0" smtClean="0"/>
            <a:t>Hydrogel Particles</a:t>
          </a:r>
          <a:r>
            <a:rPr lang="zh-TW" altLang="en-US" dirty="0" smtClean="0"/>
            <a:t>加入去離子水，静置約一天</a:t>
          </a:r>
          <a:endParaRPr lang="en-US" altLang="zh-TW" dirty="0" smtClean="0"/>
        </a:p>
        <a:p>
          <a:r>
            <a:rPr lang="en-US" altLang="zh-TW" dirty="0" smtClean="0"/>
            <a:t>B) </a:t>
          </a:r>
          <a:r>
            <a:rPr lang="zh-TW" altLang="en-US" dirty="0" smtClean="0"/>
            <a:t>配置一瓶 </a:t>
          </a:r>
          <a:r>
            <a:rPr lang="en-US" altLang="zh-TW" dirty="0" smtClean="0"/>
            <a:t>2000ml</a:t>
          </a:r>
          <a:r>
            <a:rPr lang="zh-TW" altLang="en-US" dirty="0" smtClean="0"/>
            <a:t> 的 </a:t>
          </a:r>
          <a:r>
            <a:rPr lang="en-US" altLang="zh-TW" dirty="0" smtClean="0"/>
            <a:t>PVP</a:t>
          </a:r>
          <a:r>
            <a:rPr lang="zh-TW" altLang="en-US" dirty="0" smtClean="0"/>
            <a:t> </a:t>
          </a:r>
          <a:r>
            <a:rPr lang="en-US" altLang="zh-TW" dirty="0" smtClean="0"/>
            <a:t>”</a:t>
          </a:r>
          <a:r>
            <a:rPr lang="zh-TW" altLang="en-US" dirty="0" smtClean="0"/>
            <a:t>近似液</a:t>
          </a:r>
          <a:r>
            <a:rPr lang="en-US" altLang="zh-TW" dirty="0" smtClean="0"/>
            <a:t>”</a:t>
          </a:r>
          <a:r>
            <a:rPr lang="zh-TW" altLang="en-US" dirty="0" smtClean="0"/>
            <a:t> 備用</a:t>
          </a:r>
          <a:endParaRPr lang="en-US" altLang="zh-TW" dirty="0" smtClean="0"/>
        </a:p>
        <a:p>
          <a:r>
            <a:rPr lang="en-US" altLang="zh-TW" dirty="0" smtClean="0"/>
            <a:t>C)</a:t>
          </a:r>
          <a:r>
            <a:rPr lang="zh-TW" altLang="en-US" dirty="0" smtClean="0"/>
            <a:t> 配置</a:t>
          </a:r>
          <a:r>
            <a:rPr lang="en-US" altLang="zh-TW" dirty="0" smtClean="0"/>
            <a:t>5</a:t>
          </a:r>
          <a:r>
            <a:rPr lang="zh-TW" altLang="en-US" dirty="0" smtClean="0"/>
            <a:t>瓶各 </a:t>
          </a:r>
          <a:r>
            <a:rPr lang="en-US" altLang="zh-TW" dirty="0" smtClean="0"/>
            <a:t>250</a:t>
          </a:r>
          <a:r>
            <a:rPr lang="zh-TW" altLang="en-US" dirty="0" smtClean="0"/>
            <a:t> </a:t>
          </a:r>
          <a:r>
            <a:rPr lang="en-US" altLang="zh-TW" dirty="0" smtClean="0"/>
            <a:t>ml</a:t>
          </a:r>
          <a:r>
            <a:rPr lang="zh-TW" altLang="en-US" dirty="0" smtClean="0"/>
            <a:t>  </a:t>
          </a:r>
          <a:r>
            <a:rPr lang="en-US" altLang="zh-TW" dirty="0" smtClean="0"/>
            <a:t>PVP</a:t>
          </a:r>
          <a:r>
            <a:rPr lang="zh-TW" altLang="en-US" dirty="0" smtClean="0"/>
            <a:t> </a:t>
          </a:r>
          <a:r>
            <a:rPr lang="en-US" altLang="zh-TW" dirty="0" smtClean="0"/>
            <a:t>”</a:t>
          </a:r>
          <a:r>
            <a:rPr lang="zh-TW" altLang="en-US" dirty="0" smtClean="0"/>
            <a:t>測試液</a:t>
          </a:r>
          <a:r>
            <a:rPr lang="en-US" altLang="zh-TW" dirty="0" smtClean="0"/>
            <a:t>”</a:t>
          </a:r>
          <a:r>
            <a:rPr lang="zh-TW" altLang="en-US" dirty="0" smtClean="0"/>
            <a:t> 備用</a:t>
          </a:r>
          <a:endParaRPr lang="zh-TW" altLang="en-US" dirty="0"/>
        </a:p>
      </dgm:t>
    </dgm:pt>
    <dgm:pt modelId="{E0CDAD05-97B9-414D-8B3E-1398F4CA5DC8}" type="sibTrans" cxnId="{3E05F692-F425-4C2F-BE9F-1EDFF7D4152E}">
      <dgm:prSet/>
      <dgm:spPr/>
      <dgm:t>
        <a:bodyPr/>
        <a:lstStyle/>
        <a:p>
          <a:endParaRPr lang="zh-TW" altLang="en-US"/>
        </a:p>
      </dgm:t>
    </dgm:pt>
    <dgm:pt modelId="{A8CDEF5E-15DA-4DF8-B4F7-7D5BA5BA605E}" type="parTrans" cxnId="{3E05F692-F425-4C2F-BE9F-1EDFF7D4152E}">
      <dgm:prSet/>
      <dgm:spPr/>
      <dgm:t>
        <a:bodyPr/>
        <a:lstStyle/>
        <a:p>
          <a:endParaRPr lang="zh-TW" altLang="en-US"/>
        </a:p>
      </dgm:t>
    </dgm:pt>
    <dgm:pt modelId="{09520B2B-BD79-443C-B965-AF8F3DEABF03}">
      <dgm:prSet phldrT="[文字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E)</a:t>
          </a:r>
          <a:r>
            <a:rPr lang="zh-TW" altLang="en-US" dirty="0" smtClean="0"/>
            <a:t> 可放百顆球入標準液，觀察沉浮來檢測並微調濃度</a:t>
          </a:r>
          <a:endParaRPr lang="zh-TW" altLang="en-US" dirty="0"/>
        </a:p>
      </dgm:t>
    </dgm:pt>
    <dgm:pt modelId="{1F547FF7-8C1C-478E-AF08-6E264AA47DA0}" type="sibTrans" cxnId="{62F0EAEC-A38E-4D5E-9E4D-65D38EB7157E}">
      <dgm:prSet/>
      <dgm:spPr/>
      <dgm:t>
        <a:bodyPr/>
        <a:lstStyle/>
        <a:p>
          <a:endParaRPr lang="zh-TW" altLang="en-US"/>
        </a:p>
      </dgm:t>
    </dgm:pt>
    <dgm:pt modelId="{9A0986ED-3B3B-44B3-AC40-736B57A11A41}" type="parTrans" cxnId="{62F0EAEC-A38E-4D5E-9E4D-65D38EB7157E}">
      <dgm:prSet/>
      <dgm:spPr/>
      <dgm:t>
        <a:bodyPr/>
        <a:lstStyle/>
        <a:p>
          <a:endParaRPr lang="zh-TW" altLang="en-US"/>
        </a:p>
      </dgm:t>
    </dgm:pt>
    <dgm:pt modelId="{268E6D0D-9310-473B-8C12-F75E7EF7DFF0}" type="pres">
      <dgm:prSet presAssocID="{EE856B5B-865B-484F-8710-967199AA58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2CD7D90-8E1E-4016-81B4-90EBBDB7E1D1}" type="pres">
      <dgm:prSet presAssocID="{09520B2B-BD79-443C-B965-AF8F3DEABF03}" presName="boxAndChildren" presStyleCnt="0"/>
      <dgm:spPr/>
    </dgm:pt>
    <dgm:pt modelId="{5A1F8F70-16C5-4C0B-9EBF-7A4045AE6984}" type="pres">
      <dgm:prSet presAssocID="{09520B2B-BD79-443C-B965-AF8F3DEABF03}" presName="parentTextBox" presStyleLbl="node1" presStyleIdx="0" presStyleCnt="4" custScaleY="52959"/>
      <dgm:spPr/>
      <dgm:t>
        <a:bodyPr/>
        <a:lstStyle/>
        <a:p>
          <a:endParaRPr lang="zh-TW" altLang="en-US"/>
        </a:p>
      </dgm:t>
    </dgm:pt>
    <dgm:pt modelId="{CFAD7F36-196C-44CB-83A9-0ED7D90791B4}" type="pres">
      <dgm:prSet presAssocID="{1BF28061-7420-4A6C-9377-049CB5C736F3}" presName="sp" presStyleCnt="0"/>
      <dgm:spPr/>
    </dgm:pt>
    <dgm:pt modelId="{AD365E11-0A71-4E40-85F3-82CB6AC6C8A0}" type="pres">
      <dgm:prSet presAssocID="{1FD939E2-C5B5-43F2-BCBE-1DC90FFE77A3}" presName="arrowAndChildren" presStyleCnt="0"/>
      <dgm:spPr/>
    </dgm:pt>
    <dgm:pt modelId="{F5AAEE98-F734-4C00-BD9B-7291B95377DE}" type="pres">
      <dgm:prSet presAssocID="{1FD939E2-C5B5-43F2-BCBE-1DC90FFE77A3}" presName="parentTextArrow" presStyleLbl="node1" presStyleIdx="1" presStyleCnt="4" custScaleY="67462"/>
      <dgm:spPr/>
      <dgm:t>
        <a:bodyPr/>
        <a:lstStyle/>
        <a:p>
          <a:endParaRPr lang="zh-TW" altLang="en-US"/>
        </a:p>
      </dgm:t>
    </dgm:pt>
    <dgm:pt modelId="{951B688F-D69D-45E6-8829-5ACE617571F1}" type="pres">
      <dgm:prSet presAssocID="{E706744D-E957-4174-B402-2D8E37820C6B}" presName="sp" presStyleCnt="0"/>
      <dgm:spPr/>
    </dgm:pt>
    <dgm:pt modelId="{01BFB3FD-6435-47A4-B482-F2442D8DD209}" type="pres">
      <dgm:prSet presAssocID="{8247D614-520B-46B5-AA79-235DA03D9677}" presName="arrowAndChildren" presStyleCnt="0"/>
      <dgm:spPr/>
    </dgm:pt>
    <dgm:pt modelId="{D368AF5A-2F75-4F3E-BA2A-ED94FDE4F0D8}" type="pres">
      <dgm:prSet presAssocID="{8247D614-520B-46B5-AA79-235DA03D9677}" presName="parentTextArrow" presStyleLbl="node1" presStyleIdx="2" presStyleCnt="4" custScaleY="52800"/>
      <dgm:spPr/>
      <dgm:t>
        <a:bodyPr/>
        <a:lstStyle/>
        <a:p>
          <a:endParaRPr lang="zh-TW" altLang="en-US"/>
        </a:p>
      </dgm:t>
    </dgm:pt>
    <dgm:pt modelId="{0BA3D510-4CB5-4DCA-9C08-060D87181FAB}" type="pres">
      <dgm:prSet presAssocID="{E0CDAD05-97B9-414D-8B3E-1398F4CA5DC8}" presName="sp" presStyleCnt="0"/>
      <dgm:spPr/>
    </dgm:pt>
    <dgm:pt modelId="{B1D76EAA-9015-408F-816F-A84F4CED7C70}" type="pres">
      <dgm:prSet presAssocID="{B8A14018-EFE7-4A42-8731-6BD63894FF52}" presName="arrowAndChildren" presStyleCnt="0"/>
      <dgm:spPr/>
    </dgm:pt>
    <dgm:pt modelId="{294522E3-9BF4-46C1-A83A-76686AB22391}" type="pres">
      <dgm:prSet presAssocID="{B8A14018-EFE7-4A42-8731-6BD63894FF52}" presName="parentTextArrow" presStyleLbl="node1" presStyleIdx="3" presStyleCnt="4" custScaleY="71016" custLinFactNeighborX="40845" custLinFactNeighborY="-4752"/>
      <dgm:spPr/>
      <dgm:t>
        <a:bodyPr/>
        <a:lstStyle/>
        <a:p>
          <a:endParaRPr lang="zh-TW" altLang="en-US"/>
        </a:p>
      </dgm:t>
    </dgm:pt>
  </dgm:ptLst>
  <dgm:cxnLst>
    <dgm:cxn modelId="{07953C40-B1AC-447D-9ADF-091FC80377C2}" type="presOf" srcId="{EE856B5B-865B-484F-8710-967199AA582E}" destId="{268E6D0D-9310-473B-8C12-F75E7EF7DFF0}" srcOrd="0" destOrd="0" presId="urn:microsoft.com/office/officeart/2005/8/layout/process4"/>
    <dgm:cxn modelId="{62F0EAEC-A38E-4D5E-9E4D-65D38EB7157E}" srcId="{EE856B5B-865B-484F-8710-967199AA582E}" destId="{09520B2B-BD79-443C-B965-AF8F3DEABF03}" srcOrd="3" destOrd="0" parTransId="{9A0986ED-3B3B-44B3-AC40-736B57A11A41}" sibTransId="{1F547FF7-8C1C-478E-AF08-6E264AA47DA0}"/>
    <dgm:cxn modelId="{1FE53CA9-1C40-44DE-A3D3-E4CCA8EC16EF}" type="presOf" srcId="{1FD939E2-C5B5-43F2-BCBE-1DC90FFE77A3}" destId="{F5AAEE98-F734-4C00-BD9B-7291B95377DE}" srcOrd="0" destOrd="0" presId="urn:microsoft.com/office/officeart/2005/8/layout/process4"/>
    <dgm:cxn modelId="{295DF045-B6CF-4315-AB80-8B889FD49DB2}" type="presOf" srcId="{09520B2B-BD79-443C-B965-AF8F3DEABF03}" destId="{5A1F8F70-16C5-4C0B-9EBF-7A4045AE6984}" srcOrd="0" destOrd="0" presId="urn:microsoft.com/office/officeart/2005/8/layout/process4"/>
    <dgm:cxn modelId="{3ADE07F1-8BDE-4A73-8481-089FE820F734}" srcId="{EE856B5B-865B-484F-8710-967199AA582E}" destId="{8247D614-520B-46B5-AA79-235DA03D9677}" srcOrd="1" destOrd="0" parTransId="{066E054F-D011-421B-92C2-FF682BB35ADF}" sibTransId="{E706744D-E957-4174-B402-2D8E37820C6B}"/>
    <dgm:cxn modelId="{0F1B6169-7929-4470-9457-55326A05EC29}" type="presOf" srcId="{8247D614-520B-46B5-AA79-235DA03D9677}" destId="{D368AF5A-2F75-4F3E-BA2A-ED94FDE4F0D8}" srcOrd="0" destOrd="0" presId="urn:microsoft.com/office/officeart/2005/8/layout/process4"/>
    <dgm:cxn modelId="{D0440C83-1FC8-42D5-9ED5-C7AE023C957A}" srcId="{EE856B5B-865B-484F-8710-967199AA582E}" destId="{1FD939E2-C5B5-43F2-BCBE-1DC90FFE77A3}" srcOrd="2" destOrd="0" parTransId="{0EB40818-B94C-4796-B348-F1DAFCD8C2FE}" sibTransId="{1BF28061-7420-4A6C-9377-049CB5C736F3}"/>
    <dgm:cxn modelId="{3E05F692-F425-4C2F-BE9F-1EDFF7D4152E}" srcId="{EE856B5B-865B-484F-8710-967199AA582E}" destId="{B8A14018-EFE7-4A42-8731-6BD63894FF52}" srcOrd="0" destOrd="0" parTransId="{A8CDEF5E-15DA-4DF8-B4F7-7D5BA5BA605E}" sibTransId="{E0CDAD05-97B9-414D-8B3E-1398F4CA5DC8}"/>
    <dgm:cxn modelId="{8FE7C522-884E-48AD-9A6A-76925C2FEDF5}" type="presOf" srcId="{B8A14018-EFE7-4A42-8731-6BD63894FF52}" destId="{294522E3-9BF4-46C1-A83A-76686AB22391}" srcOrd="0" destOrd="0" presId="urn:microsoft.com/office/officeart/2005/8/layout/process4"/>
    <dgm:cxn modelId="{DF226D02-5EC2-482E-A16B-7FD03E09E46D}" type="presParOf" srcId="{268E6D0D-9310-473B-8C12-F75E7EF7DFF0}" destId="{A2CD7D90-8E1E-4016-81B4-90EBBDB7E1D1}" srcOrd="0" destOrd="0" presId="urn:microsoft.com/office/officeart/2005/8/layout/process4"/>
    <dgm:cxn modelId="{D342232F-46EF-460D-AADC-745980E4163E}" type="presParOf" srcId="{A2CD7D90-8E1E-4016-81B4-90EBBDB7E1D1}" destId="{5A1F8F70-16C5-4C0B-9EBF-7A4045AE6984}" srcOrd="0" destOrd="0" presId="urn:microsoft.com/office/officeart/2005/8/layout/process4"/>
    <dgm:cxn modelId="{969CFC07-4957-4801-B118-0DD09F12E189}" type="presParOf" srcId="{268E6D0D-9310-473B-8C12-F75E7EF7DFF0}" destId="{CFAD7F36-196C-44CB-83A9-0ED7D90791B4}" srcOrd="1" destOrd="0" presId="urn:microsoft.com/office/officeart/2005/8/layout/process4"/>
    <dgm:cxn modelId="{326DDD14-3127-4DF8-B597-1A4E4D91D08F}" type="presParOf" srcId="{268E6D0D-9310-473B-8C12-F75E7EF7DFF0}" destId="{AD365E11-0A71-4E40-85F3-82CB6AC6C8A0}" srcOrd="2" destOrd="0" presId="urn:microsoft.com/office/officeart/2005/8/layout/process4"/>
    <dgm:cxn modelId="{7B9616C3-4924-433A-A63E-C8336D0ABBCE}" type="presParOf" srcId="{AD365E11-0A71-4E40-85F3-82CB6AC6C8A0}" destId="{F5AAEE98-F734-4C00-BD9B-7291B95377DE}" srcOrd="0" destOrd="0" presId="urn:microsoft.com/office/officeart/2005/8/layout/process4"/>
    <dgm:cxn modelId="{9391A2B9-8EE8-466F-B13E-D60557898036}" type="presParOf" srcId="{268E6D0D-9310-473B-8C12-F75E7EF7DFF0}" destId="{951B688F-D69D-45E6-8829-5ACE617571F1}" srcOrd="3" destOrd="0" presId="urn:microsoft.com/office/officeart/2005/8/layout/process4"/>
    <dgm:cxn modelId="{512AF8CB-FE21-46E7-ACD7-426B8E87BA2E}" type="presParOf" srcId="{268E6D0D-9310-473B-8C12-F75E7EF7DFF0}" destId="{01BFB3FD-6435-47A4-B482-F2442D8DD209}" srcOrd="4" destOrd="0" presId="urn:microsoft.com/office/officeart/2005/8/layout/process4"/>
    <dgm:cxn modelId="{95031EB5-5FF1-440F-851F-03B35965B993}" type="presParOf" srcId="{01BFB3FD-6435-47A4-B482-F2442D8DD209}" destId="{D368AF5A-2F75-4F3E-BA2A-ED94FDE4F0D8}" srcOrd="0" destOrd="0" presId="urn:microsoft.com/office/officeart/2005/8/layout/process4"/>
    <dgm:cxn modelId="{664AF6B0-6FAF-4142-B966-F6FC1478BAEF}" type="presParOf" srcId="{268E6D0D-9310-473B-8C12-F75E7EF7DFF0}" destId="{0BA3D510-4CB5-4DCA-9C08-060D87181FAB}" srcOrd="5" destOrd="0" presId="urn:microsoft.com/office/officeart/2005/8/layout/process4"/>
    <dgm:cxn modelId="{1824D84B-4AA9-4550-848D-57882A47A398}" type="presParOf" srcId="{268E6D0D-9310-473B-8C12-F75E7EF7DFF0}" destId="{B1D76EAA-9015-408F-816F-A84F4CED7C70}" srcOrd="6" destOrd="0" presId="urn:microsoft.com/office/officeart/2005/8/layout/process4"/>
    <dgm:cxn modelId="{93CF7E85-9014-48DA-B560-3125D3D0C111}" type="presParOf" srcId="{B1D76EAA-9015-408F-816F-A84F4CED7C70}" destId="{294522E3-9BF4-46C1-A83A-76686AB2239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F8F70-16C5-4C0B-9EBF-7A4045AE6984}">
      <dsp:nvSpPr>
        <dsp:cNvPr id="0" name=""/>
        <dsp:cNvSpPr/>
      </dsp:nvSpPr>
      <dsp:spPr>
        <a:xfrm>
          <a:off x="0" y="4867934"/>
          <a:ext cx="5112568" cy="889313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500" kern="1200" dirty="0" smtClean="0"/>
            <a:t>E)</a:t>
          </a:r>
          <a:r>
            <a:rPr lang="zh-TW" altLang="en-US" sz="1500" kern="1200" dirty="0" smtClean="0"/>
            <a:t> 可放百顆球入標準液，觀察沉浮來檢測並微調濃度</a:t>
          </a:r>
          <a:endParaRPr lang="zh-TW" altLang="en-US" sz="1500" kern="1200" dirty="0"/>
        </a:p>
      </dsp:txBody>
      <dsp:txXfrm>
        <a:off x="0" y="4867934"/>
        <a:ext cx="5112568" cy="889313"/>
      </dsp:txXfrm>
    </dsp:sp>
    <dsp:sp modelId="{F5AAEE98-F734-4C00-BD9B-7291B95377DE}">
      <dsp:nvSpPr>
        <dsp:cNvPr id="0" name=""/>
        <dsp:cNvSpPr/>
      </dsp:nvSpPr>
      <dsp:spPr>
        <a:xfrm rot="10800000">
          <a:off x="0" y="3150792"/>
          <a:ext cx="5112568" cy="1742330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500" kern="1200" dirty="0" smtClean="0"/>
            <a:t>D) </a:t>
          </a:r>
          <a:r>
            <a:rPr lang="zh-TW" altLang="en-US" sz="1500" kern="1200" dirty="0" smtClean="0"/>
            <a:t>每瓶測試液裡放入約</a:t>
          </a:r>
          <a:r>
            <a:rPr lang="en-US" altLang="zh-TW" sz="1500" kern="1200" dirty="0" smtClean="0"/>
            <a:t>20</a:t>
          </a:r>
          <a:r>
            <a:rPr lang="zh-TW" altLang="en-US" sz="1500" kern="1200" dirty="0" smtClean="0"/>
            <a:t>顆球，數小時</a:t>
          </a:r>
          <a:r>
            <a:rPr lang="en-US" altLang="zh-TW" sz="1500" kern="1200" dirty="0" smtClean="0"/>
            <a:t>(&gt;4hr)</a:t>
          </a:r>
          <a:r>
            <a:rPr lang="zh-TW" altLang="en-US" sz="1500" kern="1200" dirty="0" smtClean="0"/>
            <a:t>後用觀察沉浮</a:t>
          </a:r>
          <a:endParaRPr lang="en-US" altLang="zh-TW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kern="1200" dirty="0" smtClean="0"/>
            <a:t>利用沉浮結果最佳的一瓶放大配製</a:t>
          </a:r>
          <a:r>
            <a:rPr lang="en-US" altLang="zh-TW" sz="1500" kern="1200" dirty="0" smtClean="0"/>
            <a:t>2000ml PVP</a:t>
          </a:r>
          <a:r>
            <a:rPr lang="zh-TW" altLang="en-US" sz="1500" kern="1200" dirty="0" smtClean="0"/>
            <a:t> 標準液</a:t>
          </a:r>
          <a:endParaRPr lang="zh-TW" altLang="en-US" sz="1500" kern="1200" dirty="0"/>
        </a:p>
      </dsp:txBody>
      <dsp:txXfrm rot="10800000">
        <a:off x="0" y="3150792"/>
        <a:ext cx="5112568" cy="1132114"/>
      </dsp:txXfrm>
    </dsp:sp>
    <dsp:sp modelId="{D368AF5A-2F75-4F3E-BA2A-ED94FDE4F0D8}">
      <dsp:nvSpPr>
        <dsp:cNvPr id="0" name=""/>
        <dsp:cNvSpPr/>
      </dsp:nvSpPr>
      <dsp:spPr>
        <a:xfrm rot="10800000">
          <a:off x="0" y="1812323"/>
          <a:ext cx="5112568" cy="1363657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kern="1200" dirty="0" smtClean="0"/>
            <a:t>將膨脹後的</a:t>
          </a:r>
          <a:r>
            <a:rPr lang="en-US" altLang="zh-TW" sz="1500" kern="1200" dirty="0" smtClean="0"/>
            <a:t>Hydrogel Particles</a:t>
          </a:r>
          <a:r>
            <a:rPr lang="zh-TW" altLang="en-US" sz="1500" kern="1200" dirty="0" smtClean="0"/>
            <a:t>放入近似液，靜置半天一天</a:t>
          </a:r>
          <a:endParaRPr lang="en-US" altLang="zh-TW" sz="1500" kern="1200" dirty="0" smtClean="0"/>
        </a:p>
      </dsp:txBody>
      <dsp:txXfrm rot="10800000">
        <a:off x="0" y="1812323"/>
        <a:ext cx="5112568" cy="886063"/>
      </dsp:txXfrm>
    </dsp:sp>
    <dsp:sp modelId="{294522E3-9BF4-46C1-A83A-76686AB22391}">
      <dsp:nvSpPr>
        <dsp:cNvPr id="0" name=""/>
        <dsp:cNvSpPr/>
      </dsp:nvSpPr>
      <dsp:spPr>
        <a:xfrm rot="10800000">
          <a:off x="0" y="0"/>
          <a:ext cx="5112568" cy="1834119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500" kern="1200" dirty="0" smtClean="0"/>
            <a:t>A) </a:t>
          </a:r>
          <a:r>
            <a:rPr lang="zh-TW" altLang="en-US" sz="1500" kern="1200" dirty="0" smtClean="0"/>
            <a:t>將乾燥的</a:t>
          </a:r>
          <a:r>
            <a:rPr lang="en-US" altLang="zh-TW" sz="1500" kern="1200" dirty="0" smtClean="0"/>
            <a:t>Hydrogel Particles</a:t>
          </a:r>
          <a:r>
            <a:rPr lang="zh-TW" altLang="en-US" sz="1500" kern="1200" dirty="0" smtClean="0"/>
            <a:t>加入去離子水，静置約一天</a:t>
          </a:r>
          <a:endParaRPr lang="en-US" altLang="zh-TW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500" kern="1200" dirty="0" smtClean="0"/>
            <a:t>B) </a:t>
          </a:r>
          <a:r>
            <a:rPr lang="zh-TW" altLang="en-US" sz="1500" kern="1200" dirty="0" smtClean="0"/>
            <a:t>配置一瓶 </a:t>
          </a:r>
          <a:r>
            <a:rPr lang="en-US" altLang="zh-TW" sz="1500" kern="1200" dirty="0" smtClean="0"/>
            <a:t>2000ml</a:t>
          </a:r>
          <a:r>
            <a:rPr lang="zh-TW" altLang="en-US" sz="1500" kern="1200" dirty="0" smtClean="0"/>
            <a:t> 的 </a:t>
          </a:r>
          <a:r>
            <a:rPr lang="en-US" altLang="zh-TW" sz="1500" kern="1200" dirty="0" smtClean="0"/>
            <a:t>PVP</a:t>
          </a:r>
          <a:r>
            <a:rPr lang="zh-TW" altLang="en-US" sz="1500" kern="1200" dirty="0" smtClean="0"/>
            <a:t> </a:t>
          </a:r>
          <a:r>
            <a:rPr lang="en-US" altLang="zh-TW" sz="1500" kern="1200" dirty="0" smtClean="0"/>
            <a:t>”</a:t>
          </a:r>
          <a:r>
            <a:rPr lang="zh-TW" altLang="en-US" sz="1500" kern="1200" dirty="0" smtClean="0"/>
            <a:t>近似液</a:t>
          </a:r>
          <a:r>
            <a:rPr lang="en-US" altLang="zh-TW" sz="1500" kern="1200" dirty="0" smtClean="0"/>
            <a:t>”</a:t>
          </a:r>
          <a:r>
            <a:rPr lang="zh-TW" altLang="en-US" sz="1500" kern="1200" dirty="0" smtClean="0"/>
            <a:t> 備用</a:t>
          </a:r>
          <a:endParaRPr lang="en-US" altLang="zh-TW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500" kern="1200" dirty="0" smtClean="0"/>
            <a:t>C)</a:t>
          </a:r>
          <a:r>
            <a:rPr lang="zh-TW" altLang="en-US" sz="1500" kern="1200" dirty="0" smtClean="0"/>
            <a:t> 配置</a:t>
          </a:r>
          <a:r>
            <a:rPr lang="en-US" altLang="zh-TW" sz="1500" kern="1200" dirty="0" smtClean="0"/>
            <a:t>5</a:t>
          </a:r>
          <a:r>
            <a:rPr lang="zh-TW" altLang="en-US" sz="1500" kern="1200" dirty="0" smtClean="0"/>
            <a:t>瓶各 </a:t>
          </a:r>
          <a:r>
            <a:rPr lang="en-US" altLang="zh-TW" sz="1500" kern="1200" dirty="0" smtClean="0"/>
            <a:t>250</a:t>
          </a:r>
          <a:r>
            <a:rPr lang="zh-TW" altLang="en-US" sz="1500" kern="1200" dirty="0" smtClean="0"/>
            <a:t> </a:t>
          </a:r>
          <a:r>
            <a:rPr lang="en-US" altLang="zh-TW" sz="1500" kern="1200" dirty="0" smtClean="0"/>
            <a:t>ml</a:t>
          </a:r>
          <a:r>
            <a:rPr lang="zh-TW" altLang="en-US" sz="1500" kern="1200" dirty="0" smtClean="0"/>
            <a:t>  </a:t>
          </a:r>
          <a:r>
            <a:rPr lang="en-US" altLang="zh-TW" sz="1500" kern="1200" dirty="0" smtClean="0"/>
            <a:t>PVP</a:t>
          </a:r>
          <a:r>
            <a:rPr lang="zh-TW" altLang="en-US" sz="1500" kern="1200" dirty="0" smtClean="0"/>
            <a:t> </a:t>
          </a:r>
          <a:r>
            <a:rPr lang="en-US" altLang="zh-TW" sz="1500" kern="1200" dirty="0" smtClean="0"/>
            <a:t>”</a:t>
          </a:r>
          <a:r>
            <a:rPr lang="zh-TW" altLang="en-US" sz="1500" kern="1200" dirty="0" smtClean="0"/>
            <a:t>測試液</a:t>
          </a:r>
          <a:r>
            <a:rPr lang="en-US" altLang="zh-TW" sz="1500" kern="1200" dirty="0" smtClean="0"/>
            <a:t>”</a:t>
          </a:r>
          <a:r>
            <a:rPr lang="zh-TW" altLang="en-US" sz="1500" kern="1200" dirty="0" smtClean="0"/>
            <a:t> 備用</a:t>
          </a:r>
          <a:endParaRPr lang="zh-TW" altLang="en-US" sz="1500" kern="1200" dirty="0"/>
        </a:p>
      </dsp:txBody>
      <dsp:txXfrm rot="10800000">
        <a:off x="0" y="0"/>
        <a:ext cx="5112568" cy="1191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33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097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761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74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41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294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53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42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514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697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74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31792-7835-4DE2-AA90-72458B1F292D}" type="datetimeFigureOut">
              <a:rPr lang="zh-TW" altLang="en-US" smtClean="0"/>
              <a:pPr/>
              <a:t>2016/8/10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BBFAA-82A0-40C0-9C2A-5621F39CE3A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01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ww.sigmaaldrich.com/catalog/product/sigma/pvp360?lang=en&amp;region=TW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gmaaldrich.com/catalog/product/sigma/pvp360?lang=en&amp;region=T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1350" y="401450"/>
            <a:ext cx="6858000" cy="733733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SS3</a:t>
            </a:r>
            <a:r>
              <a:rPr lang="zh-TW" altLang="en-US" sz="4000" dirty="0"/>
              <a:t>的密度</a:t>
            </a:r>
            <a:r>
              <a:rPr lang="zh-TW" altLang="en-US" sz="4000" dirty="0" smtClean="0"/>
              <a:t>匹配</a:t>
            </a:r>
            <a:r>
              <a:rPr lang="en-US" altLang="zh-TW" sz="4000" dirty="0" smtClean="0"/>
              <a:t>(Density Match)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15616" y="2060848"/>
            <a:ext cx="39885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SS3</a:t>
            </a:r>
            <a:r>
              <a:rPr lang="zh-TW" altLang="en-US" sz="2400" dirty="0" smtClean="0"/>
              <a:t>的密度匹配</a:t>
            </a:r>
            <a:r>
              <a:rPr lang="zh-TW" altLang="en-US" sz="2400" dirty="0"/>
              <a:t>概要與</a:t>
            </a:r>
            <a:r>
              <a:rPr lang="zh-TW" altLang="en-US" sz="2400" dirty="0" smtClean="0"/>
              <a:t>流程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SS3</a:t>
            </a:r>
            <a:r>
              <a:rPr lang="zh-TW" altLang="en-US" sz="2400" dirty="0"/>
              <a:t>的密度</a:t>
            </a:r>
            <a:r>
              <a:rPr lang="zh-TW" altLang="en-US" sz="2400" dirty="0" smtClean="0"/>
              <a:t>匹配方法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SS3</a:t>
            </a:r>
            <a:r>
              <a:rPr lang="zh-TW" altLang="en-US" sz="2400" dirty="0"/>
              <a:t>的密度</a:t>
            </a:r>
            <a:r>
              <a:rPr lang="zh-TW" altLang="en-US" sz="2400" dirty="0" smtClean="0"/>
              <a:t>匹配附註</a:t>
            </a:r>
            <a:endParaRPr lang="en-US" altLang="zh-TW" sz="2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7308304" y="1222227"/>
            <a:ext cx="13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2016.08</a:t>
            </a:r>
            <a:r>
              <a:rPr lang="zh-TW" altLang="en-US" dirty="0" smtClean="0"/>
              <a:t> </a:t>
            </a:r>
            <a:r>
              <a:rPr lang="en-US" altLang="zh-TW" dirty="0" smtClean="0"/>
              <a:t>Ray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429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104361" y="111688"/>
            <a:ext cx="370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SS3</a:t>
            </a:r>
            <a:r>
              <a:rPr lang="zh-TW" altLang="en-US" sz="2400" b="1" dirty="0">
                <a:solidFill>
                  <a:srgbClr val="FF0000"/>
                </a:solidFill>
              </a:rPr>
              <a:t>的密度匹配概要與流程</a:t>
            </a:r>
          </a:p>
        </p:txBody>
      </p:sp>
      <p:sp>
        <p:nvSpPr>
          <p:cNvPr id="8" name="矩形 7"/>
          <p:cNvSpPr/>
          <p:nvPr/>
        </p:nvSpPr>
        <p:spPr>
          <a:xfrm>
            <a:off x="21431" y="-38099"/>
            <a:ext cx="79260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Appendix_Preparation_of_PVPSolution_ray20160810.pptx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(Ray2016_MasterThesis_OnlineSupplement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3" name="資料庫圖表 12"/>
          <p:cNvGraphicFramePr/>
          <p:nvPr>
            <p:extLst>
              <p:ext uri="{D42A27DB-BD31-4B8C-83A1-F6EECF244321}">
                <p14:modId xmlns:p14="http://schemas.microsoft.com/office/powerpoint/2010/main" val="1487409401"/>
              </p:ext>
            </p:extLst>
          </p:nvPr>
        </p:nvGraphicFramePr>
        <p:xfrm>
          <a:off x="3707904" y="908720"/>
          <a:ext cx="511256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88993" y="836712"/>
            <a:ext cx="33748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用</a:t>
            </a:r>
            <a:r>
              <a:rPr lang="en-US" altLang="zh-TW" sz="1600" dirty="0" smtClean="0">
                <a:hlinkClick r:id="rId7"/>
              </a:rPr>
              <a:t>Sigma PVP360</a:t>
            </a:r>
            <a:r>
              <a:rPr lang="zh-TW" altLang="en-US" sz="1600" dirty="0" smtClean="0"/>
              <a:t>匹配與上揚貿易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魔晶圓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買的</a:t>
            </a:r>
            <a:r>
              <a:rPr lang="en-US" altLang="zh-TW" sz="1600" dirty="0" smtClean="0"/>
              <a:t>Hydrogel Particles</a:t>
            </a:r>
            <a:r>
              <a:rPr lang="zh-TW" altLang="en-US" sz="1600" dirty="0" smtClean="0"/>
              <a:t>的流程如右圖所示。</a:t>
            </a:r>
            <a:endParaRPr lang="en-US" altLang="zh-TW" sz="1600" dirty="0" smtClean="0"/>
          </a:p>
          <a:p>
            <a:endParaRPr lang="en-US" altLang="zh-TW" sz="1600" dirty="0"/>
          </a:p>
          <a:p>
            <a:r>
              <a:rPr lang="zh-TW" altLang="en-US" sz="1600" dirty="0" smtClean="0"/>
              <a:t>密度匹配的最終目標是：</a:t>
            </a:r>
            <a:endParaRPr lang="en-US" altLang="zh-TW" sz="1600" dirty="0" smtClean="0"/>
          </a:p>
          <a:p>
            <a:endParaRPr lang="en-US" altLang="zh-TW" sz="1600" dirty="0"/>
          </a:p>
          <a:p>
            <a:r>
              <a:rPr lang="zh-TW" altLang="en-US" sz="1600" dirty="0" smtClean="0"/>
              <a:t>配製一瓶</a:t>
            </a:r>
            <a:r>
              <a:rPr lang="en-US" altLang="zh-TW" sz="1600" dirty="0" smtClean="0"/>
              <a:t>PVP</a:t>
            </a:r>
            <a:r>
              <a:rPr lang="zh-TW" altLang="en-US" sz="1600" dirty="0" smtClean="0"/>
              <a:t>溶液，使得</a:t>
            </a:r>
            <a:r>
              <a:rPr lang="zh-TW" altLang="en-US" sz="1600" b="1" dirty="0" smtClean="0"/>
              <a:t>數百顆</a:t>
            </a:r>
            <a:r>
              <a:rPr lang="en-US" altLang="zh-TW" sz="1600" b="1" dirty="0" smtClean="0"/>
              <a:t>SS3</a:t>
            </a:r>
            <a:r>
              <a:rPr lang="zh-TW" altLang="en-US" sz="1600" b="1" dirty="0" smtClean="0"/>
              <a:t>的軟球放加入此溶液，靜置數分鐘後，約有一半的球的浮起，另一半的球沉在液體底部</a:t>
            </a:r>
            <a:r>
              <a:rPr lang="zh-TW" altLang="en-US" sz="1600" dirty="0" smtClean="0"/>
              <a:t>；此時的情況即為</a:t>
            </a:r>
            <a:r>
              <a:rPr lang="zh-TW" altLang="en-US" sz="1600" dirty="0"/>
              <a:t>軟球的密度與溶液的密度</a:t>
            </a:r>
            <a:r>
              <a:rPr lang="zh-TW" altLang="en-US" sz="1600" dirty="0" smtClean="0"/>
              <a:t>匹配。</a:t>
            </a:r>
            <a:endParaRPr lang="en-US" altLang="zh-TW" sz="1600" dirty="0" smtClean="0"/>
          </a:p>
          <a:p>
            <a:endParaRPr lang="en-US" altLang="zh-TW" sz="1600" dirty="0"/>
          </a:p>
          <a:p>
            <a:r>
              <a:rPr lang="zh-TW" altLang="en-US" sz="1600" dirty="0" smtClean="0"/>
              <a:t>密度匹配主要技術問題是，</a:t>
            </a:r>
            <a:r>
              <a:rPr lang="en-US" altLang="zh-TW" sz="1600" dirty="0" smtClean="0"/>
              <a:t>PVP</a:t>
            </a:r>
            <a:r>
              <a:rPr lang="zh-TW" altLang="en-US" sz="1600" dirty="0" smtClean="0"/>
              <a:t>的吸水性極強，所以即使在妥善存放的環境底下，</a:t>
            </a:r>
            <a:r>
              <a:rPr lang="en-US" altLang="zh-TW" sz="1600" dirty="0" smtClean="0"/>
              <a:t>PVP</a:t>
            </a:r>
            <a:r>
              <a:rPr lang="zh-TW" altLang="en-US" sz="1600" dirty="0" smtClean="0"/>
              <a:t>的重量隨時間也會緩慢增加，且</a:t>
            </a:r>
            <a:r>
              <a:rPr lang="zh-TW" altLang="en-US" sz="1600" dirty="0"/>
              <a:t>每一批球的密度的變化也是</a:t>
            </a:r>
            <a:r>
              <a:rPr lang="zh-TW" altLang="en-US" sz="1600" dirty="0" smtClean="0"/>
              <a:t>未知數。此外，密度匹配對於溶液的密度要求高，約在</a:t>
            </a:r>
            <a:r>
              <a:rPr lang="en-US" altLang="zh-TW" sz="1600" dirty="0" smtClean="0"/>
              <a:t>0.1%</a:t>
            </a:r>
            <a:r>
              <a:rPr lang="zh-TW" altLang="en-US" sz="1600" dirty="0" smtClean="0"/>
              <a:t>內。</a:t>
            </a:r>
            <a:endParaRPr lang="en-US" altLang="zh-TW" sz="1600" dirty="0" smtClean="0"/>
          </a:p>
          <a:p>
            <a:endParaRPr lang="en-US" altLang="zh-TW" sz="1600" dirty="0" smtClean="0"/>
          </a:p>
          <a:p>
            <a:r>
              <a:rPr lang="zh-TW" altLang="en-US" sz="1600" dirty="0" smtClean="0"/>
              <a:t>因此，量測</a:t>
            </a:r>
            <a:r>
              <a:rPr lang="en-US" altLang="zh-TW" sz="1600" dirty="0" smtClean="0"/>
              <a:t>PVP</a:t>
            </a:r>
            <a:r>
              <a:rPr lang="zh-TW" altLang="en-US" sz="1600" dirty="0" smtClean="0"/>
              <a:t>的重量配出已知的絕對密度的溶液較困難。我們採用配相對密度正確的溶液來達成目標。</a:t>
            </a:r>
            <a:endParaRPr lang="en-US" altLang="zh-TW" sz="1600" dirty="0" smtClean="0"/>
          </a:p>
        </p:txBody>
      </p:sp>
      <p:sp>
        <p:nvSpPr>
          <p:cNvPr id="6" name="文字方塊 5"/>
          <p:cNvSpPr txBox="1"/>
          <p:nvPr/>
        </p:nvSpPr>
        <p:spPr>
          <a:xfrm>
            <a:off x="3707904" y="611396"/>
            <a:ext cx="71910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chemeClr val="bg1"/>
                </a:solidFill>
              </a:rPr>
              <a:t>Day 1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708876" y="2411596"/>
            <a:ext cx="71910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chemeClr val="bg1"/>
                </a:solidFill>
              </a:rPr>
              <a:t>Day 2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707904" y="3851756"/>
            <a:ext cx="90665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chemeClr val="bg1"/>
                </a:solidFill>
              </a:rPr>
              <a:t>Day 2-3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737350" y="5507940"/>
            <a:ext cx="71910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chemeClr val="bg1"/>
                </a:solidFill>
              </a:rPr>
              <a:t>Day 3</a:t>
            </a:r>
            <a:endParaRPr lang="zh-TW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104361" y="111688"/>
            <a:ext cx="2786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SS3</a:t>
            </a:r>
            <a:r>
              <a:rPr lang="zh-TW" altLang="en-US" sz="2400" b="1" dirty="0">
                <a:solidFill>
                  <a:srgbClr val="FF0000"/>
                </a:solidFill>
              </a:rPr>
              <a:t>的密度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匹配方法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-27384"/>
            <a:ext cx="78859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Appendix_Preparation_of_PVPSolution_ray20160810.pptx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23528" y="476672"/>
            <a:ext cx="8608545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TW" sz="1400" dirty="0" smtClean="0"/>
              <a:t>A.</a:t>
            </a:r>
            <a:r>
              <a:rPr lang="zh-TW" altLang="en-US" sz="1400" dirty="0" smtClean="0"/>
              <a:t>  將</a:t>
            </a:r>
            <a:r>
              <a:rPr lang="zh-TW" altLang="en-US" sz="1400" dirty="0"/>
              <a:t>乾燥的</a:t>
            </a:r>
            <a:r>
              <a:rPr lang="en-US" altLang="zh-TW" sz="1400" dirty="0"/>
              <a:t>Hydrogel </a:t>
            </a:r>
            <a:r>
              <a:rPr lang="en-US" altLang="zh-TW" sz="1400" dirty="0" smtClean="0"/>
              <a:t>Particles</a:t>
            </a:r>
            <a:r>
              <a:rPr lang="zh-TW" altLang="en-US" sz="1400" dirty="0" smtClean="0"/>
              <a:t>放入</a:t>
            </a:r>
            <a:r>
              <a:rPr lang="zh-TW" altLang="en-US" sz="1400" dirty="0"/>
              <a:t>去離子</a:t>
            </a:r>
            <a:r>
              <a:rPr lang="zh-TW" altLang="en-US" sz="1400" dirty="0" smtClean="0"/>
              <a:t>水中，</a:t>
            </a:r>
            <a:r>
              <a:rPr lang="zh-TW" altLang="en-US" sz="1400" dirty="0"/>
              <a:t>静置約</a:t>
            </a:r>
            <a:r>
              <a:rPr lang="zh-TW" altLang="en-US" sz="1400" dirty="0" smtClean="0"/>
              <a:t>一天。加入足量的水，使球膨脹後仍泡在</a:t>
            </a:r>
            <a:r>
              <a:rPr lang="zh-TW" altLang="en-US" sz="1400" dirty="0"/>
              <a:t>去離子水</a:t>
            </a:r>
            <a:r>
              <a:rPr lang="zh-TW" altLang="en-US" sz="1400" dirty="0" smtClean="0"/>
              <a:t>中。</a:t>
            </a:r>
            <a:endParaRPr lang="en-US" altLang="zh-TW" sz="1400" dirty="0" smtClean="0"/>
          </a:p>
          <a:p>
            <a:r>
              <a:rPr lang="en-US" altLang="zh-TW" sz="1400" dirty="0" smtClean="0"/>
              <a:t>B. </a:t>
            </a:r>
            <a:r>
              <a:rPr lang="zh-TW" altLang="en-US" sz="1400" dirty="0" smtClean="0"/>
              <a:t> 近似液的作用與配製：</a:t>
            </a:r>
            <a:endParaRPr lang="en-US" altLang="zh-TW" sz="1400" dirty="0" smtClean="0"/>
          </a:p>
          <a:p>
            <a:endParaRPr lang="en-US" altLang="zh-TW" sz="1400" dirty="0"/>
          </a:p>
          <a:p>
            <a:r>
              <a:rPr lang="zh-TW" altLang="en-US" sz="1400" dirty="0" smtClean="0"/>
              <a:t>此溶液的用途是讓膨脹的球預先</a:t>
            </a:r>
            <a:r>
              <a:rPr lang="en-US" altLang="zh-TW" sz="1400" dirty="0" smtClean="0"/>
              <a:t>”</a:t>
            </a:r>
            <a:r>
              <a:rPr lang="zh-TW" altLang="en-US" sz="1400" dirty="0" smtClean="0"/>
              <a:t>習慣</a:t>
            </a:r>
            <a:r>
              <a:rPr lang="en-US" altLang="zh-TW" sz="1400" dirty="0" smtClean="0"/>
              <a:t>”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PVP</a:t>
            </a:r>
            <a:r>
              <a:rPr lang="zh-TW" altLang="en-US" sz="1400" dirty="0" smtClean="0"/>
              <a:t>溶液。用</a:t>
            </a:r>
            <a:r>
              <a:rPr lang="en-US" altLang="zh-TW" sz="1400" dirty="0" smtClean="0"/>
              <a:t>2000ml</a:t>
            </a:r>
            <a:r>
              <a:rPr lang="zh-TW" altLang="en-US" sz="1400" dirty="0"/>
              <a:t> </a:t>
            </a:r>
            <a:r>
              <a:rPr lang="zh-TW" altLang="en-US" sz="1400" dirty="0" smtClean="0">
                <a:solidFill>
                  <a:srgbClr val="00B0F0"/>
                </a:solidFill>
              </a:rPr>
              <a:t>容量瓶</a:t>
            </a:r>
            <a:r>
              <a:rPr lang="zh-TW" altLang="en-US" sz="1400" dirty="0" smtClean="0"/>
              <a:t>取去離子水至刻線處，盡可能的全數倒入一個</a:t>
            </a:r>
            <a:r>
              <a:rPr lang="en-US" altLang="zh-TW" sz="1400" dirty="0" smtClean="0"/>
              <a:t>2000ml</a:t>
            </a:r>
            <a:r>
              <a:rPr lang="zh-TW" altLang="en-US" sz="1400" dirty="0" smtClean="0"/>
              <a:t>燒杯或錐形瓶中，且加入約</a:t>
            </a:r>
            <a:r>
              <a:rPr lang="en-US" altLang="zh-TW" sz="1400" dirty="0" smtClean="0"/>
              <a:t>35g</a:t>
            </a:r>
            <a:r>
              <a:rPr lang="zh-TW" altLang="en-US" sz="1400" dirty="0" smtClean="0"/>
              <a:t>的</a:t>
            </a:r>
            <a:r>
              <a:rPr lang="en-US" altLang="zh-TW" sz="1400" dirty="0" smtClean="0">
                <a:hlinkClick r:id="rId2"/>
              </a:rPr>
              <a:t>PVP360</a:t>
            </a:r>
            <a:r>
              <a:rPr lang="zh-TW" altLang="en-US" sz="1400" dirty="0" smtClean="0">
                <a:hlinkClick r:id="rId2"/>
              </a:rPr>
              <a:t>粉末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無須精準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。</a:t>
            </a:r>
            <a:endParaRPr lang="en-US" altLang="zh-TW" sz="1400" dirty="0" smtClean="0"/>
          </a:p>
          <a:p>
            <a:endParaRPr lang="en-US" altLang="zh-TW" sz="1400" dirty="0"/>
          </a:p>
          <a:p>
            <a:pPr lvl="0"/>
            <a:r>
              <a:rPr lang="zh-TW" altLang="en-US" sz="1400" dirty="0" smtClean="0"/>
              <a:t>放入</a:t>
            </a:r>
            <a:r>
              <a:rPr lang="zh-TW" altLang="en-US" sz="1400" dirty="0"/>
              <a:t>磁攪拌</a:t>
            </a:r>
            <a:r>
              <a:rPr lang="zh-TW" altLang="en-US" sz="1400" dirty="0" smtClean="0"/>
              <a:t>子且以保鮮膜封住燒杯或錐形瓶口，放在加熱平台上純攪拌，不加熱。</a:t>
            </a:r>
            <a:r>
              <a:rPr lang="en-US" altLang="zh-TW" sz="1400" dirty="0" smtClean="0"/>
              <a:t>PVP</a:t>
            </a:r>
            <a:r>
              <a:rPr lang="zh-TW" altLang="en-US" sz="1400" dirty="0" smtClean="0"/>
              <a:t>會完全溶解約需半天。</a:t>
            </a:r>
            <a:r>
              <a:rPr lang="zh-TW" altLang="en-US" sz="1400" dirty="0"/>
              <a:t>將膨脹後的</a:t>
            </a:r>
            <a:r>
              <a:rPr lang="en-US" altLang="zh-TW" sz="1400" dirty="0"/>
              <a:t>Hydrogel </a:t>
            </a:r>
            <a:r>
              <a:rPr lang="en-US" altLang="zh-TW" sz="1400" dirty="0" smtClean="0"/>
              <a:t>Particles</a:t>
            </a:r>
            <a:r>
              <a:rPr lang="zh-TW" altLang="en-US" sz="1400" dirty="0" smtClean="0"/>
              <a:t>拿出去離子水，放入</a:t>
            </a:r>
            <a:r>
              <a:rPr lang="zh-TW" altLang="en-US" sz="1400" dirty="0"/>
              <a:t>近似液</a:t>
            </a:r>
            <a:r>
              <a:rPr lang="zh-TW" altLang="en-US" sz="1400" dirty="0" smtClean="0"/>
              <a:t>，</a:t>
            </a:r>
            <a:r>
              <a:rPr lang="zh-TW" altLang="en-US" sz="1400" b="1" dirty="0" smtClean="0"/>
              <a:t>之後不在實驗儀器內的</a:t>
            </a:r>
            <a:r>
              <a:rPr lang="en-US" altLang="zh-TW" sz="1400" b="1" dirty="0" smtClean="0"/>
              <a:t>Particles</a:t>
            </a:r>
            <a:r>
              <a:rPr lang="zh-TW" altLang="en-US" sz="1400" b="1" dirty="0" smtClean="0"/>
              <a:t>都是保存於此溶液之中，可以用保鮮膜或放個蓋子阻止水分蒸發。</a:t>
            </a:r>
            <a:endParaRPr lang="en-US" altLang="zh-TW" sz="1400" b="1" dirty="0"/>
          </a:p>
          <a:p>
            <a:endParaRPr lang="en-US" altLang="zh-TW" sz="1400" dirty="0"/>
          </a:p>
          <a:p>
            <a:r>
              <a:rPr lang="en-US" altLang="zh-TW" sz="1400" dirty="0"/>
              <a:t>C.</a:t>
            </a:r>
            <a:r>
              <a:rPr lang="zh-TW" altLang="en-US" sz="1400" dirty="0"/>
              <a:t>  </a:t>
            </a:r>
            <a:r>
              <a:rPr lang="en-US" altLang="zh-TW" sz="1400" dirty="0"/>
              <a:t>5</a:t>
            </a:r>
            <a:r>
              <a:rPr lang="zh-TW" altLang="en-US" sz="1400" dirty="0"/>
              <a:t>瓶測試液的作用與配置：</a:t>
            </a:r>
            <a:endParaRPr lang="en-US" altLang="zh-TW" sz="1400" dirty="0"/>
          </a:p>
          <a:p>
            <a:endParaRPr lang="en-US" altLang="zh-TW" sz="1400" dirty="0"/>
          </a:p>
          <a:p>
            <a:r>
              <a:rPr lang="en-US" altLang="zh-TW" sz="1400" dirty="0"/>
              <a:t>5</a:t>
            </a:r>
            <a:r>
              <a:rPr lang="zh-TW" altLang="en-US" sz="1400" dirty="0"/>
              <a:t>瓶測試液的用途是縮限標準液的範圍。取</a:t>
            </a:r>
            <a:r>
              <a:rPr lang="en-US" altLang="zh-TW" sz="1400" dirty="0"/>
              <a:t>5</a:t>
            </a:r>
            <a:r>
              <a:rPr lang="zh-TW" altLang="en-US" sz="1400" dirty="0"/>
              <a:t>個</a:t>
            </a:r>
            <a:r>
              <a:rPr lang="zh-TW" altLang="en-US" sz="1400" dirty="0">
                <a:solidFill>
                  <a:schemeClr val="accent3">
                    <a:lumMod val="75000"/>
                  </a:schemeClr>
                </a:solidFill>
              </a:rPr>
              <a:t>方形透明玻璃瓶</a:t>
            </a:r>
            <a:r>
              <a:rPr lang="zh-TW" altLang="en-US" sz="1400" dirty="0"/>
              <a:t>　　，各自用</a:t>
            </a:r>
            <a:r>
              <a:rPr lang="en-US" altLang="zh-TW" sz="1400" dirty="0"/>
              <a:t>250ml</a:t>
            </a:r>
            <a:r>
              <a:rPr lang="zh-TW" altLang="en-US" sz="1400" dirty="0"/>
              <a:t>的</a:t>
            </a:r>
            <a:r>
              <a:rPr lang="zh-TW" altLang="en-US" sz="1400" dirty="0">
                <a:solidFill>
                  <a:srgbClr val="00B0F0"/>
                </a:solidFill>
              </a:rPr>
              <a:t>容量瓶</a:t>
            </a:r>
            <a:r>
              <a:rPr lang="zh-TW" altLang="en-US" sz="1400" dirty="0"/>
              <a:t>，加入</a:t>
            </a:r>
            <a:r>
              <a:rPr lang="en-US" altLang="zh-TW" sz="1400" dirty="0"/>
              <a:t>250ml</a:t>
            </a:r>
            <a:r>
              <a:rPr lang="zh-TW" altLang="en-US" sz="1400" dirty="0"/>
              <a:t>的去離子水。另外用</a:t>
            </a:r>
            <a:r>
              <a:rPr lang="zh-TW" altLang="en-US" sz="1400" b="1" dirty="0"/>
              <a:t>精密電子秤取</a:t>
            </a:r>
            <a:r>
              <a:rPr lang="en-US" altLang="zh-TW" sz="1400" b="1" dirty="0"/>
              <a:t>5</a:t>
            </a:r>
            <a:r>
              <a:rPr lang="zh-TW" altLang="en-US" sz="1400" b="1" dirty="0"/>
              <a:t>份不同重量的</a:t>
            </a:r>
            <a:r>
              <a:rPr lang="en-US" altLang="zh-TW" sz="1400" b="1" dirty="0"/>
              <a:t>PVP</a:t>
            </a:r>
            <a:r>
              <a:rPr lang="zh-TW" altLang="en-US" sz="1400" b="1" dirty="0"/>
              <a:t>粉末，這</a:t>
            </a:r>
            <a:r>
              <a:rPr lang="en-US" altLang="zh-TW" sz="1400" b="1" dirty="0"/>
              <a:t>5</a:t>
            </a:r>
            <a:r>
              <a:rPr lang="zh-TW" altLang="en-US" sz="1400" b="1" dirty="0"/>
              <a:t>個重量全距約</a:t>
            </a:r>
            <a:r>
              <a:rPr lang="en-US" altLang="zh-TW" sz="1400" b="1" dirty="0"/>
              <a:t>0.5g</a:t>
            </a:r>
            <a:r>
              <a:rPr lang="zh-TW" altLang="en-US" sz="1400" b="1" dirty="0"/>
              <a:t>，彼此之間約等間隔的差</a:t>
            </a:r>
            <a:r>
              <a:rPr lang="en-US" altLang="zh-TW" sz="1400" b="1" dirty="0"/>
              <a:t>0.13g*</a:t>
            </a:r>
            <a:r>
              <a:rPr lang="zh-TW" altLang="en-US" sz="1400" dirty="0"/>
              <a:t>，加入</a:t>
            </a:r>
            <a:r>
              <a:rPr lang="en-US" altLang="zh-TW" sz="1400" dirty="0"/>
              <a:t>5</a:t>
            </a:r>
            <a:r>
              <a:rPr lang="zh-TW" altLang="en-US" sz="1400" dirty="0"/>
              <a:t>個方形透明玻璃瓶中。關鍵是</a:t>
            </a:r>
            <a:r>
              <a:rPr lang="en-US" altLang="zh-TW" sz="1400" dirty="0"/>
              <a:t>5</a:t>
            </a:r>
            <a:r>
              <a:rPr lang="zh-TW" altLang="en-US" sz="1400" dirty="0"/>
              <a:t>瓶液體的密度全距要足夠小，但又恰好涵蓋正確密度的範圍。</a:t>
            </a:r>
            <a:endParaRPr lang="en-US" altLang="zh-TW" sz="1400" dirty="0"/>
          </a:p>
          <a:p>
            <a:r>
              <a:rPr lang="zh-TW" altLang="en-US" sz="1400" dirty="0"/>
              <a:t>經驗上來說，常用的</a:t>
            </a:r>
            <a:r>
              <a:rPr lang="en-US" altLang="zh-TW" sz="1400" dirty="0"/>
              <a:t>5</a:t>
            </a:r>
            <a:r>
              <a:rPr lang="zh-TW" altLang="en-US" sz="1400" dirty="0"/>
              <a:t>份重量大約是</a:t>
            </a:r>
            <a:r>
              <a:rPr lang="en-US" altLang="zh-TW" sz="1400" dirty="0"/>
              <a:t>:</a:t>
            </a:r>
            <a:r>
              <a:rPr lang="zh-TW" altLang="en-US" sz="1400" dirty="0"/>
              <a:t> </a:t>
            </a:r>
            <a:r>
              <a:rPr lang="en-US" altLang="zh-TW" sz="1400" dirty="0"/>
              <a:t>4.06g</a:t>
            </a:r>
            <a:r>
              <a:rPr lang="zh-TW" altLang="en-US" sz="1400" dirty="0"/>
              <a:t>、</a:t>
            </a:r>
            <a:r>
              <a:rPr lang="en-US" altLang="zh-TW" sz="1400" dirty="0"/>
              <a:t>4.19g</a:t>
            </a:r>
            <a:r>
              <a:rPr lang="zh-TW" altLang="en-US" sz="1400" dirty="0"/>
              <a:t>、</a:t>
            </a:r>
            <a:r>
              <a:rPr lang="en-US" altLang="zh-TW" sz="1400" dirty="0"/>
              <a:t>4.32g</a:t>
            </a:r>
            <a:r>
              <a:rPr lang="zh-TW" altLang="en-US" sz="1400" dirty="0"/>
              <a:t>、</a:t>
            </a:r>
            <a:r>
              <a:rPr lang="en-US" altLang="zh-TW" sz="1400" dirty="0"/>
              <a:t>4.45g</a:t>
            </a:r>
            <a:r>
              <a:rPr lang="zh-TW" altLang="en-US" sz="1400" dirty="0"/>
              <a:t>、</a:t>
            </a:r>
            <a:r>
              <a:rPr lang="en-US" altLang="zh-TW" sz="1400" dirty="0"/>
              <a:t>4.58g</a:t>
            </a:r>
            <a:r>
              <a:rPr lang="zh-TW" altLang="en-US" sz="1400" dirty="0" smtClean="0"/>
              <a:t>。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同樣盡可能</a:t>
            </a:r>
            <a:r>
              <a:rPr lang="zh-TW" altLang="en-US" sz="1400" dirty="0"/>
              <a:t>的在每一個瓶中都放入磁攪拌子，關緊上蓋並攪拌，溶解約需</a:t>
            </a:r>
            <a:r>
              <a:rPr lang="zh-TW" altLang="en-US" sz="1400" dirty="0" smtClean="0"/>
              <a:t>半天</a:t>
            </a:r>
            <a:r>
              <a:rPr lang="zh-TW" altLang="en-US" sz="1400" dirty="0"/>
              <a:t>。</a:t>
            </a:r>
            <a:r>
              <a:rPr lang="en-US" altLang="zh-TW" sz="1400" dirty="0"/>
              <a:t>)</a:t>
            </a:r>
          </a:p>
          <a:p>
            <a:endParaRPr lang="en-US" altLang="zh-TW" sz="1400" dirty="0"/>
          </a:p>
          <a:p>
            <a:pPr lvl="0"/>
            <a:r>
              <a:rPr lang="en-US" altLang="zh-TW" sz="1400" dirty="0" smtClean="0"/>
              <a:t>D.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E.</a:t>
            </a:r>
            <a:r>
              <a:rPr lang="zh-TW" altLang="en-US" sz="1400" dirty="0" smtClean="0"/>
              <a:t> 決定</a:t>
            </a:r>
            <a:r>
              <a:rPr lang="zh-TW" altLang="en-US" sz="1400" dirty="0"/>
              <a:t>標準液的</a:t>
            </a:r>
            <a:r>
              <a:rPr lang="zh-TW" altLang="en-US" sz="1400" dirty="0" smtClean="0"/>
              <a:t>密度、</a:t>
            </a:r>
            <a:r>
              <a:rPr lang="zh-TW" altLang="en-US" sz="1400" dirty="0"/>
              <a:t>檢測並</a:t>
            </a:r>
            <a:r>
              <a:rPr lang="zh-TW" altLang="en-US" sz="1400" dirty="0" smtClean="0"/>
              <a:t>微調：</a:t>
            </a:r>
            <a:endParaRPr lang="en-US" altLang="zh-TW" sz="1400" dirty="0"/>
          </a:p>
          <a:p>
            <a:endParaRPr lang="en-US" altLang="zh-TW" sz="1400" dirty="0"/>
          </a:p>
          <a:p>
            <a:pPr lvl="0"/>
            <a:r>
              <a:rPr lang="zh-TW" altLang="en-US" sz="1400" dirty="0"/>
              <a:t>打開五瓶測試液瓶蓋，各放入約</a:t>
            </a:r>
            <a:r>
              <a:rPr lang="en-US" altLang="zh-TW" sz="1400" dirty="0"/>
              <a:t>20</a:t>
            </a:r>
            <a:r>
              <a:rPr lang="zh-TW" altLang="en-US" sz="1400" dirty="0"/>
              <a:t>顆球數小時</a:t>
            </a:r>
            <a:r>
              <a:rPr lang="en-US" altLang="zh-TW" sz="1400" dirty="0"/>
              <a:t>(&gt;4hr)</a:t>
            </a:r>
            <a:r>
              <a:rPr lang="zh-TW" altLang="en-US" sz="1400" dirty="0"/>
              <a:t>後，觀察哪瓶的結果最接近半浮半沉。</a:t>
            </a:r>
            <a:r>
              <a:rPr lang="zh-TW" altLang="en-US" sz="1400" b="1" dirty="0"/>
              <a:t>觀察前記得搖晃一下，靜等數分鐘。若五瓶皆為全浮及全沉，則過程中有錯誤，或是標準液的濃度不在五瓶的範圍內，請回到Ａ</a:t>
            </a:r>
            <a:r>
              <a:rPr lang="en-US" altLang="zh-TW" sz="1400" b="1" dirty="0"/>
              <a:t>.</a:t>
            </a:r>
            <a:r>
              <a:rPr lang="zh-TW" altLang="en-US" sz="1400" b="1" dirty="0"/>
              <a:t>從頭來。</a:t>
            </a:r>
            <a:r>
              <a:rPr lang="zh-TW" altLang="en-US" sz="1400" dirty="0"/>
              <a:t>沉浮結果最佳的一瓶測試液，精密電子秤取盡可能接近其</a:t>
            </a:r>
            <a:r>
              <a:rPr lang="en-US" altLang="zh-TW" sz="1400" dirty="0"/>
              <a:t>8</a:t>
            </a:r>
            <a:r>
              <a:rPr lang="zh-TW" altLang="en-US" sz="1400" dirty="0"/>
              <a:t>被重量的</a:t>
            </a:r>
            <a:r>
              <a:rPr lang="en-US" altLang="zh-TW" sz="1400" dirty="0"/>
              <a:t>PVP</a:t>
            </a:r>
            <a:r>
              <a:rPr lang="zh-TW" altLang="en-US" sz="1400" dirty="0"/>
              <a:t>**，與</a:t>
            </a:r>
            <a:r>
              <a:rPr lang="en-US" altLang="zh-TW" sz="1400" dirty="0"/>
              <a:t>2000ml</a:t>
            </a:r>
            <a:r>
              <a:rPr lang="zh-TW" altLang="en-US" sz="1400" dirty="0"/>
              <a:t>去</a:t>
            </a:r>
            <a:r>
              <a:rPr lang="zh-TW" altLang="en-US" sz="1400" dirty="0" smtClean="0"/>
              <a:t>離子</a:t>
            </a:r>
            <a:endParaRPr lang="en-US" altLang="zh-TW" sz="1400" dirty="0" smtClean="0"/>
          </a:p>
          <a:p>
            <a:pPr lvl="0"/>
            <a:r>
              <a:rPr lang="zh-TW" altLang="en-US" sz="1400" dirty="0" smtClean="0"/>
              <a:t>水</a:t>
            </a:r>
            <a:r>
              <a:rPr lang="zh-TW" altLang="en-US" sz="1400" dirty="0"/>
              <a:t>混合，用配製</a:t>
            </a:r>
            <a:r>
              <a:rPr lang="en-US" altLang="zh-TW" sz="1400" dirty="0"/>
              <a:t>2000ml PVP</a:t>
            </a:r>
            <a:r>
              <a:rPr lang="zh-TW" altLang="en-US" sz="1400" dirty="0"/>
              <a:t> 標準液。此標準液即為目標溶液</a:t>
            </a:r>
            <a:r>
              <a:rPr lang="zh-TW" altLang="en-US" sz="1400" dirty="0" smtClean="0"/>
              <a:t>。</a:t>
            </a:r>
            <a:endParaRPr lang="en-US" altLang="zh-TW" sz="1400" dirty="0" smtClean="0"/>
          </a:p>
          <a:p>
            <a:pPr lvl="0"/>
            <a:endParaRPr lang="en-US" altLang="zh-TW" sz="1400" dirty="0"/>
          </a:p>
          <a:p>
            <a:pPr lvl="0"/>
            <a:r>
              <a:rPr lang="zh-TW" altLang="en-US" sz="1400" dirty="0" smtClean="0"/>
              <a:t>之後可放入數百顆球入標準液中，觀察球在標準液中的沉浮，若不滿意可花時間</a:t>
            </a:r>
            <a:r>
              <a:rPr lang="zh-TW" altLang="en-US" sz="1400" dirty="0"/>
              <a:t>加入</a:t>
            </a:r>
            <a:r>
              <a:rPr lang="zh-TW" altLang="en-US" sz="1400" dirty="0" smtClean="0"/>
              <a:t>微量的水</a:t>
            </a:r>
            <a:r>
              <a:rPr lang="zh-TW" altLang="en-US" sz="1400" dirty="0"/>
              <a:t>與</a:t>
            </a:r>
            <a:r>
              <a:rPr lang="en-US" altLang="zh-TW" sz="1400" dirty="0" smtClean="0"/>
              <a:t>PVP</a:t>
            </a:r>
            <a:r>
              <a:rPr lang="zh-TW" altLang="en-US" sz="1400" dirty="0" smtClean="0"/>
              <a:t>調整。</a:t>
            </a:r>
            <a:endParaRPr lang="en-US" altLang="zh-TW" sz="1400" dirty="0"/>
          </a:p>
          <a:p>
            <a:endParaRPr lang="en-US" altLang="zh-TW" sz="1400" dirty="0"/>
          </a:p>
          <a:p>
            <a:r>
              <a:rPr lang="en-US" altLang="zh-TW" sz="1200" dirty="0"/>
              <a:t>*,</a:t>
            </a:r>
            <a:r>
              <a:rPr lang="zh-TW" altLang="en-US" sz="1200" dirty="0"/>
              <a:t>*</a:t>
            </a:r>
            <a:r>
              <a:rPr lang="en-US" altLang="zh-TW" sz="1200" dirty="0"/>
              <a:t>*</a:t>
            </a:r>
            <a:r>
              <a:rPr lang="zh-TW" altLang="en-US" sz="1200" dirty="0"/>
              <a:t>用電子秤秤量粉末的方法：以秤</a:t>
            </a:r>
            <a:r>
              <a:rPr lang="en-US" altLang="zh-TW" sz="1200" dirty="0"/>
              <a:t>4.06g</a:t>
            </a:r>
            <a:r>
              <a:rPr lang="zh-TW" altLang="en-US" sz="1200" dirty="0"/>
              <a:t>粉末為例。將秤量皿放在電子秤上歸零，加入略大於</a:t>
            </a:r>
            <a:r>
              <a:rPr lang="en-US" altLang="zh-TW" sz="1200" dirty="0"/>
              <a:t>4.06g(Ex 4.07g)</a:t>
            </a:r>
            <a:r>
              <a:rPr lang="zh-TW" altLang="en-US" sz="1200" dirty="0"/>
              <a:t>粉末於皿中，讀取讀數</a:t>
            </a:r>
            <a:r>
              <a:rPr lang="en-US" altLang="zh-TW" sz="1200" dirty="0"/>
              <a:t>W</a:t>
            </a:r>
            <a:r>
              <a:rPr lang="en-US" altLang="zh-TW" sz="1200" baseline="-25000" dirty="0"/>
              <a:t>1</a:t>
            </a:r>
            <a:r>
              <a:rPr lang="zh-TW" altLang="en-US" sz="1200" dirty="0"/>
              <a:t>。接著將皿中的粉末倒入玻璃瓶中，再將皿擺回秤上，讀取讀數</a:t>
            </a:r>
            <a:r>
              <a:rPr lang="en-US" altLang="zh-TW" sz="1200" dirty="0"/>
              <a:t>W</a:t>
            </a:r>
            <a:r>
              <a:rPr lang="en-US" altLang="zh-TW" sz="1200" baseline="-25000" dirty="0"/>
              <a:t>2</a:t>
            </a:r>
            <a:r>
              <a:rPr lang="zh-TW" altLang="en-US" sz="1200" dirty="0"/>
              <a:t>，可得加入瓶中的粉末重量是</a:t>
            </a:r>
            <a:r>
              <a:rPr lang="en-US" altLang="zh-TW" sz="1200" dirty="0"/>
              <a:t>W</a:t>
            </a:r>
            <a:r>
              <a:rPr lang="en-US" altLang="zh-TW" sz="1200" baseline="-25000" dirty="0"/>
              <a:t>1</a:t>
            </a:r>
            <a:r>
              <a:rPr lang="en-US" altLang="zh-TW" sz="1200" dirty="0"/>
              <a:t> –</a:t>
            </a:r>
            <a:r>
              <a:rPr lang="zh-TW" altLang="en-US" sz="1200" dirty="0"/>
              <a:t> </a:t>
            </a:r>
            <a:r>
              <a:rPr lang="en-US" altLang="zh-TW" sz="1200" dirty="0"/>
              <a:t>W</a:t>
            </a:r>
            <a:r>
              <a:rPr lang="en-US" altLang="zh-TW" sz="1200" baseline="-25000" dirty="0"/>
              <a:t>2</a:t>
            </a:r>
            <a:r>
              <a:rPr lang="zh-TW" altLang="en-US" sz="1200" dirty="0"/>
              <a:t>；不會是剛好</a:t>
            </a:r>
            <a:r>
              <a:rPr lang="en-US" altLang="zh-TW" sz="1200" dirty="0"/>
              <a:t>4.06g</a:t>
            </a:r>
            <a:r>
              <a:rPr lang="zh-TW" altLang="en-US" sz="1200" dirty="0"/>
              <a:t>，但以本實驗來說並不影響</a:t>
            </a:r>
            <a:r>
              <a:rPr lang="zh-TW" altLang="en-US" sz="1200" dirty="0" smtClean="0"/>
              <a:t>。</a:t>
            </a:r>
            <a:endParaRPr lang="en-US" altLang="zh-TW" sz="1200" dirty="0"/>
          </a:p>
        </p:txBody>
      </p:sp>
      <p:sp>
        <p:nvSpPr>
          <p:cNvPr id="4" name="矩形 3"/>
          <p:cNvSpPr/>
          <p:nvPr/>
        </p:nvSpPr>
        <p:spPr>
          <a:xfrm>
            <a:off x="5269488" y="692696"/>
            <a:ext cx="45719" cy="3297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rtlCol="0" anchor="ctr"/>
          <a:lstStyle/>
          <a:p>
            <a:pPr algn="ctr"/>
            <a:endParaRPr lang="zh-TW" altLang="en-US" dirty="0">
              <a:noFill/>
            </a:endParaRPr>
          </a:p>
        </p:txBody>
      </p:sp>
      <p:sp>
        <p:nvSpPr>
          <p:cNvPr id="5" name="橢圓 4"/>
          <p:cNvSpPr/>
          <p:nvPr/>
        </p:nvSpPr>
        <p:spPr>
          <a:xfrm>
            <a:off x="5148064" y="917912"/>
            <a:ext cx="288566" cy="291264"/>
          </a:xfrm>
          <a:prstGeom prst="ellipse">
            <a:avLst/>
          </a:prstGeom>
          <a:solidFill>
            <a:srgbClr val="00B0F0"/>
          </a:solidFill>
        </p:spPr>
        <p:txBody>
          <a:bodyPr rtlCol="0" anchor="ctr"/>
          <a:lstStyle/>
          <a:p>
            <a:pPr algn="ctr"/>
            <a:endParaRPr lang="zh-TW" altLang="en-US" dirty="0">
              <a:noFill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346096" y="2780928"/>
            <a:ext cx="180000" cy="72008"/>
          </a:xfrm>
          <a:prstGeom prst="rect">
            <a:avLst/>
          </a:prstGeom>
          <a:solidFill>
            <a:srgbClr val="92D050"/>
          </a:solidFill>
        </p:spPr>
        <p:txBody>
          <a:bodyPr rtlCol="0" anchor="ctr"/>
          <a:lstStyle/>
          <a:p>
            <a:pPr algn="ctr"/>
            <a:endParaRPr lang="zh-TW" altLang="en-US" dirty="0">
              <a:noFill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5292080" y="2852936"/>
            <a:ext cx="288032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/>
          <a:lstStyle/>
          <a:p>
            <a:pPr algn="ctr"/>
            <a:endParaRPr lang="zh-TW" altLang="en-US" dirty="0">
              <a:noFill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141696" y="2564904"/>
            <a:ext cx="45719" cy="3297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rtlCol="0" anchor="ctr"/>
          <a:lstStyle/>
          <a:p>
            <a:pPr algn="ctr"/>
            <a:endParaRPr lang="zh-TW" altLang="en-US" dirty="0">
              <a:noFill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7020272" y="2791826"/>
            <a:ext cx="288566" cy="291264"/>
          </a:xfrm>
          <a:prstGeom prst="ellipse">
            <a:avLst/>
          </a:prstGeom>
          <a:solidFill>
            <a:srgbClr val="00B0F0"/>
          </a:solidFill>
        </p:spPr>
        <p:txBody>
          <a:bodyPr rtlCol="0" anchor="ctr"/>
          <a:lstStyle/>
          <a:p>
            <a:pPr algn="ctr"/>
            <a:endParaRPr lang="zh-TW" altLang="en-US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852183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104361" y="111688"/>
            <a:ext cx="2786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SS3</a:t>
            </a:r>
            <a:r>
              <a:rPr lang="zh-TW" altLang="en-US" sz="2400" b="1" dirty="0">
                <a:solidFill>
                  <a:srgbClr val="FF0000"/>
                </a:solidFill>
              </a:rPr>
              <a:t>的密度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匹配</a:t>
            </a:r>
            <a:r>
              <a:rPr lang="zh-TW" altLang="en-US" sz="2400" b="1" dirty="0">
                <a:solidFill>
                  <a:srgbClr val="FF0000"/>
                </a:solidFill>
              </a:rPr>
              <a:t>附註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-27384"/>
            <a:ext cx="78859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Appendix_Preparation_of_PVPSolution_ray20160810.pptx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39552" y="764704"/>
            <a:ext cx="859081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/>
              <a:t>以下是一些對密度匹配過程已知的調查與結果整理</a:t>
            </a:r>
            <a:endParaRPr lang="en-US" altLang="zh-TW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 smtClean="0"/>
              <a:t>在</a:t>
            </a:r>
            <a:r>
              <a:rPr lang="en-US" altLang="zh-TW" sz="1600" dirty="0" smtClean="0"/>
              <a:t>2014.03.06</a:t>
            </a:r>
            <a:r>
              <a:rPr lang="zh-TW" altLang="en-US" sz="1600" dirty="0" smtClean="0"/>
              <a:t>的測試中，顯示球從</a:t>
            </a:r>
            <a:r>
              <a:rPr lang="zh-TW" altLang="en-US" sz="1600" dirty="0"/>
              <a:t>去離子水移到</a:t>
            </a:r>
            <a:r>
              <a:rPr lang="zh-TW" altLang="en-US" sz="1600" dirty="0" smtClean="0"/>
              <a:t>近似液中一段時間後，沉浮情形會有變化。</a:t>
            </a:r>
            <a:endParaRPr lang="en-US" altLang="zh-TW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/>
              <a:t>在</a:t>
            </a:r>
            <a:r>
              <a:rPr lang="en-US" altLang="zh-TW" sz="1600" dirty="0" smtClean="0"/>
              <a:t>2014.03.16</a:t>
            </a:r>
            <a:r>
              <a:rPr lang="zh-TW" altLang="en-US" sz="1600" dirty="0"/>
              <a:t>的測試中</a:t>
            </a:r>
            <a:r>
              <a:rPr lang="zh-TW" altLang="en-US" sz="1600" dirty="0" smtClean="0"/>
              <a:t>，記錄了放入了測試液中，兩天內球的沉浮情形變化。顯示等待４</a:t>
            </a:r>
            <a:endParaRPr lang="en-US" altLang="zh-TW" sz="1600" dirty="0" smtClean="0"/>
          </a:p>
          <a:p>
            <a:r>
              <a:rPr lang="zh-TW" altLang="en-US" sz="1600" dirty="0"/>
              <a:t>　 </a:t>
            </a:r>
            <a:r>
              <a:rPr lang="zh-TW" altLang="en-US" sz="1600" dirty="0" smtClean="0"/>
              <a:t> 小時之後，放到兩天最佳結果也是同一瓶。</a:t>
            </a:r>
            <a:endParaRPr lang="en-US" altLang="zh-TW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/>
              <a:t>以下是一</a:t>
            </a:r>
            <a:r>
              <a:rPr lang="zh-TW" altLang="en-US" sz="1600" dirty="0" smtClean="0"/>
              <a:t>張，故意將球染色之後，放入標準液之中的照片：</a:t>
            </a:r>
            <a:endParaRPr lang="en-US" altLang="zh-TW" sz="1600" dirty="0"/>
          </a:p>
        </p:txBody>
      </p:sp>
      <p:sp>
        <p:nvSpPr>
          <p:cNvPr id="2" name="矩形 1"/>
          <p:cNvSpPr/>
          <p:nvPr/>
        </p:nvSpPr>
        <p:spPr>
          <a:xfrm>
            <a:off x="899592" y="2858452"/>
            <a:ext cx="42484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>
                <a:solidFill>
                  <a:srgbClr val="FFC000"/>
                </a:solidFill>
              </a:rPr>
              <a:t>SS3_20151009_density_matched_example_pic_withNileBlue.jpg</a:t>
            </a:r>
            <a:endParaRPr lang="zh-TW" altLang="en-US" sz="1200" dirty="0">
              <a:solidFill>
                <a:srgbClr val="FFC000"/>
              </a:solidFill>
            </a:endParaRPr>
          </a:p>
        </p:txBody>
      </p:sp>
      <p:pic>
        <p:nvPicPr>
          <p:cNvPr id="1026" name="Picture 2" descr="Y:\PROJ_SS3\SS3_20151009\SS3_20151009_density_matched_example_pic_withNile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35451"/>
            <a:ext cx="5383271" cy="302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259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 cstate="print"/>
          <a:stretch>
            <a:fillRect l="-344" t="-741" r="-2684" b="-1481"/>
          </a:stretch>
        </a:blipFill>
      </a:spPr>
      <a:bodyPr/>
      <a:lstStyle>
        <a:defPPr>
          <a:defRPr dirty="0">
            <a:noFill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2712</TotalTime>
  <Words>847</Words>
  <Application>Microsoft Office PowerPoint</Application>
  <PresentationFormat>Overhead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新細明體</vt:lpstr>
      <vt:lpstr>Arial</vt:lpstr>
      <vt:lpstr>Calibri</vt:lpstr>
      <vt:lpstr>Office 佈景主題</vt:lpstr>
      <vt:lpstr>SS3的密度匹配(Density Match)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JC Tsai2012Jul</dc:creator>
  <cp:lastModifiedBy>JC Tsai2012Jul</cp:lastModifiedBy>
  <cp:revision>308</cp:revision>
  <dcterms:created xsi:type="dcterms:W3CDTF">2015-11-12T06:29:54Z</dcterms:created>
  <dcterms:modified xsi:type="dcterms:W3CDTF">2016-08-10T04:52:27Z</dcterms:modified>
</cp:coreProperties>
</file>