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6" r:id="rId5"/>
    <p:sldId id="259" r:id="rId6"/>
    <p:sldId id="260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2" y="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CA0C-B8E3-4C9D-9B04-C00BBBDEA6FB}" type="datetimeFigureOut">
              <a:rPr lang="zh-TW" altLang="en-US" smtClean="0"/>
              <a:t>2016/8/10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D3FA8-8F79-43BD-9F64-C46117843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5254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CA0C-B8E3-4C9D-9B04-C00BBBDEA6FB}" type="datetimeFigureOut">
              <a:rPr lang="zh-TW" altLang="en-US" smtClean="0"/>
              <a:t>2016/8/10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D3FA8-8F79-43BD-9F64-C46117843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7465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CA0C-B8E3-4C9D-9B04-C00BBBDEA6FB}" type="datetimeFigureOut">
              <a:rPr lang="zh-TW" altLang="en-US" smtClean="0"/>
              <a:t>2016/8/10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D3FA8-8F79-43BD-9F64-C46117843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5140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CA0C-B8E3-4C9D-9B04-C00BBBDEA6FB}" type="datetimeFigureOut">
              <a:rPr lang="zh-TW" altLang="en-US" smtClean="0"/>
              <a:t>2016/8/10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D3FA8-8F79-43BD-9F64-C46117843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6782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CA0C-B8E3-4C9D-9B04-C00BBBDEA6FB}" type="datetimeFigureOut">
              <a:rPr lang="zh-TW" altLang="en-US" smtClean="0"/>
              <a:t>2016/8/10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D3FA8-8F79-43BD-9F64-C46117843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3608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CA0C-B8E3-4C9D-9B04-C00BBBDEA6FB}" type="datetimeFigureOut">
              <a:rPr lang="zh-TW" altLang="en-US" smtClean="0"/>
              <a:t>2016/8/10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D3FA8-8F79-43BD-9F64-C46117843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7922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CA0C-B8E3-4C9D-9B04-C00BBBDEA6FB}" type="datetimeFigureOut">
              <a:rPr lang="zh-TW" altLang="en-US" smtClean="0"/>
              <a:t>2016/8/10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D3FA8-8F79-43BD-9F64-C46117843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5198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CA0C-B8E3-4C9D-9B04-C00BBBDEA6FB}" type="datetimeFigureOut">
              <a:rPr lang="zh-TW" altLang="en-US" smtClean="0"/>
              <a:t>2016/8/10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D3FA8-8F79-43BD-9F64-C46117843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9808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CA0C-B8E3-4C9D-9B04-C00BBBDEA6FB}" type="datetimeFigureOut">
              <a:rPr lang="zh-TW" altLang="en-US" smtClean="0"/>
              <a:t>2016/8/10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D3FA8-8F79-43BD-9F64-C46117843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77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CA0C-B8E3-4C9D-9B04-C00BBBDEA6FB}" type="datetimeFigureOut">
              <a:rPr lang="zh-TW" altLang="en-US" smtClean="0"/>
              <a:t>2016/8/10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D3FA8-8F79-43BD-9F64-C46117843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8772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CA0C-B8E3-4C9D-9B04-C00BBBDEA6FB}" type="datetimeFigureOut">
              <a:rPr lang="zh-TW" altLang="en-US" smtClean="0"/>
              <a:t>2016/8/10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D3FA8-8F79-43BD-9F64-C46117843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9440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ACA0C-B8E3-4C9D-9B04-C00BBBDEA6FB}" type="datetimeFigureOut">
              <a:rPr lang="zh-TW" altLang="en-US" smtClean="0"/>
              <a:t>2016/8/10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D3FA8-8F79-43BD-9F64-C46117843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7064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28465" y="401449"/>
            <a:ext cx="9420509" cy="733733"/>
          </a:xfrm>
        </p:spPr>
        <p:txBody>
          <a:bodyPr>
            <a:normAutofit fontScale="90000"/>
          </a:bodyPr>
          <a:lstStyle/>
          <a:p>
            <a:r>
              <a:rPr lang="en-US" altLang="zh-TW" sz="4000" b="1" dirty="0" smtClean="0"/>
              <a:t>Seesaw </a:t>
            </a:r>
            <a:r>
              <a:rPr lang="zh-TW" altLang="en-US" sz="4000" b="1" dirty="0"/>
              <a:t>實</a:t>
            </a:r>
            <a:r>
              <a:rPr lang="zh-TW" altLang="en-US" sz="4000" b="1" dirty="0" smtClean="0"/>
              <a:t>驗資</a:t>
            </a:r>
            <a:r>
              <a:rPr lang="zh-TW" altLang="en-US" sz="4000" b="1" dirty="0"/>
              <a:t>料</a:t>
            </a:r>
            <a:r>
              <a:rPr lang="zh-TW" altLang="en-US" sz="4000" b="1" dirty="0" smtClean="0"/>
              <a:t>相平均</a:t>
            </a:r>
            <a:r>
              <a:rPr lang="en-US" altLang="zh-TW" sz="4000" b="1" dirty="0" smtClean="0"/>
              <a:t>(</a:t>
            </a:r>
            <a:r>
              <a:rPr lang="en-US" altLang="zh-TW" sz="4000" b="1" dirty="0" err="1" smtClean="0"/>
              <a:t>Phave</a:t>
            </a:r>
            <a:r>
              <a:rPr lang="en-US" altLang="zh-TW" sz="4000" b="1" dirty="0" smtClean="0"/>
              <a:t> Average)</a:t>
            </a:r>
            <a:r>
              <a:rPr lang="zh-TW" altLang="en-US" sz="4000" b="1" dirty="0" smtClean="0"/>
              <a:t>說明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1569492" y="2107594"/>
            <a:ext cx="536884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輸</a:t>
            </a:r>
            <a:r>
              <a:rPr lang="zh-TW" altLang="en-US" sz="2400" dirty="0" smtClean="0"/>
              <a:t>入</a:t>
            </a:r>
            <a:r>
              <a:rPr lang="en-US" altLang="zh-TW" sz="2400" dirty="0" smtClean="0"/>
              <a:t>/</a:t>
            </a:r>
            <a:r>
              <a:rPr lang="zh-TW" altLang="en-US" sz="2400" dirty="0" smtClean="0"/>
              <a:t>輸出的檔案格式說明</a:t>
            </a:r>
            <a:endParaRPr lang="en-US" altLang="zh-TW" sz="2400" dirty="0" smtClean="0"/>
          </a:p>
          <a:p>
            <a:endParaRPr lang="en-US" altLang="zh-TW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Phase </a:t>
            </a:r>
            <a:r>
              <a:rPr lang="en-US" altLang="zh-TW" sz="2400" dirty="0" smtClean="0"/>
              <a:t>Average</a:t>
            </a:r>
            <a:r>
              <a:rPr lang="zh-TW" altLang="en-US" sz="2400" dirty="0" smtClean="0"/>
              <a:t>的計算方法與程式說明</a:t>
            </a:r>
            <a:endParaRPr lang="en-US" altLang="zh-TW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Phase </a:t>
            </a:r>
            <a:r>
              <a:rPr lang="en-US" altLang="zh-TW" sz="2400" dirty="0"/>
              <a:t>Average</a:t>
            </a:r>
            <a:r>
              <a:rPr lang="zh-TW" altLang="en-US" sz="2400" dirty="0"/>
              <a:t>的處理流</a:t>
            </a:r>
            <a:r>
              <a:rPr lang="zh-TW" altLang="en-US" sz="2400" dirty="0" smtClean="0"/>
              <a:t>程</a:t>
            </a:r>
            <a:endParaRPr lang="en-US" altLang="zh-TW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Phase </a:t>
            </a:r>
            <a:r>
              <a:rPr lang="en-US" altLang="zh-TW" sz="2400" dirty="0" smtClean="0"/>
              <a:t>Average</a:t>
            </a:r>
            <a:r>
              <a:rPr lang="zh-TW" altLang="en-US" sz="2400" dirty="0" smtClean="0"/>
              <a:t>的處理範例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0210800" y="1247775"/>
            <a:ext cx="1332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2016.08</a:t>
            </a:r>
            <a:r>
              <a:rPr lang="zh-TW" altLang="en-US" dirty="0" smtClean="0"/>
              <a:t> </a:t>
            </a:r>
            <a:r>
              <a:rPr lang="en-US" altLang="zh-TW" dirty="0" smtClean="0"/>
              <a:t>Ray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07231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矩形 74"/>
          <p:cNvSpPr/>
          <p:nvPr/>
        </p:nvSpPr>
        <p:spPr>
          <a:xfrm>
            <a:off x="6651928" y="832008"/>
            <a:ext cx="5102770" cy="11695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altLang="zh-TW" sz="1400" dirty="0"/>
          </a:p>
          <a:p>
            <a:r>
              <a:rPr lang="zh-TW" altLang="en-US" sz="1400" dirty="0" smtClean="0"/>
              <a:t>經由</a:t>
            </a:r>
            <a:r>
              <a:rPr lang="en-US" altLang="zh-TW" sz="1400" dirty="0" smtClean="0"/>
              <a:t>ray_seesaw_phase_averaging.pro </a:t>
            </a:r>
            <a:r>
              <a:rPr lang="zh-TW" altLang="en-US" sz="1400" dirty="0"/>
              <a:t>處理過後，結尾</a:t>
            </a:r>
            <a:r>
              <a:rPr lang="zh-TW" altLang="en-US" sz="1400" dirty="0" smtClean="0"/>
              <a:t>為</a:t>
            </a:r>
            <a:r>
              <a:rPr lang="en-US" altLang="zh-TW" sz="1400" dirty="0" err="1" smtClean="0"/>
              <a:t>PhaseAV</a:t>
            </a:r>
            <a:r>
              <a:rPr lang="en-US" altLang="zh-TW" sz="1400" dirty="0" smtClean="0"/>
              <a:t>=</a:t>
            </a:r>
            <a:r>
              <a:rPr lang="zh-TW" altLang="en-US" sz="1400" dirty="0" smtClean="0"/>
              <a:t>*******</a:t>
            </a:r>
            <a:r>
              <a:rPr lang="en-US" altLang="zh-TW" sz="1400" dirty="0" smtClean="0"/>
              <a:t>.txt</a:t>
            </a:r>
            <a:r>
              <a:rPr lang="zh-TW" altLang="en-US" sz="1400" dirty="0"/>
              <a:t>的檔案</a:t>
            </a:r>
            <a:endParaRPr lang="en-US" altLang="zh-TW" sz="1400" dirty="0"/>
          </a:p>
          <a:p>
            <a:endParaRPr lang="en-US" altLang="zh-TW" sz="1400" dirty="0"/>
          </a:p>
          <a:p>
            <a:r>
              <a:rPr lang="zh-TW" altLang="en-US" sz="1400" dirty="0"/>
              <a:t>檔案格式如下：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631" y="1971898"/>
            <a:ext cx="5095875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9148" y="111687"/>
            <a:ext cx="3570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</a:rPr>
              <a:t>輸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入輸出的檔案格式說明</a:t>
            </a:r>
            <a:endParaRPr lang="zh-TW" altLang="en-US" sz="2400" b="1" dirty="0">
              <a:solidFill>
                <a:srgbClr val="FF0000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593664" y="860583"/>
            <a:ext cx="5102770" cy="11695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altLang="zh-TW" sz="1400" dirty="0"/>
          </a:p>
          <a:p>
            <a:r>
              <a:rPr lang="zh-TW" altLang="en-US" sz="1400" dirty="0" smtClean="0"/>
              <a:t>經由</a:t>
            </a:r>
            <a:r>
              <a:rPr lang="en-US" altLang="zh-TW" sz="1400" dirty="0" smtClean="0"/>
              <a:t>SS3_raw_signal_processing_ray201509.pro </a:t>
            </a:r>
            <a:r>
              <a:rPr lang="zh-TW" altLang="en-US" sz="1400" dirty="0"/>
              <a:t>處理過後，結尾為</a:t>
            </a:r>
            <a:r>
              <a:rPr lang="en-US" altLang="zh-TW" sz="1400" dirty="0" err="1"/>
              <a:t>twindow</a:t>
            </a:r>
            <a:r>
              <a:rPr lang="en-US" altLang="zh-TW" sz="1400" dirty="0" smtClean="0"/>
              <a:t>=</a:t>
            </a:r>
            <a:r>
              <a:rPr lang="zh-TW" altLang="en-US" sz="1400" dirty="0"/>
              <a:t>*******</a:t>
            </a:r>
            <a:r>
              <a:rPr lang="en-US" altLang="zh-TW" sz="1400" dirty="0" smtClean="0"/>
              <a:t>.</a:t>
            </a:r>
            <a:r>
              <a:rPr lang="en-US" altLang="zh-TW" sz="1400" dirty="0"/>
              <a:t>txt</a:t>
            </a:r>
            <a:r>
              <a:rPr lang="zh-TW" altLang="en-US" sz="1400" dirty="0"/>
              <a:t>的檔案</a:t>
            </a:r>
            <a:endParaRPr lang="en-US" altLang="zh-TW" sz="1400" dirty="0"/>
          </a:p>
          <a:p>
            <a:endParaRPr lang="en-US" altLang="zh-TW" sz="1400" dirty="0"/>
          </a:p>
          <a:p>
            <a:r>
              <a:rPr lang="zh-TW" altLang="en-US" sz="1400" dirty="0"/>
              <a:t>檔案格式如下：</a:t>
            </a:r>
          </a:p>
        </p:txBody>
      </p:sp>
      <p:sp>
        <p:nvSpPr>
          <p:cNvPr id="47" name="文字方塊 46"/>
          <p:cNvSpPr txBox="1"/>
          <p:nvPr/>
        </p:nvSpPr>
        <p:spPr>
          <a:xfrm>
            <a:off x="593664" y="714455"/>
            <a:ext cx="5102770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400" b="1" u="sng" dirty="0" smtClean="0"/>
              <a:t>輸入檔案</a:t>
            </a:r>
            <a:endParaRPr lang="en-US" altLang="zh-TW" sz="1400" b="1" u="sng" dirty="0" smtClean="0"/>
          </a:p>
        </p:txBody>
      </p:sp>
      <p:pic>
        <p:nvPicPr>
          <p:cNvPr id="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64" y="2005634"/>
            <a:ext cx="5102770" cy="3274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矩形 48"/>
          <p:cNvSpPr/>
          <p:nvPr/>
        </p:nvSpPr>
        <p:spPr>
          <a:xfrm>
            <a:off x="896101" y="3661822"/>
            <a:ext cx="536796" cy="1619468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91712" y="5501129"/>
            <a:ext cx="9589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dirty="0" smtClean="0"/>
              <a:t>時間</a:t>
            </a:r>
            <a:endParaRPr lang="en-US" altLang="zh-TW" sz="1400" dirty="0" smtClean="0"/>
          </a:p>
          <a:p>
            <a:pPr algn="ctr"/>
            <a:r>
              <a:rPr lang="zh-TW" altLang="en-US" sz="1400" dirty="0"/>
              <a:t>單位</a:t>
            </a:r>
            <a:r>
              <a:rPr lang="zh-TW" altLang="en-US" sz="1400" dirty="0" smtClean="0"/>
              <a:t>：</a:t>
            </a:r>
            <a:r>
              <a:rPr lang="en-US" altLang="zh-TW" sz="1400" dirty="0" smtClean="0"/>
              <a:t>sec</a:t>
            </a:r>
            <a:endParaRPr lang="zh-TW" altLang="en-US" sz="1400" dirty="0"/>
          </a:p>
        </p:txBody>
      </p:sp>
      <p:cxnSp>
        <p:nvCxnSpPr>
          <p:cNvPr id="51" name="直線單箭頭接點 50"/>
          <p:cNvCxnSpPr>
            <a:stCxn id="49" idx="2"/>
          </p:cNvCxnSpPr>
          <p:nvPr/>
        </p:nvCxnSpPr>
        <p:spPr>
          <a:xfrm flipH="1">
            <a:off x="571171" y="5281290"/>
            <a:ext cx="593328" cy="219839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文字方塊 51"/>
          <p:cNvSpPr txBox="1"/>
          <p:nvPr/>
        </p:nvSpPr>
        <p:spPr>
          <a:xfrm>
            <a:off x="953409" y="3349640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</a:t>
            </a:r>
            <a:r>
              <a:rPr lang="en-US" altLang="zh-TW" baseline="30000" dirty="0" smtClean="0"/>
              <a:t>th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53" name="文字方塊 52"/>
          <p:cNvSpPr txBox="1"/>
          <p:nvPr/>
        </p:nvSpPr>
        <p:spPr>
          <a:xfrm>
            <a:off x="160692" y="332106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欄位</a:t>
            </a:r>
          </a:p>
        </p:txBody>
      </p:sp>
      <p:sp>
        <p:nvSpPr>
          <p:cNvPr id="54" name="文字方塊 53"/>
          <p:cNvSpPr txBox="1"/>
          <p:nvPr/>
        </p:nvSpPr>
        <p:spPr>
          <a:xfrm>
            <a:off x="1590275" y="3349640"/>
            <a:ext cx="412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</a:t>
            </a:r>
            <a:r>
              <a:rPr lang="en-US" altLang="zh-TW" baseline="30000" dirty="0" smtClean="0"/>
              <a:t>st</a:t>
            </a:r>
            <a:endParaRPr lang="zh-TW" altLang="en-US" dirty="0"/>
          </a:p>
        </p:txBody>
      </p:sp>
      <p:sp>
        <p:nvSpPr>
          <p:cNvPr id="55" name="矩形 54"/>
          <p:cNvSpPr/>
          <p:nvPr/>
        </p:nvSpPr>
        <p:spPr>
          <a:xfrm>
            <a:off x="1545929" y="3680872"/>
            <a:ext cx="536796" cy="1619468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文字方塊 56"/>
          <p:cNvSpPr txBox="1"/>
          <p:nvPr/>
        </p:nvSpPr>
        <p:spPr>
          <a:xfrm>
            <a:off x="988818" y="5501129"/>
            <a:ext cx="10358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dirty="0" smtClean="0"/>
              <a:t>馬達位置</a:t>
            </a:r>
            <a:endParaRPr lang="en-US" altLang="zh-TW" sz="1400" dirty="0" smtClean="0"/>
          </a:p>
          <a:p>
            <a:pPr algn="ctr"/>
            <a:r>
              <a:rPr lang="zh-TW" altLang="en-US" sz="1400" dirty="0" smtClean="0"/>
              <a:t>單位：</a:t>
            </a:r>
            <a:r>
              <a:rPr lang="en-US" altLang="zh-TW" sz="1400" dirty="0" smtClean="0"/>
              <a:t>turn</a:t>
            </a:r>
            <a:endParaRPr lang="zh-TW" altLang="en-US" sz="1400" dirty="0"/>
          </a:p>
        </p:txBody>
      </p:sp>
      <p:cxnSp>
        <p:nvCxnSpPr>
          <p:cNvPr id="59" name="直線單箭頭接點 58"/>
          <p:cNvCxnSpPr>
            <a:stCxn id="55" idx="2"/>
          </p:cNvCxnSpPr>
          <p:nvPr/>
        </p:nvCxnSpPr>
        <p:spPr>
          <a:xfrm flipH="1">
            <a:off x="1506749" y="5300340"/>
            <a:ext cx="307578" cy="200789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文字方塊 59"/>
          <p:cNvSpPr txBox="1"/>
          <p:nvPr/>
        </p:nvSpPr>
        <p:spPr>
          <a:xfrm>
            <a:off x="2266550" y="336869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</a:t>
            </a:r>
            <a:r>
              <a:rPr lang="en-US" altLang="zh-TW" baseline="30000" dirty="0" smtClean="0"/>
              <a:t>nd</a:t>
            </a:r>
            <a:endParaRPr lang="zh-TW" altLang="en-US" dirty="0"/>
          </a:p>
        </p:txBody>
      </p:sp>
      <p:sp>
        <p:nvSpPr>
          <p:cNvPr id="61" name="矩形 60"/>
          <p:cNvSpPr/>
          <p:nvPr/>
        </p:nvSpPr>
        <p:spPr>
          <a:xfrm>
            <a:off x="2193629" y="3680872"/>
            <a:ext cx="536796" cy="1619468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文字方塊 61"/>
          <p:cNvSpPr txBox="1"/>
          <p:nvPr/>
        </p:nvSpPr>
        <p:spPr>
          <a:xfrm>
            <a:off x="1852263" y="5520179"/>
            <a:ext cx="12520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dirty="0" smtClean="0"/>
              <a:t>馬達速度*</a:t>
            </a:r>
            <a:endParaRPr lang="en-US" altLang="zh-TW" sz="1400" dirty="0" smtClean="0"/>
          </a:p>
          <a:p>
            <a:pPr algn="ctr"/>
            <a:r>
              <a:rPr lang="zh-TW" altLang="en-US" sz="1400" dirty="0" smtClean="0"/>
              <a:t>  單位：</a:t>
            </a:r>
            <a:r>
              <a:rPr lang="en-US" altLang="zh-TW" sz="1400" dirty="0" smtClean="0"/>
              <a:t>turn/s</a:t>
            </a:r>
            <a:endParaRPr lang="zh-TW" altLang="en-US" sz="1400" dirty="0"/>
          </a:p>
        </p:txBody>
      </p:sp>
      <p:cxnSp>
        <p:nvCxnSpPr>
          <p:cNvPr id="63" name="直線單箭頭接點 62"/>
          <p:cNvCxnSpPr>
            <a:stCxn id="61" idx="2"/>
          </p:cNvCxnSpPr>
          <p:nvPr/>
        </p:nvCxnSpPr>
        <p:spPr>
          <a:xfrm>
            <a:off x="2462027" y="5300340"/>
            <a:ext cx="16273" cy="219839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文字方塊 63"/>
          <p:cNvSpPr txBox="1"/>
          <p:nvPr/>
        </p:nvSpPr>
        <p:spPr>
          <a:xfrm>
            <a:off x="2933008" y="3388504"/>
            <a:ext cx="432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</a:t>
            </a:r>
            <a:r>
              <a:rPr lang="en-US" altLang="zh-TW" baseline="30000" dirty="0" smtClean="0"/>
              <a:t>rd</a:t>
            </a:r>
            <a:endParaRPr lang="zh-TW" altLang="en-US" dirty="0"/>
          </a:p>
        </p:txBody>
      </p:sp>
      <p:sp>
        <p:nvSpPr>
          <p:cNvPr id="65" name="矩形 64"/>
          <p:cNvSpPr/>
          <p:nvPr/>
        </p:nvSpPr>
        <p:spPr>
          <a:xfrm>
            <a:off x="2859498" y="3669968"/>
            <a:ext cx="536796" cy="1619468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6" name="文字方塊 65"/>
          <p:cNvSpPr txBox="1"/>
          <p:nvPr/>
        </p:nvSpPr>
        <p:spPr>
          <a:xfrm>
            <a:off x="3090221" y="5530468"/>
            <a:ext cx="941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/>
              <a:t>正向</a:t>
            </a:r>
            <a:r>
              <a:rPr lang="zh-TW" altLang="en-US" sz="1400" dirty="0" smtClean="0"/>
              <a:t>力 </a:t>
            </a:r>
            <a:r>
              <a:rPr lang="en-US" altLang="zh-TW" sz="1400" dirty="0" smtClean="0"/>
              <a:t>F</a:t>
            </a:r>
            <a:r>
              <a:rPr lang="en-US" altLang="zh-TW" sz="1400" baseline="-25000" dirty="0" smtClean="0"/>
              <a:t>N</a:t>
            </a:r>
            <a:endParaRPr lang="en-US" altLang="zh-TW" sz="1400" dirty="0"/>
          </a:p>
          <a:p>
            <a:pPr algn="ctr"/>
            <a:r>
              <a:rPr lang="zh-TW" altLang="en-US" sz="1400" dirty="0"/>
              <a:t>單位</a:t>
            </a:r>
            <a:r>
              <a:rPr lang="en-US" altLang="zh-TW" sz="1400" dirty="0"/>
              <a:t>: </a:t>
            </a:r>
            <a:r>
              <a:rPr lang="en-US" altLang="zh-TW" sz="1400" dirty="0" err="1"/>
              <a:t>Nt</a:t>
            </a:r>
            <a:r>
              <a:rPr lang="zh-TW" altLang="en-US" sz="1400" dirty="0" smtClean="0"/>
              <a:t>  </a:t>
            </a:r>
            <a:endParaRPr lang="zh-TW" altLang="en-US" sz="1400" dirty="0"/>
          </a:p>
        </p:txBody>
      </p:sp>
      <p:cxnSp>
        <p:nvCxnSpPr>
          <p:cNvPr id="67" name="直線單箭頭接點 66"/>
          <p:cNvCxnSpPr>
            <a:stCxn id="65" idx="2"/>
          </p:cNvCxnSpPr>
          <p:nvPr/>
        </p:nvCxnSpPr>
        <p:spPr>
          <a:xfrm>
            <a:off x="3127896" y="5289436"/>
            <a:ext cx="433031" cy="241032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文字方塊 68"/>
          <p:cNvSpPr txBox="1"/>
          <p:nvPr/>
        </p:nvSpPr>
        <p:spPr>
          <a:xfrm>
            <a:off x="3557499" y="3388504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r>
              <a:rPr lang="en-US" altLang="zh-TW" baseline="30000" dirty="0" smtClean="0"/>
              <a:t>th</a:t>
            </a:r>
            <a:endParaRPr lang="zh-TW" altLang="en-US" dirty="0"/>
          </a:p>
        </p:txBody>
      </p:sp>
      <p:sp>
        <p:nvSpPr>
          <p:cNvPr id="70" name="矩形 69"/>
          <p:cNvSpPr/>
          <p:nvPr/>
        </p:nvSpPr>
        <p:spPr>
          <a:xfrm>
            <a:off x="3483989" y="3669968"/>
            <a:ext cx="536796" cy="1619468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" name="文字方塊 71"/>
          <p:cNvSpPr txBox="1"/>
          <p:nvPr/>
        </p:nvSpPr>
        <p:spPr>
          <a:xfrm>
            <a:off x="3951229" y="5549518"/>
            <a:ext cx="18077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dirty="0"/>
              <a:t>系統所施</a:t>
            </a:r>
            <a:r>
              <a:rPr lang="zh-TW" altLang="en-US" sz="1400" dirty="0" smtClean="0"/>
              <a:t>力矩 </a:t>
            </a:r>
            <a:r>
              <a:rPr lang="en-US" altLang="zh-TW" sz="1400" dirty="0" smtClean="0"/>
              <a:t>Torque</a:t>
            </a:r>
          </a:p>
          <a:p>
            <a:pPr algn="ctr"/>
            <a:r>
              <a:rPr lang="zh-TW" altLang="en-US" sz="1400" dirty="0" smtClean="0"/>
              <a:t>單位</a:t>
            </a:r>
            <a:r>
              <a:rPr lang="en-US" altLang="zh-TW" sz="1400" dirty="0" smtClean="0"/>
              <a:t>:</a:t>
            </a:r>
            <a:r>
              <a:rPr lang="zh-TW" altLang="en-US" sz="1400" dirty="0" smtClean="0"/>
              <a:t> </a:t>
            </a:r>
            <a:r>
              <a:rPr lang="en-US" altLang="zh-TW" sz="1400" dirty="0" err="1" smtClean="0"/>
              <a:t>Nt</a:t>
            </a:r>
            <a:r>
              <a:rPr lang="en-US" altLang="zh-TW" sz="1400" dirty="0" smtClean="0"/>
              <a:t>-m</a:t>
            </a:r>
            <a:r>
              <a:rPr lang="zh-TW" altLang="en-US" sz="1400" dirty="0" smtClean="0"/>
              <a:t> </a:t>
            </a:r>
            <a:endParaRPr lang="zh-TW" altLang="en-US" sz="1400" dirty="0"/>
          </a:p>
        </p:txBody>
      </p:sp>
      <p:cxnSp>
        <p:nvCxnSpPr>
          <p:cNvPr id="73" name="直線單箭頭接點 72"/>
          <p:cNvCxnSpPr>
            <a:stCxn id="70" idx="2"/>
          </p:cNvCxnSpPr>
          <p:nvPr/>
        </p:nvCxnSpPr>
        <p:spPr>
          <a:xfrm>
            <a:off x="3752387" y="5289436"/>
            <a:ext cx="1102711" cy="260082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文字方塊 75"/>
          <p:cNvSpPr txBox="1"/>
          <p:nvPr/>
        </p:nvSpPr>
        <p:spPr>
          <a:xfrm>
            <a:off x="6651928" y="685880"/>
            <a:ext cx="5102770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400" b="1" u="sng" dirty="0" smtClean="0"/>
              <a:t>輸出檔案</a:t>
            </a:r>
            <a:endParaRPr lang="en-US" altLang="zh-TW" sz="1400" b="1" u="sng" dirty="0" smtClean="0"/>
          </a:p>
        </p:txBody>
      </p:sp>
      <p:sp>
        <p:nvSpPr>
          <p:cNvPr id="78" name="矩形 77"/>
          <p:cNvSpPr/>
          <p:nvPr/>
        </p:nvSpPr>
        <p:spPr>
          <a:xfrm>
            <a:off x="7001990" y="3804697"/>
            <a:ext cx="536796" cy="1619468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2" name="文字方塊 81"/>
          <p:cNvSpPr txBox="1"/>
          <p:nvPr/>
        </p:nvSpPr>
        <p:spPr>
          <a:xfrm>
            <a:off x="7059298" y="3492515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</a:t>
            </a:r>
            <a:r>
              <a:rPr lang="en-US" altLang="zh-TW" baseline="30000" dirty="0" smtClean="0"/>
              <a:t>th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83" name="文字方塊 82"/>
          <p:cNvSpPr txBox="1"/>
          <p:nvPr/>
        </p:nvSpPr>
        <p:spPr>
          <a:xfrm>
            <a:off x="6266581" y="34639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欄位</a:t>
            </a:r>
          </a:p>
        </p:txBody>
      </p:sp>
      <p:sp>
        <p:nvSpPr>
          <p:cNvPr id="84" name="文字方塊 83"/>
          <p:cNvSpPr txBox="1"/>
          <p:nvPr/>
        </p:nvSpPr>
        <p:spPr>
          <a:xfrm>
            <a:off x="7743789" y="3492515"/>
            <a:ext cx="412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</a:t>
            </a:r>
            <a:r>
              <a:rPr lang="en-US" altLang="zh-TW" baseline="30000" dirty="0" smtClean="0"/>
              <a:t>st</a:t>
            </a:r>
            <a:endParaRPr lang="zh-TW" altLang="en-US" dirty="0"/>
          </a:p>
        </p:txBody>
      </p:sp>
      <p:sp>
        <p:nvSpPr>
          <p:cNvPr id="85" name="矩形 84"/>
          <p:cNvSpPr/>
          <p:nvPr/>
        </p:nvSpPr>
        <p:spPr>
          <a:xfrm>
            <a:off x="7699443" y="3823747"/>
            <a:ext cx="536796" cy="1619468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8" name="文字方塊 87"/>
          <p:cNvSpPr txBox="1"/>
          <p:nvPr/>
        </p:nvSpPr>
        <p:spPr>
          <a:xfrm>
            <a:off x="8572464" y="352109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</a:t>
            </a:r>
            <a:r>
              <a:rPr lang="en-US" altLang="zh-TW" baseline="30000" dirty="0" smtClean="0"/>
              <a:t>nd</a:t>
            </a:r>
            <a:endParaRPr lang="zh-TW" altLang="en-US" dirty="0"/>
          </a:p>
        </p:txBody>
      </p:sp>
      <p:sp>
        <p:nvSpPr>
          <p:cNvPr id="89" name="矩形 88"/>
          <p:cNvSpPr/>
          <p:nvPr/>
        </p:nvSpPr>
        <p:spPr>
          <a:xfrm>
            <a:off x="8461443" y="3833272"/>
            <a:ext cx="536796" cy="1619468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3" name="文字方塊 92"/>
          <p:cNvSpPr txBox="1"/>
          <p:nvPr/>
        </p:nvSpPr>
        <p:spPr>
          <a:xfrm>
            <a:off x="9238922" y="3540904"/>
            <a:ext cx="432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</a:t>
            </a:r>
            <a:r>
              <a:rPr lang="en-US" altLang="zh-TW" baseline="30000" dirty="0" smtClean="0"/>
              <a:t>rd</a:t>
            </a:r>
            <a:endParaRPr lang="zh-TW" altLang="en-US" dirty="0"/>
          </a:p>
        </p:txBody>
      </p:sp>
      <p:sp>
        <p:nvSpPr>
          <p:cNvPr id="94" name="矩形 93"/>
          <p:cNvSpPr/>
          <p:nvPr/>
        </p:nvSpPr>
        <p:spPr>
          <a:xfrm>
            <a:off x="9165412" y="3822368"/>
            <a:ext cx="536796" cy="1619468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7" name="文字方塊 96"/>
          <p:cNvSpPr txBox="1"/>
          <p:nvPr/>
        </p:nvSpPr>
        <p:spPr>
          <a:xfrm>
            <a:off x="9891988" y="3540904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r>
              <a:rPr lang="en-US" altLang="zh-TW" baseline="30000" dirty="0" smtClean="0"/>
              <a:t>th</a:t>
            </a:r>
            <a:endParaRPr lang="zh-TW" altLang="en-US" dirty="0"/>
          </a:p>
        </p:txBody>
      </p:sp>
      <p:sp>
        <p:nvSpPr>
          <p:cNvPr id="98" name="矩形 97"/>
          <p:cNvSpPr/>
          <p:nvPr/>
        </p:nvSpPr>
        <p:spPr>
          <a:xfrm>
            <a:off x="9847053" y="3822368"/>
            <a:ext cx="536796" cy="1619468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右大括弧 9"/>
          <p:cNvSpPr/>
          <p:nvPr/>
        </p:nvSpPr>
        <p:spPr>
          <a:xfrm rot="5400000">
            <a:off x="8515292" y="3955309"/>
            <a:ext cx="350545" cy="3386567"/>
          </a:xfrm>
          <a:prstGeom prst="rightBrac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6690028" y="5897597"/>
            <a:ext cx="4339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欄位的</a:t>
            </a:r>
            <a:r>
              <a:rPr lang="zh-TW" altLang="en-US" dirty="0" smtClean="0"/>
              <a:t>內容與單位左邊</a:t>
            </a:r>
            <a:r>
              <a:rPr lang="zh-TW" altLang="en-US" dirty="0"/>
              <a:t>輸入檔案</a:t>
            </a:r>
            <a:r>
              <a:rPr lang="zh-TW" altLang="en-US" dirty="0" smtClean="0"/>
              <a:t>完全一致</a:t>
            </a:r>
            <a:endParaRPr lang="en-US" altLang="zh-TW" dirty="0" smtClean="0"/>
          </a:p>
          <a:p>
            <a:r>
              <a:rPr lang="zh-TW" altLang="en-US" dirty="0"/>
              <a:t>只是</a:t>
            </a:r>
            <a:r>
              <a:rPr lang="zh-TW" altLang="en-US" dirty="0" smtClean="0"/>
              <a:t>資料皆經過</a:t>
            </a:r>
            <a:r>
              <a:rPr lang="en-US" altLang="zh-TW" dirty="0" smtClean="0"/>
              <a:t>Phase Average </a:t>
            </a:r>
            <a:r>
              <a:rPr lang="zh-TW" altLang="en-US" dirty="0" smtClean="0"/>
              <a:t>處理</a:t>
            </a:r>
            <a:endParaRPr lang="zh-TW" altLang="en-US" dirty="0"/>
          </a:p>
        </p:txBody>
      </p:sp>
      <p:sp>
        <p:nvSpPr>
          <p:cNvPr id="43" name="矩形 42"/>
          <p:cNvSpPr/>
          <p:nvPr/>
        </p:nvSpPr>
        <p:spPr>
          <a:xfrm>
            <a:off x="28575" y="-42202"/>
            <a:ext cx="80372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400" i="1" dirty="0" smtClean="0">
                <a:solidFill>
                  <a:schemeClr val="accent6">
                    <a:lumMod val="75000"/>
                  </a:schemeClr>
                </a:solidFill>
              </a:rPr>
              <a:t>From: </a:t>
            </a:r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Appendix_PhaseAV_Processing_Ray20160810d.pptx  </a:t>
            </a:r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(Ray2016_MasterThesis_OnlineSupplement</a:t>
            </a:r>
            <a:r>
              <a:rPr lang="en-US" altLang="zh-TW" sz="1400" i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zh-TW" altLang="en-US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700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139148" y="111687"/>
            <a:ext cx="51206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 smtClean="0">
                <a:solidFill>
                  <a:srgbClr val="FF0000"/>
                </a:solidFill>
              </a:rPr>
              <a:t>Phase </a:t>
            </a:r>
            <a:r>
              <a:rPr lang="en-US" altLang="zh-TW" sz="2400" b="1" dirty="0">
                <a:solidFill>
                  <a:srgbClr val="FF0000"/>
                </a:solidFill>
              </a:rPr>
              <a:t>Average</a:t>
            </a:r>
            <a:r>
              <a:rPr lang="zh-TW" altLang="en-US" sz="2400" b="1" dirty="0">
                <a:solidFill>
                  <a:srgbClr val="FF0000"/>
                </a:solidFill>
              </a:rPr>
              <a:t>的計算方法與程式說明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267418" y="762595"/>
            <a:ext cx="36711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此處</a:t>
            </a:r>
            <a:r>
              <a:rPr lang="en-US" altLang="zh-TW" dirty="0" smtClean="0"/>
              <a:t>Phase Average</a:t>
            </a:r>
            <a:r>
              <a:rPr lang="zh-TW" altLang="en-US" dirty="0" smtClean="0"/>
              <a:t>的定義，是依照</a:t>
            </a:r>
            <a:endParaRPr lang="en-US" altLang="zh-TW" dirty="0" smtClean="0"/>
          </a:p>
          <a:p>
            <a:r>
              <a:rPr lang="en-US" altLang="zh-TW" dirty="0" err="1" smtClean="0"/>
              <a:t>SeeSaw</a:t>
            </a:r>
            <a:r>
              <a:rPr lang="zh-TW" altLang="en-US" dirty="0" smtClean="0"/>
              <a:t>實驗中週期性的</a:t>
            </a:r>
            <a:r>
              <a:rPr lang="zh-TW" altLang="en-US" dirty="0"/>
              <a:t>馬達</a:t>
            </a:r>
            <a:r>
              <a:rPr lang="zh-TW" altLang="en-US" dirty="0" smtClean="0"/>
              <a:t>位置，</a:t>
            </a:r>
            <a:endParaRPr lang="en-US" altLang="zh-TW" dirty="0" smtClean="0"/>
          </a:p>
          <a:p>
            <a:r>
              <a:rPr lang="zh-TW" altLang="en-US" dirty="0" smtClean="0"/>
              <a:t>將力訊號分段</a:t>
            </a:r>
            <a:r>
              <a:rPr lang="en-US" altLang="zh-TW" dirty="0" smtClean="0"/>
              <a:t>……</a:t>
            </a:r>
          </a:p>
        </p:txBody>
      </p:sp>
      <p:pic>
        <p:nvPicPr>
          <p:cNvPr id="3075" name="Picture 3" descr="C:\Users\JC Tsai2012Jul\Downloads\Demo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3" r="6512" b="70143"/>
          <a:stretch/>
        </p:blipFill>
        <p:spPr bwMode="auto">
          <a:xfrm>
            <a:off x="85725" y="1933575"/>
            <a:ext cx="3924301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" descr="C:\Users\JC Tsai2012Jul\Downloads\Demo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3" t="69714" r="6512" b="1572"/>
          <a:stretch/>
        </p:blipFill>
        <p:spPr bwMode="auto">
          <a:xfrm>
            <a:off x="85725" y="4038600"/>
            <a:ext cx="3924301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 rot="10800000">
            <a:off x="-8583" y="4163507"/>
            <a:ext cx="369332" cy="1344407"/>
          </a:xfrm>
          <a:prstGeom prst="rect">
            <a:avLst/>
          </a:prstGeom>
          <a:solidFill>
            <a:schemeClr val="bg1"/>
          </a:solidFill>
        </p:spPr>
        <p:txBody>
          <a:bodyPr vert="eaVert" wrap="none" rtlCol="0">
            <a:spAutoFit/>
          </a:bodyPr>
          <a:lstStyle/>
          <a:p>
            <a:r>
              <a:rPr lang="en-US" altLang="zh-TW" sz="1200" dirty="0" smtClean="0"/>
              <a:t>Motor Motion(turn)</a:t>
            </a:r>
            <a:endParaRPr lang="zh-TW" altLang="en-US" sz="1200" dirty="0"/>
          </a:p>
        </p:txBody>
      </p:sp>
      <p:cxnSp>
        <p:nvCxnSpPr>
          <p:cNvPr id="6" name="直線接點 5"/>
          <p:cNvCxnSpPr/>
          <p:nvPr/>
        </p:nvCxnSpPr>
        <p:spPr>
          <a:xfrm>
            <a:off x="638175" y="1724025"/>
            <a:ext cx="0" cy="47625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接點 41"/>
          <p:cNvCxnSpPr/>
          <p:nvPr/>
        </p:nvCxnSpPr>
        <p:spPr>
          <a:xfrm>
            <a:off x="1476375" y="1733550"/>
            <a:ext cx="0" cy="47625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/>
          <p:cNvCxnSpPr/>
          <p:nvPr/>
        </p:nvCxnSpPr>
        <p:spPr>
          <a:xfrm>
            <a:off x="2305050" y="1685925"/>
            <a:ext cx="0" cy="47625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/>
          <p:cNvCxnSpPr/>
          <p:nvPr/>
        </p:nvCxnSpPr>
        <p:spPr>
          <a:xfrm>
            <a:off x="3143250" y="1695450"/>
            <a:ext cx="0" cy="47625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/>
          <p:nvPr/>
        </p:nvCxnSpPr>
        <p:spPr>
          <a:xfrm flipV="1">
            <a:off x="638175" y="6238875"/>
            <a:ext cx="838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709971" y="6298198"/>
            <a:ext cx="7136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/>
              <a:t>區段</a:t>
            </a:r>
            <a:r>
              <a:rPr lang="en-US" altLang="zh-TW" sz="1600" dirty="0"/>
              <a:t>A</a:t>
            </a:r>
            <a:endParaRPr lang="zh-TW" altLang="en-US" dirty="0"/>
          </a:p>
        </p:txBody>
      </p:sp>
      <p:cxnSp>
        <p:nvCxnSpPr>
          <p:cNvPr id="46" name="直線單箭頭接點 45"/>
          <p:cNvCxnSpPr/>
          <p:nvPr/>
        </p:nvCxnSpPr>
        <p:spPr>
          <a:xfrm flipV="1">
            <a:off x="1466850" y="6231523"/>
            <a:ext cx="838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字方塊 46"/>
          <p:cNvSpPr txBox="1"/>
          <p:nvPr/>
        </p:nvSpPr>
        <p:spPr>
          <a:xfrm>
            <a:off x="1538646" y="6290846"/>
            <a:ext cx="7072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 smtClean="0"/>
              <a:t>區段</a:t>
            </a:r>
            <a:r>
              <a:rPr lang="en-US" altLang="zh-TW" sz="1600" dirty="0" smtClean="0"/>
              <a:t>B</a:t>
            </a:r>
            <a:endParaRPr lang="zh-TW" altLang="en-US" dirty="0"/>
          </a:p>
        </p:txBody>
      </p:sp>
      <p:cxnSp>
        <p:nvCxnSpPr>
          <p:cNvPr id="48" name="直線單箭頭接點 47"/>
          <p:cNvCxnSpPr/>
          <p:nvPr/>
        </p:nvCxnSpPr>
        <p:spPr>
          <a:xfrm flipV="1">
            <a:off x="2300647" y="6229350"/>
            <a:ext cx="838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文字方塊 48"/>
          <p:cNvSpPr txBox="1"/>
          <p:nvPr/>
        </p:nvSpPr>
        <p:spPr>
          <a:xfrm>
            <a:off x="2372443" y="6288673"/>
            <a:ext cx="704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 smtClean="0"/>
              <a:t>區段</a:t>
            </a:r>
            <a:r>
              <a:rPr lang="en-US" altLang="zh-TW" sz="1600" dirty="0" smtClean="0"/>
              <a:t>C</a:t>
            </a:r>
            <a:endParaRPr lang="zh-TW" altLang="en-US" dirty="0"/>
          </a:p>
        </p:txBody>
      </p:sp>
      <p:sp>
        <p:nvSpPr>
          <p:cNvPr id="51" name="文字方塊 50"/>
          <p:cNvSpPr txBox="1"/>
          <p:nvPr/>
        </p:nvSpPr>
        <p:spPr>
          <a:xfrm>
            <a:off x="4034473" y="735210"/>
            <a:ext cx="41088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將所有</a:t>
            </a:r>
            <a:r>
              <a:rPr lang="zh-TW" altLang="en-US" dirty="0" smtClean="0"/>
              <a:t>週期相疊加後，</a:t>
            </a:r>
            <a:r>
              <a:rPr lang="zh-TW" altLang="en-US" dirty="0"/>
              <a:t>取</a:t>
            </a:r>
            <a:r>
              <a:rPr lang="zh-TW" altLang="en-US" dirty="0" smtClean="0"/>
              <a:t>一個時間長度</a:t>
            </a:r>
            <a:endParaRPr lang="en-US" altLang="zh-TW" dirty="0" smtClean="0"/>
          </a:p>
          <a:p>
            <a:r>
              <a:rPr lang="en-US" altLang="zh-TW" dirty="0" smtClean="0"/>
              <a:t>(time window)</a:t>
            </a:r>
            <a:r>
              <a:rPr lang="zh-TW" altLang="en-US" dirty="0"/>
              <a:t>，</a:t>
            </a:r>
            <a:r>
              <a:rPr lang="zh-TW" altLang="en-US" dirty="0" smtClean="0"/>
              <a:t>將整個週期分成許多個</a:t>
            </a:r>
            <a:endParaRPr lang="en-US" altLang="zh-TW" dirty="0" smtClean="0"/>
          </a:p>
          <a:p>
            <a:r>
              <a:rPr lang="zh-TW" altLang="en-US" dirty="0" smtClean="0"/>
              <a:t>小區間，小區間內的資料全部平均，得</a:t>
            </a:r>
            <a:endParaRPr lang="en-US" altLang="zh-TW" dirty="0" smtClean="0"/>
          </a:p>
          <a:p>
            <a:r>
              <a:rPr lang="zh-TW" altLang="en-US" dirty="0" smtClean="0"/>
              <a:t>到</a:t>
            </a:r>
            <a:r>
              <a:rPr lang="zh-TW" altLang="en-US" dirty="0"/>
              <a:t>最後的資料</a:t>
            </a:r>
            <a:endParaRPr lang="en-US" altLang="zh-TW" dirty="0" smtClean="0"/>
          </a:p>
        </p:txBody>
      </p:sp>
      <p:pic>
        <p:nvPicPr>
          <p:cNvPr id="52" name="Picture 3" descr="C:\Users\JC Tsai2012Jul\Downloads\Demo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18" t="2634" r="62395" b="71223"/>
          <a:stretch/>
        </p:blipFill>
        <p:spPr bwMode="auto">
          <a:xfrm>
            <a:off x="4864380" y="2133599"/>
            <a:ext cx="2280813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文字方塊 62"/>
          <p:cNvSpPr txBox="1"/>
          <p:nvPr/>
        </p:nvSpPr>
        <p:spPr>
          <a:xfrm>
            <a:off x="4089344" y="2488198"/>
            <a:ext cx="7136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/>
              <a:t>區段</a:t>
            </a:r>
            <a:r>
              <a:rPr lang="en-US" altLang="zh-TW" sz="1600" dirty="0"/>
              <a:t>A</a:t>
            </a:r>
            <a:endParaRPr lang="zh-TW" altLang="en-US" dirty="0"/>
          </a:p>
        </p:txBody>
      </p:sp>
      <p:sp>
        <p:nvSpPr>
          <p:cNvPr id="65" name="文字方塊 64"/>
          <p:cNvSpPr txBox="1"/>
          <p:nvPr/>
        </p:nvSpPr>
        <p:spPr>
          <a:xfrm>
            <a:off x="4121663" y="3824011"/>
            <a:ext cx="7072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 smtClean="0"/>
              <a:t>區段</a:t>
            </a:r>
            <a:r>
              <a:rPr lang="en-US" altLang="zh-TW" sz="1600" dirty="0" smtClean="0"/>
              <a:t>B</a:t>
            </a:r>
            <a:endParaRPr lang="zh-TW" altLang="en-US" dirty="0"/>
          </a:p>
        </p:txBody>
      </p:sp>
      <p:sp>
        <p:nvSpPr>
          <p:cNvPr id="67" name="文字方塊 66"/>
          <p:cNvSpPr txBox="1"/>
          <p:nvPr/>
        </p:nvSpPr>
        <p:spPr>
          <a:xfrm>
            <a:off x="4111251" y="5190308"/>
            <a:ext cx="704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 smtClean="0"/>
              <a:t>區段</a:t>
            </a:r>
            <a:r>
              <a:rPr lang="en-US" altLang="zh-TW" sz="1600" dirty="0" smtClean="0"/>
              <a:t>C</a:t>
            </a:r>
            <a:endParaRPr lang="zh-TW" altLang="en-US" dirty="0"/>
          </a:p>
        </p:txBody>
      </p:sp>
      <p:pic>
        <p:nvPicPr>
          <p:cNvPr id="68" name="Picture 3" descr="C:\Users\JC Tsai2012Jul\Downloads\Demo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05" t="2858" r="44117" b="71159"/>
          <a:stretch/>
        </p:blipFill>
        <p:spPr bwMode="auto">
          <a:xfrm>
            <a:off x="4864381" y="3479691"/>
            <a:ext cx="2254892" cy="989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3" descr="C:\Users\JC Tsai2012Jul\Downloads\Demo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83" t="2717" r="25630" b="71425"/>
          <a:stretch/>
        </p:blipFill>
        <p:spPr bwMode="auto">
          <a:xfrm>
            <a:off x="4873906" y="4866038"/>
            <a:ext cx="2280810" cy="984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文字方塊 17"/>
          <p:cNvSpPr txBox="1"/>
          <p:nvPr/>
        </p:nvSpPr>
        <p:spPr>
          <a:xfrm>
            <a:off x="5866409" y="310145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+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2" name="文字方塊 91"/>
          <p:cNvSpPr txBox="1"/>
          <p:nvPr/>
        </p:nvSpPr>
        <p:spPr>
          <a:xfrm>
            <a:off x="5847814" y="449301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+</a:t>
            </a:r>
            <a:endParaRPr lang="zh-TW" altLang="en-US" dirty="0">
              <a:solidFill>
                <a:srgbClr val="FF0000"/>
              </a:solidFill>
            </a:endParaRPr>
          </a:p>
        </p:txBody>
      </p:sp>
      <p:cxnSp>
        <p:nvCxnSpPr>
          <p:cNvPr id="22" name="直線接點 21"/>
          <p:cNvCxnSpPr/>
          <p:nvPr/>
        </p:nvCxnSpPr>
        <p:spPr>
          <a:xfrm flipV="1">
            <a:off x="4854855" y="2071211"/>
            <a:ext cx="0" cy="3960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單箭頭接點 24"/>
          <p:cNvCxnSpPr/>
          <p:nvPr/>
        </p:nvCxnSpPr>
        <p:spPr>
          <a:xfrm>
            <a:off x="4121663" y="5916911"/>
            <a:ext cx="329831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字方塊 25"/>
          <p:cNvSpPr txBox="1"/>
          <p:nvPr/>
        </p:nvSpPr>
        <p:spPr>
          <a:xfrm>
            <a:off x="4063048" y="6061672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 smtClean="0">
                <a:solidFill>
                  <a:srgbClr val="FF0000"/>
                </a:solidFill>
              </a:rPr>
              <a:t>重新定義</a:t>
            </a:r>
            <a:r>
              <a:rPr lang="en-US" altLang="zh-TW" sz="1400" dirty="0" smtClean="0">
                <a:solidFill>
                  <a:srgbClr val="FF0000"/>
                </a:solidFill>
              </a:rPr>
              <a:t>t=0</a:t>
            </a:r>
            <a:r>
              <a:rPr lang="zh-TW" altLang="en-US" sz="1400" dirty="0" smtClean="0">
                <a:solidFill>
                  <a:srgbClr val="FF0000"/>
                </a:solidFill>
              </a:rPr>
              <a:t>為</a:t>
            </a:r>
            <a:endParaRPr lang="en-US" altLang="zh-TW" sz="1400" dirty="0" smtClean="0">
              <a:solidFill>
                <a:srgbClr val="FF0000"/>
              </a:solidFill>
            </a:endParaRPr>
          </a:p>
          <a:p>
            <a:r>
              <a:rPr lang="zh-TW" altLang="en-US" sz="1400" dirty="0" smtClean="0">
                <a:solidFill>
                  <a:srgbClr val="FF0000"/>
                </a:solidFill>
              </a:rPr>
              <a:t>每段週期的起頭</a:t>
            </a:r>
            <a:endParaRPr lang="zh-TW" altLang="en-US" sz="1400" dirty="0">
              <a:solidFill>
                <a:srgbClr val="FF0000"/>
              </a:solidFill>
            </a:endParaRPr>
          </a:p>
        </p:txBody>
      </p:sp>
      <p:cxnSp>
        <p:nvCxnSpPr>
          <p:cNvPr id="93" name="直線接點 92"/>
          <p:cNvCxnSpPr/>
          <p:nvPr/>
        </p:nvCxnSpPr>
        <p:spPr>
          <a:xfrm flipV="1">
            <a:off x="6188355" y="2061686"/>
            <a:ext cx="0" cy="3960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接點 93"/>
          <p:cNvCxnSpPr/>
          <p:nvPr/>
        </p:nvCxnSpPr>
        <p:spPr>
          <a:xfrm flipV="1">
            <a:off x="6372505" y="2061686"/>
            <a:ext cx="0" cy="3960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接點 94"/>
          <p:cNvCxnSpPr/>
          <p:nvPr/>
        </p:nvCxnSpPr>
        <p:spPr>
          <a:xfrm flipV="1">
            <a:off x="6556655" y="2061686"/>
            <a:ext cx="0" cy="3960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接點 95"/>
          <p:cNvCxnSpPr/>
          <p:nvPr/>
        </p:nvCxnSpPr>
        <p:spPr>
          <a:xfrm flipV="1">
            <a:off x="6740805" y="2061686"/>
            <a:ext cx="0" cy="3960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6123356" y="5892108"/>
            <a:ext cx="3161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 err="1" smtClean="0">
                <a:solidFill>
                  <a:srgbClr val="00B0F0"/>
                </a:solidFill>
              </a:rPr>
              <a:t>dt</a:t>
            </a:r>
            <a:endParaRPr lang="zh-TW" altLang="en-US" sz="1200" dirty="0">
              <a:solidFill>
                <a:srgbClr val="00B0F0"/>
              </a:solidFill>
            </a:endParaRPr>
          </a:p>
        </p:txBody>
      </p:sp>
      <p:sp>
        <p:nvSpPr>
          <p:cNvPr id="97" name="文字方塊 96"/>
          <p:cNvSpPr txBox="1"/>
          <p:nvPr/>
        </p:nvSpPr>
        <p:spPr>
          <a:xfrm>
            <a:off x="6304331" y="5901633"/>
            <a:ext cx="3161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 err="1" smtClean="0">
                <a:solidFill>
                  <a:srgbClr val="00B0F0"/>
                </a:solidFill>
              </a:rPr>
              <a:t>dt</a:t>
            </a:r>
            <a:endParaRPr lang="zh-TW" altLang="en-US" sz="1200" dirty="0">
              <a:solidFill>
                <a:srgbClr val="00B0F0"/>
              </a:solidFill>
            </a:endParaRPr>
          </a:p>
        </p:txBody>
      </p:sp>
      <p:sp>
        <p:nvSpPr>
          <p:cNvPr id="98" name="文字方塊 97"/>
          <p:cNvSpPr txBox="1"/>
          <p:nvPr/>
        </p:nvSpPr>
        <p:spPr>
          <a:xfrm>
            <a:off x="6494831" y="5882583"/>
            <a:ext cx="3161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 err="1" smtClean="0">
                <a:solidFill>
                  <a:srgbClr val="00B0F0"/>
                </a:solidFill>
              </a:rPr>
              <a:t>dt</a:t>
            </a:r>
            <a:endParaRPr lang="zh-TW" altLang="en-US" sz="1200" dirty="0">
              <a:solidFill>
                <a:srgbClr val="00B0F0"/>
              </a:solidFill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5685202" y="3631308"/>
            <a:ext cx="5389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 smtClean="0">
                <a:solidFill>
                  <a:srgbClr val="00B0F0"/>
                </a:solidFill>
              </a:rPr>
              <a:t>…</a:t>
            </a:r>
            <a:endParaRPr lang="zh-TW" altLang="en-US" sz="4000" dirty="0">
              <a:solidFill>
                <a:srgbClr val="00B0F0"/>
              </a:solidFill>
            </a:endParaRPr>
          </a:p>
        </p:txBody>
      </p:sp>
      <p:sp>
        <p:nvSpPr>
          <p:cNvPr id="100" name="文字方塊 99"/>
          <p:cNvSpPr txBox="1"/>
          <p:nvPr/>
        </p:nvSpPr>
        <p:spPr>
          <a:xfrm>
            <a:off x="6745033" y="3640833"/>
            <a:ext cx="5389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 smtClean="0">
                <a:solidFill>
                  <a:srgbClr val="00B0F0"/>
                </a:solidFill>
              </a:rPr>
              <a:t>…</a:t>
            </a:r>
            <a:endParaRPr lang="zh-TW" altLang="en-US" sz="4000" dirty="0">
              <a:solidFill>
                <a:srgbClr val="00B0F0"/>
              </a:solidFill>
            </a:endParaRPr>
          </a:p>
        </p:txBody>
      </p:sp>
      <p:sp>
        <p:nvSpPr>
          <p:cNvPr id="32" name="文字方塊 31"/>
          <p:cNvSpPr txBox="1"/>
          <p:nvPr/>
        </p:nvSpPr>
        <p:spPr>
          <a:xfrm>
            <a:off x="5892987" y="6170682"/>
            <a:ext cx="19559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>
                <a:solidFill>
                  <a:srgbClr val="00B0F0"/>
                </a:solidFill>
              </a:rPr>
              <a:t>並</a:t>
            </a:r>
            <a:r>
              <a:rPr lang="zh-TW" altLang="en-US" sz="1400" dirty="0" smtClean="0">
                <a:solidFill>
                  <a:srgbClr val="00B0F0"/>
                </a:solidFill>
              </a:rPr>
              <a:t>將每個</a:t>
            </a:r>
            <a:r>
              <a:rPr lang="en-US" altLang="zh-TW" sz="1400" dirty="0" err="1" smtClean="0">
                <a:solidFill>
                  <a:srgbClr val="00B0F0"/>
                </a:solidFill>
              </a:rPr>
              <a:t>dt</a:t>
            </a:r>
            <a:r>
              <a:rPr lang="zh-TW" altLang="en-US" sz="1400" dirty="0" smtClean="0">
                <a:solidFill>
                  <a:srgbClr val="00B0F0"/>
                </a:solidFill>
              </a:rPr>
              <a:t>內所有不分</a:t>
            </a:r>
            <a:endParaRPr lang="en-US" altLang="zh-TW" sz="1400" dirty="0" smtClean="0">
              <a:solidFill>
                <a:srgbClr val="00B0F0"/>
              </a:solidFill>
            </a:endParaRPr>
          </a:p>
          <a:p>
            <a:r>
              <a:rPr lang="zh-TW" altLang="en-US" sz="1400" dirty="0" smtClean="0">
                <a:solidFill>
                  <a:srgbClr val="00B0F0"/>
                </a:solidFill>
              </a:rPr>
              <a:t>區段的資料取平均</a:t>
            </a:r>
            <a:endParaRPr lang="zh-TW" altLang="en-US" sz="1400" dirty="0">
              <a:solidFill>
                <a:srgbClr val="00B0F0"/>
              </a:solidFill>
            </a:endParaRPr>
          </a:p>
        </p:txBody>
      </p:sp>
      <p:sp>
        <p:nvSpPr>
          <p:cNvPr id="102" name="文字方塊 101"/>
          <p:cNvSpPr txBox="1"/>
          <p:nvPr/>
        </p:nvSpPr>
        <p:spPr>
          <a:xfrm>
            <a:off x="8299840" y="1017812"/>
            <a:ext cx="3679312" cy="267765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sz="1400" b="1" dirty="0" smtClean="0"/>
              <a:t>ray_seesaw_phase_averaging.pro</a:t>
            </a:r>
          </a:p>
          <a:p>
            <a:pPr algn="ctr"/>
            <a:endParaRPr lang="en-US" altLang="zh-TW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400" dirty="0" smtClean="0"/>
              <a:t>功能</a:t>
            </a:r>
            <a:r>
              <a:rPr lang="en-US" altLang="zh-TW" sz="1400" dirty="0" smtClean="0"/>
              <a:t>:</a:t>
            </a:r>
            <a:r>
              <a:rPr lang="zh-TW" altLang="en-US" sz="1400" dirty="0" smtClean="0"/>
              <a:t> 讀取指定資料夾內待處理的資料並利用</a:t>
            </a:r>
            <a:r>
              <a:rPr lang="en-US" altLang="zh-TW" sz="1400" dirty="0" smtClean="0"/>
              <a:t>ray_phaseav_getpriod.pro</a:t>
            </a:r>
            <a:r>
              <a:rPr lang="zh-TW" altLang="en-US" sz="1400" dirty="0" smtClean="0"/>
              <a:t>將資料作</a:t>
            </a:r>
            <a:r>
              <a:rPr lang="en-US" altLang="zh-TW" sz="1400" dirty="0" smtClean="0"/>
              <a:t>phase </a:t>
            </a:r>
            <a:r>
              <a:rPr lang="en-US" altLang="zh-TW" sz="1400" dirty="0" err="1" smtClean="0"/>
              <a:t>avergae</a:t>
            </a:r>
            <a:r>
              <a:rPr lang="zh-TW" altLang="en-US" sz="1400" dirty="0" smtClean="0"/>
              <a:t>。</a:t>
            </a:r>
            <a:endParaRPr lang="en-US" altLang="zh-TW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400" dirty="0" smtClean="0"/>
              <a:t>輸入</a:t>
            </a:r>
            <a:r>
              <a:rPr lang="en-US" altLang="zh-TW" sz="1400" dirty="0" smtClean="0"/>
              <a:t>:</a:t>
            </a:r>
          </a:p>
          <a:p>
            <a:r>
              <a:rPr lang="zh-TW" altLang="en-US" sz="1400" dirty="0" smtClean="0"/>
              <a:t>       </a:t>
            </a:r>
            <a:r>
              <a:rPr lang="en-US" altLang="zh-TW" sz="1400" dirty="0" smtClean="0"/>
              <a:t>	</a:t>
            </a:r>
            <a:r>
              <a:rPr lang="zh-TW" altLang="en-US" sz="1400" dirty="0" smtClean="0"/>
              <a:t>無，把 </a:t>
            </a:r>
            <a:r>
              <a:rPr lang="en-US" altLang="zh-TW" sz="1400" dirty="0" smtClean="0"/>
              <a:t>D1-2-1 </a:t>
            </a:r>
            <a:r>
              <a:rPr lang="zh-TW" altLang="en-US" sz="1400" dirty="0" smtClean="0"/>
              <a:t>說明的檔案放在資</a:t>
            </a:r>
            <a:endParaRPr lang="en-US" altLang="zh-TW" sz="1400" dirty="0"/>
          </a:p>
          <a:p>
            <a:r>
              <a:rPr lang="zh-TW" altLang="en-US" sz="1400" dirty="0" smtClean="0"/>
              <a:t>                       料夾內即可</a:t>
            </a:r>
            <a:endParaRPr lang="en-US" altLang="zh-TW" sz="1400" b="1" u="sng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400" dirty="0" smtClean="0"/>
              <a:t>輸出</a:t>
            </a:r>
            <a:r>
              <a:rPr lang="en-US" altLang="zh-TW" sz="1400" dirty="0" smtClean="0"/>
              <a:t>:</a:t>
            </a:r>
          </a:p>
          <a:p>
            <a:r>
              <a:rPr lang="zh-TW" altLang="en-US" sz="1400" dirty="0" smtClean="0"/>
              <a:t>    </a:t>
            </a:r>
            <a:r>
              <a:rPr lang="en-US" altLang="zh-TW" sz="1400" dirty="0"/>
              <a:t>	</a:t>
            </a:r>
            <a:r>
              <a:rPr lang="zh-TW" altLang="en-US" sz="1400" dirty="0"/>
              <a:t>結尾為</a:t>
            </a:r>
            <a:r>
              <a:rPr lang="en-US" altLang="zh-TW" sz="1400" dirty="0"/>
              <a:t>PhaseAV=*******.txt</a:t>
            </a:r>
            <a:r>
              <a:rPr lang="zh-TW" altLang="en-US" sz="1400" dirty="0"/>
              <a:t>的</a:t>
            </a:r>
            <a:r>
              <a:rPr lang="zh-TW" altLang="en-US" sz="1400" dirty="0" smtClean="0"/>
              <a:t>檔</a:t>
            </a:r>
            <a:endParaRPr lang="en-US" altLang="zh-TW" sz="1400" dirty="0"/>
          </a:p>
          <a:p>
            <a:r>
              <a:rPr lang="zh-TW" altLang="en-US" sz="1400" dirty="0" smtClean="0"/>
              <a:t>                       案，格式如</a:t>
            </a:r>
            <a:r>
              <a:rPr lang="en-US" altLang="zh-TW" sz="1400" dirty="0" smtClean="0"/>
              <a:t>D1-2-1</a:t>
            </a:r>
            <a:r>
              <a:rPr lang="zh-TW" altLang="en-US" sz="1400" dirty="0" smtClean="0"/>
              <a:t>所述</a:t>
            </a:r>
            <a:endParaRPr lang="zh-TW" altLang="en-US" sz="1400" dirty="0"/>
          </a:p>
        </p:txBody>
      </p:sp>
      <p:sp>
        <p:nvSpPr>
          <p:cNvPr id="34" name="文字方塊 33"/>
          <p:cNvSpPr txBox="1"/>
          <p:nvPr/>
        </p:nvSpPr>
        <p:spPr>
          <a:xfrm>
            <a:off x="8299840" y="648480"/>
            <a:ext cx="367931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使用</a:t>
            </a:r>
            <a:r>
              <a:rPr lang="zh-TW" altLang="en-US" dirty="0" smtClean="0"/>
              <a:t>的</a:t>
            </a:r>
            <a:r>
              <a:rPr lang="zh-TW" altLang="en-US" dirty="0"/>
              <a:t>程式</a:t>
            </a:r>
            <a:r>
              <a:rPr lang="zh-TW" altLang="en-US" dirty="0" smtClean="0"/>
              <a:t>說明</a:t>
            </a:r>
            <a:endParaRPr lang="zh-TW" altLang="en-US" dirty="0"/>
          </a:p>
        </p:txBody>
      </p:sp>
      <p:sp>
        <p:nvSpPr>
          <p:cNvPr id="104" name="文字方塊 103"/>
          <p:cNvSpPr txBox="1"/>
          <p:nvPr/>
        </p:nvSpPr>
        <p:spPr>
          <a:xfrm>
            <a:off x="8299840" y="3835376"/>
            <a:ext cx="3679312" cy="246221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sz="1400" b="1" dirty="0" smtClean="0"/>
              <a:t>ray_phaseav_getpriod.pro</a:t>
            </a:r>
          </a:p>
          <a:p>
            <a:pPr algn="ctr"/>
            <a:endParaRPr lang="en-US" altLang="zh-TW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400" dirty="0" smtClean="0"/>
              <a:t>功能</a:t>
            </a:r>
            <a:r>
              <a:rPr lang="en-US" altLang="zh-TW" sz="1400" dirty="0" smtClean="0"/>
              <a:t>:</a:t>
            </a:r>
            <a:r>
              <a:rPr lang="zh-TW" altLang="en-US" sz="1400" dirty="0" smtClean="0"/>
              <a:t> 分析馬達位置訊號，抓出每一個週期結尾最後一筆</a:t>
            </a:r>
            <a:r>
              <a:rPr lang="en-US" altLang="zh-TW" sz="1400" dirty="0" smtClean="0"/>
              <a:t>data</a:t>
            </a:r>
            <a:r>
              <a:rPr lang="zh-TW" altLang="en-US" sz="1400" dirty="0" smtClean="0"/>
              <a:t>的足標</a:t>
            </a:r>
            <a:r>
              <a:rPr lang="en-US" altLang="zh-TW" sz="1400" dirty="0" smtClean="0"/>
              <a:t>(subscripts)</a:t>
            </a:r>
          </a:p>
          <a:p>
            <a:endParaRPr lang="en-US" altLang="zh-TW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400" dirty="0" smtClean="0"/>
              <a:t>輸入</a:t>
            </a:r>
            <a:r>
              <a:rPr lang="en-US" altLang="zh-TW" sz="1400" dirty="0" smtClean="0"/>
              <a:t>:</a:t>
            </a:r>
          </a:p>
          <a:p>
            <a:r>
              <a:rPr lang="zh-TW" altLang="en-US" sz="1400" dirty="0" smtClean="0"/>
              <a:t>       </a:t>
            </a:r>
            <a:r>
              <a:rPr lang="en-US" altLang="zh-TW" sz="1400" dirty="0" smtClean="0"/>
              <a:t>	5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columns</a:t>
            </a:r>
            <a:r>
              <a:rPr lang="zh-TW" altLang="en-US" sz="1400" dirty="0" smtClean="0"/>
              <a:t>的矩陣，內容</a:t>
            </a:r>
            <a:r>
              <a:rPr lang="zh-TW" altLang="en-US" sz="1400" dirty="0" smtClean="0">
                <a:solidFill>
                  <a:schemeClr val="tx1"/>
                </a:solidFill>
              </a:rPr>
              <a:t>格式同</a:t>
            </a:r>
            <a:endParaRPr lang="en-US" altLang="zh-TW" sz="1400" dirty="0">
              <a:solidFill>
                <a:schemeClr val="tx1"/>
              </a:solidFill>
            </a:endParaRPr>
          </a:p>
          <a:p>
            <a:r>
              <a:rPr lang="zh-TW" altLang="en-US" sz="1400" dirty="0" smtClean="0">
                <a:solidFill>
                  <a:schemeClr val="tx1"/>
                </a:solidFill>
              </a:rPr>
              <a:t>                       </a:t>
            </a:r>
            <a:r>
              <a:rPr lang="en-US" altLang="zh-TW" sz="1400" dirty="0" smtClean="0">
                <a:solidFill>
                  <a:schemeClr val="tx1"/>
                </a:solidFill>
              </a:rPr>
              <a:t>D1-2-1</a:t>
            </a:r>
            <a:r>
              <a:rPr lang="zh-TW" altLang="en-US" sz="1400" dirty="0" smtClean="0">
                <a:solidFill>
                  <a:schemeClr val="tx1"/>
                </a:solidFill>
              </a:rPr>
              <a:t>的輸入檔案</a:t>
            </a:r>
            <a:endParaRPr lang="en-US" altLang="zh-TW" sz="1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400" dirty="0" smtClean="0"/>
              <a:t>輸出</a:t>
            </a:r>
            <a:r>
              <a:rPr lang="en-US" altLang="zh-TW" sz="1400" dirty="0" smtClean="0"/>
              <a:t>:</a:t>
            </a:r>
          </a:p>
          <a:p>
            <a:r>
              <a:rPr lang="en-US" altLang="zh-TW" sz="1400" dirty="0" smtClean="0"/>
              <a:t>	</a:t>
            </a:r>
            <a:r>
              <a:rPr lang="zh-TW" altLang="en-US" sz="1400" dirty="0" smtClean="0"/>
              <a:t>輸入矩陣對應的</a:t>
            </a:r>
            <a:r>
              <a:rPr lang="zh-TW" altLang="en-US" sz="1400" dirty="0"/>
              <a:t>每個</a:t>
            </a:r>
            <a:r>
              <a:rPr lang="zh-TW" altLang="en-US" sz="1400" dirty="0" smtClean="0"/>
              <a:t>週期</a:t>
            </a:r>
            <a:r>
              <a:rPr lang="zh-TW" altLang="en-US" sz="1400" dirty="0"/>
              <a:t>結尾</a:t>
            </a:r>
            <a:r>
              <a:rPr lang="zh-TW" altLang="en-US" sz="1400" dirty="0" smtClean="0"/>
              <a:t>最</a:t>
            </a:r>
            <a:endParaRPr lang="en-US" altLang="zh-TW" sz="1400" dirty="0" smtClean="0"/>
          </a:p>
          <a:p>
            <a:r>
              <a:rPr lang="en-US" altLang="zh-TW" sz="1400" dirty="0" smtClean="0"/>
              <a:t>                        </a:t>
            </a:r>
            <a:r>
              <a:rPr lang="zh-TW" altLang="en-US" sz="1400" dirty="0" smtClean="0"/>
              <a:t>後一</a:t>
            </a:r>
            <a:r>
              <a:rPr lang="zh-TW" altLang="en-US" sz="1400" dirty="0"/>
              <a:t>筆</a:t>
            </a:r>
            <a:r>
              <a:rPr lang="en-US" altLang="zh-TW" sz="1400" dirty="0"/>
              <a:t>data</a:t>
            </a:r>
            <a:r>
              <a:rPr lang="zh-TW" altLang="en-US" sz="1400" dirty="0"/>
              <a:t>的足標</a:t>
            </a:r>
            <a:r>
              <a:rPr lang="en-US" altLang="zh-TW" sz="1400" dirty="0"/>
              <a:t>(</a:t>
            </a:r>
            <a:r>
              <a:rPr lang="en-US" altLang="zh-TW" sz="1400" dirty="0" smtClean="0"/>
              <a:t>subscripts)</a:t>
            </a:r>
            <a:endParaRPr lang="en-US" altLang="zh-TW" sz="1400" dirty="0"/>
          </a:p>
        </p:txBody>
      </p:sp>
      <p:sp>
        <p:nvSpPr>
          <p:cNvPr id="45" name="矩形 44"/>
          <p:cNvSpPr/>
          <p:nvPr/>
        </p:nvSpPr>
        <p:spPr>
          <a:xfrm>
            <a:off x="28575" y="-42202"/>
            <a:ext cx="80372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From: </a:t>
            </a:r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Appendix_PhaseAV_Processing_Ray20160810d.pptx  </a:t>
            </a:r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(Ray2016_MasterThesis_OnlineSupplement)</a:t>
            </a:r>
            <a:endParaRPr lang="zh-TW" altLang="en-US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34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86034" y="756860"/>
            <a:ext cx="11356531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/>
              <a:t>Phase Average</a:t>
            </a:r>
            <a:r>
              <a:rPr lang="zh-TW" altLang="en-US" dirty="0" smtClean="0"/>
              <a:t>的檔案須為</a:t>
            </a:r>
            <a:r>
              <a:rPr lang="en-US" altLang="zh-TW" dirty="0" smtClean="0"/>
              <a:t>Raw Data</a:t>
            </a:r>
            <a:r>
              <a:rPr lang="zh-TW" altLang="en-US" dirty="0" smtClean="0"/>
              <a:t>經</a:t>
            </a:r>
            <a:r>
              <a:rPr lang="en-US" altLang="zh-TW" dirty="0" smtClean="0"/>
              <a:t>SS3_raw_signal_processing_ray201509.pro</a:t>
            </a:r>
            <a:r>
              <a:rPr lang="zh-TW" altLang="en-US" dirty="0" smtClean="0"/>
              <a:t>初步</a:t>
            </a:r>
            <a:r>
              <a:rPr lang="zh-TW" altLang="en-US" dirty="0"/>
              <a:t>處理</a:t>
            </a:r>
            <a:r>
              <a:rPr lang="zh-TW" altLang="en-US" dirty="0" smtClean="0"/>
              <a:t>過，檔案結尾為</a:t>
            </a:r>
            <a:r>
              <a:rPr lang="en-US" altLang="zh-TW" dirty="0" smtClean="0"/>
              <a:t>_</a:t>
            </a:r>
            <a:r>
              <a:rPr lang="en-US" altLang="zh-TW" dirty="0" err="1" smtClean="0"/>
              <a:t>twindow</a:t>
            </a:r>
            <a:r>
              <a:rPr lang="en-US" altLang="zh-TW" dirty="0" smtClean="0"/>
              <a:t>=</a:t>
            </a:r>
            <a:r>
              <a:rPr lang="zh-TW" altLang="en-US" dirty="0" smtClean="0"/>
              <a:t>*******</a:t>
            </a:r>
            <a:r>
              <a:rPr lang="en-US" altLang="zh-TW" dirty="0" smtClean="0"/>
              <a:t>.txt</a:t>
            </a:r>
            <a:r>
              <a:rPr lang="zh-TW" altLang="en-US" dirty="0" smtClean="0"/>
              <a:t>的檔案，見 </a:t>
            </a:r>
            <a:r>
              <a:rPr lang="en-US" altLang="zh-TW" dirty="0" smtClean="0"/>
              <a:t>D</a:t>
            </a:r>
            <a:r>
              <a:rPr lang="zh-TW" altLang="en-US" dirty="0" smtClean="0"/>
              <a:t> </a:t>
            </a:r>
            <a:r>
              <a:rPr lang="en-US" altLang="zh-TW" dirty="0" smtClean="0"/>
              <a:t>1-2-1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Phase Average </a:t>
            </a:r>
            <a:r>
              <a:rPr lang="zh-TW" altLang="en-US" dirty="0" smtClean="0"/>
              <a:t>使用程式 </a:t>
            </a:r>
            <a:r>
              <a:rPr lang="en-US" altLang="zh-TW" dirty="0" smtClean="0"/>
              <a:t>ray_seesaw_phase_averaging.pro,  </a:t>
            </a:r>
            <a:r>
              <a:rPr lang="zh-TW" altLang="en-US" dirty="0" smtClean="0"/>
              <a:t>此程式需要</a:t>
            </a:r>
            <a:r>
              <a:rPr lang="en-US" altLang="zh-TW" dirty="0" smtClean="0"/>
              <a:t>ray_phaseav_getpriod.pro</a:t>
            </a:r>
            <a:r>
              <a:rPr lang="zh-TW" altLang="en-US" dirty="0" smtClean="0"/>
              <a:t>作為子程式，</a:t>
            </a:r>
            <a:endParaRPr lang="en-US" altLang="zh-TW" dirty="0" smtClean="0"/>
          </a:p>
          <a:p>
            <a:r>
              <a:rPr lang="zh-TW" altLang="en-US" dirty="0"/>
              <a:t>兩者</a:t>
            </a:r>
            <a:r>
              <a:rPr lang="zh-TW" altLang="en-US" dirty="0" smtClean="0"/>
              <a:t>需要</a:t>
            </a:r>
            <a:r>
              <a:rPr lang="zh-TW" altLang="en-US" dirty="0"/>
              <a:t>同時在工作</a:t>
            </a:r>
            <a:r>
              <a:rPr lang="zh-TW" altLang="en-US" dirty="0" smtClean="0"/>
              <a:t>區。</a:t>
            </a:r>
            <a:r>
              <a:rPr lang="en-US" altLang="zh-TW" dirty="0"/>
              <a:t> ( </a:t>
            </a:r>
            <a:r>
              <a:rPr lang="zh-TW" altLang="en-US" dirty="0"/>
              <a:t>關於各個程式的功用的講解可</a:t>
            </a:r>
            <a:r>
              <a:rPr lang="zh-TW" altLang="en-US" dirty="0" smtClean="0"/>
              <a:t>看</a:t>
            </a:r>
            <a:r>
              <a:rPr lang="en-US" altLang="zh-TW" dirty="0" smtClean="0"/>
              <a:t>D.</a:t>
            </a:r>
            <a:r>
              <a:rPr lang="zh-TW" altLang="en-US" dirty="0" smtClean="0"/>
              <a:t> </a:t>
            </a:r>
            <a:r>
              <a:rPr lang="en-US" altLang="zh-TW" dirty="0" smtClean="0"/>
              <a:t>1-2-3</a:t>
            </a:r>
            <a:r>
              <a:rPr lang="zh-TW" altLang="en-US" dirty="0" smtClean="0"/>
              <a:t>、</a:t>
            </a:r>
            <a:r>
              <a:rPr lang="zh-TW" altLang="en-US" dirty="0"/>
              <a:t>以及程式上半部的註解。</a:t>
            </a:r>
            <a:r>
              <a:rPr lang="en-US" altLang="zh-TW" dirty="0" smtClean="0"/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6034" y="5766250"/>
            <a:ext cx="11356531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dirty="0" smtClean="0"/>
              <a:t>程式會對每一個檔案輸出一個結尾為</a:t>
            </a:r>
            <a:r>
              <a:rPr lang="en-US" altLang="zh-TW" dirty="0" smtClean="0"/>
              <a:t>_</a:t>
            </a:r>
            <a:r>
              <a:rPr lang="en-US" altLang="zh-TW" dirty="0" err="1" smtClean="0"/>
              <a:t>PhaseAV</a:t>
            </a:r>
            <a:r>
              <a:rPr lang="en-US" altLang="zh-TW" dirty="0" smtClean="0"/>
              <a:t> =</a:t>
            </a:r>
            <a:r>
              <a:rPr lang="zh-TW" altLang="en-US" dirty="0" smtClean="0"/>
              <a:t>********</a:t>
            </a:r>
            <a:r>
              <a:rPr lang="en-US" altLang="zh-TW" dirty="0" smtClean="0"/>
              <a:t>.txt</a:t>
            </a:r>
            <a:r>
              <a:rPr lang="zh-TW" altLang="en-US" dirty="0" smtClean="0"/>
              <a:t> 的資料，其單位完全與</a:t>
            </a:r>
            <a:r>
              <a:rPr lang="en-US" altLang="zh-TW" dirty="0" err="1" smtClean="0"/>
              <a:t>twindow</a:t>
            </a:r>
            <a:r>
              <a:rPr lang="zh-TW" altLang="en-US" dirty="0" smtClean="0"/>
              <a:t>檔案相同。</a:t>
            </a:r>
            <a:endParaRPr lang="en-US" altLang="zh-TW" dirty="0"/>
          </a:p>
        </p:txBody>
      </p:sp>
      <p:sp>
        <p:nvSpPr>
          <p:cNvPr id="11" name="TextBox 5"/>
          <p:cNvSpPr txBox="1"/>
          <p:nvPr/>
        </p:nvSpPr>
        <p:spPr>
          <a:xfrm>
            <a:off x="486034" y="2921797"/>
            <a:ext cx="11356531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/>
              <a:t>(</a:t>
            </a:r>
            <a:r>
              <a:rPr lang="zh-TW" altLang="en-US" dirty="0" smtClean="0"/>
              <a:t>可參考 </a:t>
            </a:r>
            <a:r>
              <a:rPr lang="en-US" altLang="zh-TW" dirty="0" smtClean="0"/>
              <a:t>D1-2-4)</a:t>
            </a:r>
          </a:p>
          <a:p>
            <a:pPr marL="342900" indent="-342900">
              <a:buFontTx/>
              <a:buAutoNum type="arabicParenR"/>
            </a:pPr>
            <a:r>
              <a:rPr lang="zh-TW" altLang="en-US" dirty="0" smtClean="0"/>
              <a:t>將待處理的檔案 </a:t>
            </a:r>
            <a:r>
              <a:rPr lang="en-US" altLang="zh-TW" dirty="0" smtClean="0"/>
              <a:t>(</a:t>
            </a:r>
            <a:r>
              <a:rPr lang="zh-TW" altLang="en-US" dirty="0" smtClean="0"/>
              <a:t> 結尾為 </a:t>
            </a:r>
            <a:r>
              <a:rPr lang="en-US" altLang="zh-TW" dirty="0" smtClean="0"/>
              <a:t>_</a:t>
            </a:r>
            <a:r>
              <a:rPr lang="en-US" altLang="zh-TW" dirty="0" err="1" smtClean="0"/>
              <a:t>twindow</a:t>
            </a:r>
            <a:r>
              <a:rPr lang="en-US" altLang="zh-TW" dirty="0" smtClean="0"/>
              <a:t> = ********.txt)</a:t>
            </a:r>
            <a:r>
              <a:rPr lang="zh-TW" altLang="en-US" dirty="0" smtClean="0"/>
              <a:t> 放在同一個資料夾，執行</a:t>
            </a:r>
            <a:r>
              <a:rPr lang="en-US" altLang="zh-TW" dirty="0" smtClean="0"/>
              <a:t>ray_seesaw_phase_averaging.pro</a:t>
            </a:r>
            <a:r>
              <a:rPr lang="zh-TW" altLang="en-US" dirty="0" smtClean="0"/>
              <a:t>程式會自動處理所有在資料夾內結尾為</a:t>
            </a:r>
            <a:r>
              <a:rPr lang="en-US" altLang="zh-TW" dirty="0" smtClean="0"/>
              <a:t>_twindow=******.txt</a:t>
            </a:r>
            <a:r>
              <a:rPr lang="zh-TW" altLang="en-US" dirty="0" smtClean="0"/>
              <a:t>的檔案。</a:t>
            </a:r>
            <a:endParaRPr lang="en-US" altLang="zh-TW" dirty="0" smtClean="0"/>
          </a:p>
          <a:p>
            <a:pPr marL="342900" indent="-342900">
              <a:buFontTx/>
              <a:buAutoNum type="arabicParenR"/>
            </a:pPr>
            <a:endParaRPr lang="en-US" altLang="zh-TW" dirty="0" smtClean="0"/>
          </a:p>
          <a:p>
            <a:pPr marL="342900" indent="-342900">
              <a:buFontTx/>
              <a:buAutoNum type="arabicParenR"/>
            </a:pPr>
            <a:r>
              <a:rPr lang="zh-TW" altLang="en-US" dirty="0" smtClean="0"/>
              <a:t>設定程式中下列參數：檔案所在資料夾路徑，</a:t>
            </a:r>
            <a:r>
              <a:rPr lang="en-US" altLang="zh-TW" dirty="0" smtClean="0"/>
              <a:t>Phase Average</a:t>
            </a:r>
            <a:r>
              <a:rPr lang="zh-TW" altLang="en-US" dirty="0" smtClean="0"/>
              <a:t>要使用的時間區間</a:t>
            </a:r>
            <a:r>
              <a:rPr lang="en-US" altLang="zh-TW" dirty="0" smtClean="0"/>
              <a:t>(time window)</a:t>
            </a:r>
            <a:r>
              <a:rPr lang="zh-TW" altLang="en-US" dirty="0" smtClean="0"/>
              <a:t>大小</a:t>
            </a:r>
            <a:endParaRPr lang="en-US" altLang="zh-TW" dirty="0" smtClean="0"/>
          </a:p>
          <a:p>
            <a:pPr marL="342900" indent="-342900">
              <a:buFontTx/>
              <a:buAutoNum type="arabicParenR"/>
            </a:pPr>
            <a:r>
              <a:rPr lang="zh-TW" altLang="en-US" dirty="0" smtClean="0"/>
              <a:t>執行</a:t>
            </a:r>
            <a:r>
              <a:rPr lang="en-US" altLang="zh-TW" dirty="0" smtClean="0"/>
              <a:t>ray_seesaw_phase_averaging.pro</a:t>
            </a:r>
          </a:p>
          <a:p>
            <a:pPr marL="342900" indent="-342900">
              <a:buFontTx/>
              <a:buAutoNum type="arabicParenR"/>
            </a:pPr>
            <a:r>
              <a:rPr lang="zh-TW" altLang="en-US" dirty="0"/>
              <a:t>可以</a:t>
            </a:r>
            <a:r>
              <a:rPr lang="zh-TW" altLang="en-US" dirty="0" smtClean="0"/>
              <a:t>檢查一下列印在主視窗的週期時間長度資訊有無可疑的地方</a:t>
            </a:r>
            <a:r>
              <a:rPr lang="en-US" altLang="zh-TW" dirty="0" smtClean="0"/>
              <a:t>(</a:t>
            </a:r>
            <a:r>
              <a:rPr lang="zh-TW" altLang="en-US" dirty="0" smtClean="0"/>
              <a:t>見</a:t>
            </a:r>
            <a:r>
              <a:rPr lang="en-US" altLang="zh-TW" dirty="0" smtClean="0"/>
              <a:t>D1-2-4)</a:t>
            </a:r>
          </a:p>
        </p:txBody>
      </p:sp>
      <p:sp>
        <p:nvSpPr>
          <p:cNvPr id="12" name="Down Arrow 1"/>
          <p:cNvSpPr/>
          <p:nvPr/>
        </p:nvSpPr>
        <p:spPr>
          <a:xfrm>
            <a:off x="5684894" y="2234188"/>
            <a:ext cx="864704" cy="7828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TextBox 4"/>
          <p:cNvSpPr txBox="1"/>
          <p:nvPr/>
        </p:nvSpPr>
        <p:spPr>
          <a:xfrm>
            <a:off x="139148" y="111687"/>
            <a:ext cx="3581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 smtClean="0">
                <a:solidFill>
                  <a:srgbClr val="FF0000"/>
                </a:solidFill>
              </a:rPr>
              <a:t>Phase </a:t>
            </a:r>
            <a:r>
              <a:rPr lang="en-US" altLang="zh-TW" sz="2400" b="1" dirty="0">
                <a:solidFill>
                  <a:srgbClr val="FF0000"/>
                </a:solidFill>
              </a:rPr>
              <a:t>Average</a:t>
            </a:r>
            <a:r>
              <a:rPr lang="zh-TW" altLang="en-US" sz="2400" b="1" dirty="0">
                <a:solidFill>
                  <a:srgbClr val="FF0000"/>
                </a:solidFill>
              </a:rPr>
              <a:t>的處理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流程</a:t>
            </a:r>
            <a:endParaRPr lang="zh-TW" alt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Down Arrow 1"/>
          <p:cNvSpPr/>
          <p:nvPr/>
        </p:nvSpPr>
        <p:spPr>
          <a:xfrm>
            <a:off x="5684893" y="4948813"/>
            <a:ext cx="864704" cy="7828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28575" y="-42202"/>
            <a:ext cx="80372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From: </a:t>
            </a:r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Appendix_PhaseAV_Processing_Ray20160810d.pptx  </a:t>
            </a:r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(Ray2016_MasterThesis_OnlineSupplement)</a:t>
            </a:r>
            <a:endParaRPr lang="zh-TW" altLang="en-US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792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1408" y="875164"/>
            <a:ext cx="2822871" cy="1938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9147" y="121212"/>
            <a:ext cx="8547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0000"/>
                </a:solidFill>
              </a:rPr>
              <a:t>Phase </a:t>
            </a:r>
            <a:r>
              <a:rPr lang="en-US" altLang="zh-TW" sz="2400" b="1" dirty="0">
                <a:solidFill>
                  <a:srgbClr val="FF0000"/>
                </a:solidFill>
              </a:rPr>
              <a:t>Average</a:t>
            </a:r>
            <a:r>
              <a:rPr lang="zh-TW" altLang="en-US" sz="2400" b="1" dirty="0">
                <a:solidFill>
                  <a:srgbClr val="FF0000"/>
                </a:solidFill>
              </a:rPr>
              <a:t>的處理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範例</a:t>
            </a:r>
            <a:r>
              <a:rPr lang="en-US" altLang="zh-TW" sz="2000" b="1" dirty="0" smtClean="0"/>
              <a:t>(</a:t>
            </a:r>
            <a:r>
              <a:rPr lang="zh-TW" altLang="en-US" sz="2000" dirty="0"/>
              <a:t>以處理 </a:t>
            </a:r>
            <a:r>
              <a:rPr lang="en-US" altLang="zh-TW" sz="2000" dirty="0"/>
              <a:t>SS3_20151009F</a:t>
            </a:r>
            <a:r>
              <a:rPr lang="zh-TW" altLang="en-US" sz="2000" dirty="0"/>
              <a:t>的資料為</a:t>
            </a:r>
            <a:r>
              <a:rPr lang="zh-TW" altLang="en-US" sz="2000" dirty="0" smtClean="0"/>
              <a:t>例</a:t>
            </a:r>
            <a:r>
              <a:rPr lang="en-US" altLang="zh-TW" sz="2000" b="1" dirty="0" smtClean="0"/>
              <a:t>)</a:t>
            </a:r>
            <a:endParaRPr lang="zh-TW" altLang="en-US" sz="2000" b="1" dirty="0"/>
          </a:p>
        </p:txBody>
      </p:sp>
      <p:sp>
        <p:nvSpPr>
          <p:cNvPr id="4" name="文字方塊 3"/>
          <p:cNvSpPr txBox="1"/>
          <p:nvPr/>
        </p:nvSpPr>
        <p:spPr>
          <a:xfrm>
            <a:off x="243923" y="675319"/>
            <a:ext cx="3215304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TW" sz="1400" dirty="0" smtClean="0"/>
              <a:t>1.</a:t>
            </a:r>
            <a:r>
              <a:rPr lang="zh-TW" altLang="en-US" sz="1400" dirty="0" smtClean="0"/>
              <a:t> 將</a:t>
            </a:r>
            <a:r>
              <a:rPr lang="zh-TW" altLang="en-US" sz="1400" dirty="0"/>
              <a:t>待</a:t>
            </a:r>
            <a:r>
              <a:rPr lang="zh-TW" altLang="en-US" sz="1400" dirty="0" smtClean="0"/>
              <a:t>處理的</a:t>
            </a:r>
            <a:r>
              <a:rPr lang="en-US" altLang="zh-TW" sz="1400" dirty="0" smtClean="0"/>
              <a:t>Data</a:t>
            </a:r>
            <a:r>
              <a:rPr lang="zh-TW" altLang="en-US" sz="1400" dirty="0" smtClean="0"/>
              <a:t>放至同一個資料夾中</a:t>
            </a:r>
            <a:endParaRPr lang="zh-TW" altLang="en-US" sz="1400" dirty="0"/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406" y="969126"/>
            <a:ext cx="3742016" cy="1789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文字方塊 20"/>
          <p:cNvSpPr txBox="1"/>
          <p:nvPr/>
        </p:nvSpPr>
        <p:spPr>
          <a:xfrm>
            <a:off x="3868463" y="653112"/>
            <a:ext cx="3643946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TW" sz="1400" dirty="0"/>
              <a:t>2</a:t>
            </a:r>
            <a:r>
              <a:rPr lang="en-US" altLang="zh-TW" sz="1400" dirty="0" smtClean="0"/>
              <a:t>.</a:t>
            </a:r>
            <a:r>
              <a:rPr lang="zh-TW" altLang="en-US" sz="1400" dirty="0" smtClean="0"/>
              <a:t> 開啟</a:t>
            </a:r>
            <a:r>
              <a:rPr lang="en-US" altLang="zh-TW" sz="1400" dirty="0" smtClean="0"/>
              <a:t>IDL</a:t>
            </a:r>
            <a:r>
              <a:rPr lang="zh-TW" altLang="en-US" sz="1400" dirty="0" smtClean="0"/>
              <a:t>，選擇工作區，將程式放入工作區</a:t>
            </a:r>
            <a:endParaRPr lang="zh-TW" altLang="en-US" sz="1400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243922" y="3163859"/>
            <a:ext cx="5252003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1400" dirty="0"/>
              <a:t>3</a:t>
            </a:r>
            <a:r>
              <a:rPr lang="en-US" altLang="zh-TW" sz="1400" dirty="0" smtClean="0"/>
              <a:t>.</a:t>
            </a:r>
            <a:r>
              <a:rPr lang="zh-TW" altLang="en-US" sz="1400" dirty="0" smtClean="0"/>
              <a:t> 設定</a:t>
            </a:r>
            <a:r>
              <a:rPr lang="en-US" altLang="zh-TW" sz="1400" dirty="0" smtClean="0"/>
              <a:t>ray_seesaw_phase_averaging.pro</a:t>
            </a:r>
            <a:r>
              <a:rPr lang="zh-TW" altLang="en-US" sz="1400" dirty="0" smtClean="0"/>
              <a:t>的參數 </a:t>
            </a:r>
            <a:r>
              <a:rPr lang="en-US" altLang="zh-TW" sz="1400" dirty="0" smtClean="0"/>
              <a:t>&amp; </a:t>
            </a:r>
            <a:r>
              <a:rPr lang="zh-TW" altLang="en-US" sz="1400" dirty="0" smtClean="0"/>
              <a:t>編譯且執行程式</a:t>
            </a:r>
            <a:endParaRPr lang="zh-TW" altLang="en-US" sz="14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4673772" y="3633823"/>
            <a:ext cx="755835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en-US" altLang="zh-TW" sz="1400" dirty="0" err="1" smtClean="0"/>
              <a:t>file_path</a:t>
            </a:r>
            <a:r>
              <a:rPr lang="en-US" altLang="zh-TW" sz="1400" dirty="0" smtClean="0"/>
              <a:t>: Data</a:t>
            </a:r>
            <a:r>
              <a:rPr lang="zh-TW" altLang="en-US" sz="1400" dirty="0" smtClean="0"/>
              <a:t>所在的資料夾位置，此處為</a:t>
            </a:r>
            <a:r>
              <a:rPr lang="en-US" altLang="zh-TW" sz="1400" dirty="0" smtClean="0"/>
              <a:t>D:\Raw_Data_Processing</a:t>
            </a:r>
          </a:p>
          <a:p>
            <a:pPr marL="342900" indent="-342900">
              <a:buAutoNum type="alphaUcPeriod"/>
            </a:pPr>
            <a:endParaRPr lang="en-US" altLang="zh-TW" sz="1400" dirty="0" smtClean="0"/>
          </a:p>
          <a:p>
            <a:pPr marL="342900" indent="-342900">
              <a:buAutoNum type="alphaUcPeriod"/>
            </a:pPr>
            <a:r>
              <a:rPr lang="en-US" altLang="zh-TW" sz="1400" dirty="0" err="1" smtClean="0"/>
              <a:t>line_skipped</a:t>
            </a:r>
            <a:r>
              <a:rPr lang="en-US" altLang="zh-TW" sz="1400" dirty="0" smtClean="0"/>
              <a:t>: </a:t>
            </a:r>
            <a:r>
              <a:rPr lang="zh-TW" altLang="en-US" sz="1400" dirty="0" smtClean="0"/>
              <a:t>電壓量測訊號中非實驗資料的行數，目前為止</a:t>
            </a:r>
            <a:r>
              <a:rPr lang="en-US" altLang="zh-TW" sz="1400" dirty="0" smtClean="0"/>
              <a:t>(11.2015)</a:t>
            </a:r>
            <a:r>
              <a:rPr lang="zh-TW" altLang="en-US" sz="1400" dirty="0" smtClean="0"/>
              <a:t>設 </a:t>
            </a:r>
            <a:r>
              <a:rPr lang="en-US" altLang="zh-TW" sz="1400" dirty="0" smtClean="0"/>
              <a:t>0.</a:t>
            </a:r>
            <a:r>
              <a:rPr lang="zh-TW" altLang="en-US" sz="1400" dirty="0" smtClean="0"/>
              <a:t> 就可以了</a:t>
            </a:r>
            <a:endParaRPr lang="en-US" altLang="zh-TW" sz="1400" dirty="0" smtClean="0"/>
          </a:p>
          <a:p>
            <a:pPr marL="342900" indent="-342900">
              <a:buAutoNum type="alphaUcPeriod"/>
            </a:pPr>
            <a:endParaRPr lang="en-US" altLang="zh-TW" sz="1400" dirty="0" smtClean="0"/>
          </a:p>
          <a:p>
            <a:pPr marL="342900" indent="-342900">
              <a:buFontTx/>
              <a:buAutoNum type="alphaUcPeriod"/>
            </a:pPr>
            <a:r>
              <a:rPr lang="en-US" altLang="zh-TW" sz="1400" dirty="0" err="1" smtClean="0"/>
              <a:t>t_window</a:t>
            </a:r>
            <a:r>
              <a:rPr lang="en-US" altLang="zh-TW" sz="1400" dirty="0" smtClean="0"/>
              <a:t>:</a:t>
            </a:r>
            <a:r>
              <a:rPr lang="zh-TW" altLang="en-US" sz="1400" dirty="0" smtClean="0"/>
              <a:t>  </a:t>
            </a:r>
            <a:r>
              <a:rPr lang="en-US" altLang="zh-TW" sz="1400" dirty="0" smtClean="0"/>
              <a:t>Phase Average</a:t>
            </a:r>
            <a:r>
              <a:rPr lang="zh-TW" altLang="en-US" sz="1400" dirty="0" smtClean="0"/>
              <a:t>要使用的時間區間大小 </a:t>
            </a:r>
            <a:r>
              <a:rPr lang="en-US" altLang="zh-TW" sz="1400" dirty="0" smtClean="0"/>
              <a:t>(</a:t>
            </a:r>
            <a:r>
              <a:rPr lang="zh-TW" altLang="en-US" sz="1400" dirty="0" smtClean="0"/>
              <a:t>可參考</a:t>
            </a:r>
            <a:r>
              <a:rPr lang="en-US" altLang="zh-TW" sz="1400" dirty="0" smtClean="0"/>
              <a:t>D1-2-3)</a:t>
            </a:r>
            <a:r>
              <a:rPr lang="zh-TW" altLang="en-US" sz="1400" dirty="0" smtClean="0"/>
              <a:t> ，若設為</a:t>
            </a:r>
            <a:r>
              <a:rPr lang="en-US" altLang="zh-TW" sz="1400" dirty="0" smtClean="0"/>
              <a:t>0</a:t>
            </a:r>
            <a:r>
              <a:rPr lang="zh-TW" altLang="en-US" sz="1400" dirty="0" smtClean="0"/>
              <a:t>，則程式會試圖</a:t>
            </a:r>
            <a:endParaRPr lang="en-US" altLang="zh-TW" sz="1400" dirty="0" smtClean="0"/>
          </a:p>
          <a:p>
            <a:r>
              <a:rPr lang="zh-TW" altLang="en-US" sz="1400" dirty="0" smtClean="0"/>
              <a:t>                              自動設定為檔案結尾名稱的數字。</a:t>
            </a:r>
            <a:endParaRPr lang="en-US" altLang="zh-TW" sz="1400" dirty="0" smtClean="0"/>
          </a:p>
          <a:p>
            <a:r>
              <a:rPr lang="zh-TW" altLang="en-US" sz="1400" dirty="0"/>
              <a:t> </a:t>
            </a:r>
            <a:r>
              <a:rPr lang="zh-TW" altLang="en-US" sz="1400" dirty="0" smtClean="0"/>
              <a:t>                              </a:t>
            </a:r>
            <a:endParaRPr lang="en-US" altLang="zh-TW" sz="1400" dirty="0" smtClean="0"/>
          </a:p>
          <a:p>
            <a:r>
              <a:rPr lang="zh-TW" altLang="en-US" sz="1400" dirty="0"/>
              <a:t> </a:t>
            </a:r>
            <a:r>
              <a:rPr lang="zh-TW" altLang="en-US" sz="1400" dirty="0" smtClean="0"/>
              <a:t>                              例如，檔案名稱為</a:t>
            </a:r>
            <a:r>
              <a:rPr lang="en-US" altLang="zh-TW" sz="1400" dirty="0" smtClean="0"/>
              <a:t> ‘</a:t>
            </a:r>
            <a:r>
              <a:rPr lang="en-US" altLang="zh-TW" sz="1400" dirty="0" err="1" smtClean="0"/>
              <a:t>xxxxxx_twindow</a:t>
            </a:r>
            <a:r>
              <a:rPr lang="en-US" altLang="zh-TW" sz="1400" dirty="0"/>
              <a:t>= </a:t>
            </a:r>
            <a:r>
              <a:rPr lang="en-US" altLang="zh-TW" sz="1400" dirty="0" smtClean="0"/>
              <a:t>0.0100000.txt’</a:t>
            </a:r>
            <a:r>
              <a:rPr lang="zh-TW" altLang="en-US" sz="1400" dirty="0" smtClean="0"/>
              <a:t> 的檔案，程式會將</a:t>
            </a:r>
            <a:r>
              <a:rPr lang="en-US" altLang="zh-TW" sz="1400" dirty="0" err="1" smtClean="0"/>
              <a:t>t_window</a:t>
            </a:r>
            <a:endParaRPr lang="en-US" altLang="zh-TW" sz="1400" dirty="0"/>
          </a:p>
          <a:p>
            <a:r>
              <a:rPr lang="zh-TW" altLang="en-US" sz="1400" dirty="0" smtClean="0"/>
              <a:t>                               </a:t>
            </a:r>
            <a:r>
              <a:rPr lang="zh-TW" altLang="en-US" sz="1400" dirty="0"/>
              <a:t>設</a:t>
            </a:r>
            <a:r>
              <a:rPr lang="zh-TW" altLang="en-US" sz="1400" dirty="0" smtClean="0"/>
              <a:t>為 </a:t>
            </a:r>
            <a:r>
              <a:rPr lang="en-US" altLang="zh-TW" sz="1400" dirty="0" smtClean="0"/>
              <a:t>0.01</a:t>
            </a:r>
            <a:r>
              <a:rPr lang="zh-TW" altLang="en-US" sz="1400" dirty="0" smtClean="0"/>
              <a:t>。</a:t>
            </a:r>
            <a:endParaRPr lang="en-US" altLang="zh-TW" sz="1400" dirty="0" smtClean="0"/>
          </a:p>
        </p:txBody>
      </p:sp>
      <p:sp>
        <p:nvSpPr>
          <p:cNvPr id="29" name="矩形 28"/>
          <p:cNvSpPr/>
          <p:nvPr/>
        </p:nvSpPr>
        <p:spPr>
          <a:xfrm>
            <a:off x="1909763" y="2842732"/>
            <a:ext cx="98774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200" dirty="0" smtClean="0"/>
              <a:t>IDL</a:t>
            </a:r>
            <a:r>
              <a:rPr lang="zh-TW" altLang="en-US" sz="1200" dirty="0" smtClean="0"/>
              <a:t>會在指定的工作區資料夾中建立一個名稱為</a:t>
            </a:r>
            <a:r>
              <a:rPr lang="en-US" altLang="zh-TW" sz="1200" dirty="0" smtClean="0"/>
              <a:t>Default</a:t>
            </a:r>
            <a:r>
              <a:rPr lang="zh-TW" altLang="en-US" sz="1200" dirty="0" smtClean="0"/>
              <a:t>的資料夾，將</a:t>
            </a:r>
            <a:r>
              <a:rPr lang="en-US" altLang="zh-TW" sz="1200" dirty="0" smtClean="0"/>
              <a:t>ray_seesaw_phase_averaging.pro</a:t>
            </a:r>
            <a:r>
              <a:rPr lang="zh-TW" altLang="en-US" sz="1200" dirty="0" smtClean="0"/>
              <a:t>及</a:t>
            </a:r>
            <a:r>
              <a:rPr lang="en-US" altLang="zh-TW" sz="1200" dirty="0" smtClean="0"/>
              <a:t>ray_phaseav_getpriod.pro</a:t>
            </a:r>
            <a:r>
              <a:rPr lang="zh-TW" altLang="en-US" sz="1200" dirty="0" smtClean="0"/>
              <a:t>通通放入</a:t>
            </a:r>
            <a:r>
              <a:rPr lang="en-US" altLang="zh-TW" sz="1200" dirty="0" smtClean="0"/>
              <a:t>Default</a:t>
            </a:r>
            <a:r>
              <a:rPr lang="zh-TW" altLang="en-US" sz="1200" dirty="0" smtClean="0"/>
              <a:t>內。</a:t>
            </a:r>
            <a:endParaRPr lang="en-US" altLang="zh-TW" sz="1200" dirty="0" smtClean="0"/>
          </a:p>
        </p:txBody>
      </p:sp>
      <p:sp>
        <p:nvSpPr>
          <p:cNvPr id="30" name="文字方塊 29"/>
          <p:cNvSpPr txBox="1"/>
          <p:nvPr/>
        </p:nvSpPr>
        <p:spPr>
          <a:xfrm>
            <a:off x="8240433" y="637219"/>
            <a:ext cx="3182090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TW" sz="1400" dirty="0"/>
              <a:t>3</a:t>
            </a:r>
            <a:r>
              <a:rPr lang="en-US" altLang="zh-TW" sz="1400" dirty="0" smtClean="0"/>
              <a:t>.</a:t>
            </a:r>
            <a:r>
              <a:rPr lang="zh-TW" altLang="en-US" sz="1400" dirty="0" smtClean="0"/>
              <a:t> 開啟</a:t>
            </a:r>
            <a:r>
              <a:rPr lang="en-US" altLang="zh-TW" sz="1400" dirty="0"/>
              <a:t>ray_seesaw_phase_averaging.pro</a:t>
            </a:r>
            <a:endParaRPr lang="zh-TW" altLang="en-US" sz="1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24" y="983096"/>
            <a:ext cx="3624540" cy="159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340" b="8899"/>
          <a:stretch/>
        </p:blipFill>
        <p:spPr bwMode="auto">
          <a:xfrm>
            <a:off x="5966812" y="954521"/>
            <a:ext cx="2103218" cy="1392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94"/>
          <a:stretch/>
        </p:blipFill>
        <p:spPr bwMode="auto">
          <a:xfrm>
            <a:off x="415372" y="3481423"/>
            <a:ext cx="3999465" cy="3192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3248026" y="6334125"/>
            <a:ext cx="620438" cy="20002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" name="直線單箭頭接點 5"/>
          <p:cNvCxnSpPr>
            <a:stCxn id="2" idx="3"/>
          </p:cNvCxnSpPr>
          <p:nvPr/>
        </p:nvCxnSpPr>
        <p:spPr>
          <a:xfrm>
            <a:off x="3868464" y="6434138"/>
            <a:ext cx="135671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字方塊 6"/>
          <p:cNvSpPr txBox="1"/>
          <p:nvPr/>
        </p:nvSpPr>
        <p:spPr>
          <a:xfrm>
            <a:off x="5225181" y="5873234"/>
            <a:ext cx="6690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>
                <a:solidFill>
                  <a:srgbClr val="FF0000"/>
                </a:solidFill>
              </a:rPr>
              <a:t>*</a:t>
            </a:r>
            <a:r>
              <a:rPr lang="en-US" altLang="zh-TW" sz="1600" dirty="0" err="1" smtClean="0">
                <a:solidFill>
                  <a:srgbClr val="FF0000"/>
                </a:solidFill>
              </a:rPr>
              <a:t>dtheta</a:t>
            </a:r>
            <a:r>
              <a:rPr lang="zh-TW" altLang="en-US" sz="1600" dirty="0" smtClean="0"/>
              <a:t>：此參數只對 </a:t>
            </a:r>
            <a:r>
              <a:rPr lang="en-US" altLang="zh-TW" sz="1600" dirty="0" smtClean="0"/>
              <a:t>SS3_20151006A-H_DeltathetaTest</a:t>
            </a:r>
            <a:r>
              <a:rPr lang="zh-TW" altLang="en-US" sz="1600" dirty="0" smtClean="0"/>
              <a:t> 的實驗</a:t>
            </a:r>
            <a:r>
              <a:rPr lang="zh-TW" altLang="en-US" sz="1600" dirty="0"/>
              <a:t>設定</a:t>
            </a:r>
            <a:r>
              <a:rPr lang="zh-TW" altLang="en-US" sz="1600" dirty="0" smtClean="0"/>
              <a:t>成不為                      </a:t>
            </a:r>
            <a:endParaRPr lang="en-US" altLang="zh-TW" sz="1600" dirty="0"/>
          </a:p>
          <a:p>
            <a:r>
              <a:rPr lang="zh-TW" altLang="en-US" sz="1600" dirty="0" smtClean="0"/>
              <a:t>                  </a:t>
            </a:r>
            <a:r>
              <a:rPr lang="en-US" altLang="zh-TW" sz="1600" dirty="0" smtClean="0"/>
              <a:t>0</a:t>
            </a:r>
            <a:r>
              <a:rPr lang="zh-TW" altLang="en-US" sz="1600" dirty="0" smtClean="0"/>
              <a:t>的值，直接設定成擾動齒數即可。</a:t>
            </a:r>
            <a:endParaRPr lang="en-US" altLang="zh-TW" sz="1600" dirty="0" smtClean="0"/>
          </a:p>
          <a:p>
            <a:r>
              <a:rPr lang="zh-TW" altLang="en-US" sz="1600" dirty="0" smtClean="0"/>
              <a:t>                  例如對</a:t>
            </a:r>
            <a:r>
              <a:rPr lang="en-US" altLang="zh-TW" sz="1600" dirty="0" smtClean="0"/>
              <a:t>SS3_20151006A_DeltathetaTest_dtheta=8</a:t>
            </a:r>
            <a:r>
              <a:rPr lang="zh-TW" altLang="en-US" sz="1600" dirty="0" smtClean="0"/>
              <a:t>，要設定</a:t>
            </a:r>
            <a:r>
              <a:rPr lang="en-US" altLang="zh-TW" sz="1600" dirty="0" err="1" smtClean="0"/>
              <a:t>dtheta</a:t>
            </a:r>
            <a:r>
              <a:rPr lang="en-US" altLang="zh-TW" sz="1600" dirty="0" smtClean="0"/>
              <a:t>=8</a:t>
            </a:r>
            <a:endParaRPr lang="zh-TW" altLang="en-US" sz="1600" dirty="0"/>
          </a:p>
        </p:txBody>
      </p:sp>
      <p:sp>
        <p:nvSpPr>
          <p:cNvPr id="17" name="矩形 16"/>
          <p:cNvSpPr/>
          <p:nvPr/>
        </p:nvSpPr>
        <p:spPr>
          <a:xfrm>
            <a:off x="28575" y="-42202"/>
            <a:ext cx="80372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From: </a:t>
            </a:r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Appendix_PhaseAV_Processing_Ray20160810d.pptx  </a:t>
            </a:r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(Ray2016_MasterThesis_OnlineSupplement)</a:t>
            </a:r>
            <a:endParaRPr lang="zh-TW" altLang="en-US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546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9147" y="121212"/>
            <a:ext cx="8547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0000"/>
                </a:solidFill>
              </a:rPr>
              <a:t>Phase </a:t>
            </a:r>
            <a:r>
              <a:rPr lang="en-US" altLang="zh-TW" sz="2400" b="1" dirty="0">
                <a:solidFill>
                  <a:srgbClr val="FF0000"/>
                </a:solidFill>
              </a:rPr>
              <a:t>Average</a:t>
            </a:r>
            <a:r>
              <a:rPr lang="zh-TW" altLang="en-US" sz="2400" b="1" dirty="0">
                <a:solidFill>
                  <a:srgbClr val="FF0000"/>
                </a:solidFill>
              </a:rPr>
              <a:t>的處理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範例</a:t>
            </a:r>
            <a:r>
              <a:rPr lang="en-US" altLang="zh-TW" sz="2000" b="1" dirty="0" smtClean="0"/>
              <a:t>(</a:t>
            </a:r>
            <a:r>
              <a:rPr lang="zh-TW" altLang="en-US" sz="2000" dirty="0"/>
              <a:t>以處理 </a:t>
            </a:r>
            <a:r>
              <a:rPr lang="en-US" altLang="zh-TW" sz="2000" dirty="0"/>
              <a:t>SS3_20151009F</a:t>
            </a:r>
            <a:r>
              <a:rPr lang="zh-TW" altLang="en-US" sz="2000" dirty="0"/>
              <a:t>的資料為</a:t>
            </a:r>
            <a:r>
              <a:rPr lang="zh-TW" altLang="en-US" sz="2000" dirty="0" smtClean="0"/>
              <a:t>例</a:t>
            </a:r>
            <a:r>
              <a:rPr lang="en-US" altLang="zh-TW" sz="2000" b="1" dirty="0" smtClean="0"/>
              <a:t>)</a:t>
            </a:r>
            <a:endParaRPr lang="zh-TW" altLang="en-US" sz="2000" b="1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291547" y="773083"/>
            <a:ext cx="5252003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1400" dirty="0" smtClean="0"/>
              <a:t>4.</a:t>
            </a:r>
            <a:r>
              <a:rPr lang="zh-TW" altLang="en-US" sz="1400" dirty="0"/>
              <a:t> 檢查列印在主視窗的週期時間長度資訊有無可疑的地方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488853" y="1286559"/>
            <a:ext cx="784823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Phase Average</a:t>
            </a:r>
            <a:r>
              <a:rPr lang="zh-TW" altLang="en-US" dirty="0" smtClean="0"/>
              <a:t>過程中，每一個檔案都會輸出一些資訊在</a:t>
            </a:r>
            <a:r>
              <a:rPr lang="en-US" altLang="zh-TW" dirty="0" smtClean="0"/>
              <a:t>IDL</a:t>
            </a:r>
            <a:r>
              <a:rPr lang="zh-TW" altLang="en-US" dirty="0" smtClean="0"/>
              <a:t>的主視窗，包含：</a:t>
            </a:r>
            <a:endParaRPr lang="en-US" altLang="zh-TW" dirty="0" smtClean="0"/>
          </a:p>
          <a:p>
            <a:pPr marL="342900" indent="-342900">
              <a:buAutoNum type="alphaUcParenR"/>
            </a:pPr>
            <a:r>
              <a:rPr lang="zh-TW" altLang="en-US" dirty="0" smtClean="0"/>
              <a:t>檔案名稱</a:t>
            </a:r>
            <a:endParaRPr lang="en-US" altLang="zh-TW" dirty="0" smtClean="0"/>
          </a:p>
          <a:p>
            <a:pPr marL="342900" indent="-342900">
              <a:buAutoNum type="alphaUcParenR"/>
            </a:pPr>
            <a:r>
              <a:rPr lang="zh-TW" altLang="en-US" dirty="0"/>
              <a:t>所設定</a:t>
            </a:r>
            <a:r>
              <a:rPr lang="zh-TW" altLang="en-US" dirty="0" smtClean="0"/>
              <a:t>的時間區間</a:t>
            </a:r>
            <a:endParaRPr lang="en-US" altLang="zh-TW" dirty="0" smtClean="0"/>
          </a:p>
          <a:p>
            <a:pPr marL="342900" indent="-342900">
              <a:buAutoNum type="alphaUcParenR"/>
            </a:pPr>
            <a:r>
              <a:rPr lang="zh-TW" altLang="en-US" dirty="0"/>
              <a:t>偵測到的總週期</a:t>
            </a:r>
            <a:r>
              <a:rPr lang="zh-TW" altLang="en-US" dirty="0" smtClean="0"/>
              <a:t>數，所有週期長度的標準差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std</a:t>
            </a:r>
            <a:r>
              <a:rPr lang="en-US" altLang="zh-TW" dirty="0" smtClean="0"/>
              <a:t>)</a:t>
            </a:r>
            <a:r>
              <a:rPr lang="zh-TW" altLang="en-US" dirty="0" smtClean="0"/>
              <a:t>與平均長度</a:t>
            </a:r>
            <a:r>
              <a:rPr lang="en-US" altLang="zh-TW" dirty="0" smtClean="0"/>
              <a:t>(mean)</a:t>
            </a:r>
          </a:p>
          <a:p>
            <a:pPr marL="342900" indent="-342900">
              <a:buAutoNum type="alphaUcParenR"/>
            </a:pPr>
            <a:r>
              <a:rPr lang="zh-TW" altLang="en-US" dirty="0"/>
              <a:t>每一個</a:t>
            </a:r>
            <a:r>
              <a:rPr lang="zh-TW" altLang="en-US" dirty="0" smtClean="0"/>
              <a:t>週期各自的長度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2896598"/>
            <a:ext cx="10684991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矩形 19"/>
          <p:cNvSpPr/>
          <p:nvPr/>
        </p:nvSpPr>
        <p:spPr>
          <a:xfrm>
            <a:off x="814388" y="4544424"/>
            <a:ext cx="2012156" cy="162000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/>
          <p:cNvSpPr/>
          <p:nvPr/>
        </p:nvSpPr>
        <p:spPr>
          <a:xfrm>
            <a:off x="833438" y="4710185"/>
            <a:ext cx="5493817" cy="147565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833438" y="4344399"/>
            <a:ext cx="4291012" cy="17293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545580" y="4190510"/>
            <a:ext cx="288862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chemeClr val="bg1"/>
                </a:solidFill>
              </a:rPr>
              <a:t>A</a:t>
            </a:r>
            <a:endParaRPr lang="zh-TW" altLang="en-US" sz="1400" dirty="0">
              <a:solidFill>
                <a:schemeClr val="bg1"/>
              </a:solidFill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535816" y="4489057"/>
            <a:ext cx="282450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chemeClr val="bg1"/>
                </a:solidFill>
              </a:rPr>
              <a:t>B</a:t>
            </a:r>
            <a:endParaRPr lang="zh-TW" altLang="en-US" sz="1400" dirty="0">
              <a:solidFill>
                <a:schemeClr val="bg1"/>
              </a:solidFill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6308205" y="4542445"/>
            <a:ext cx="282450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chemeClr val="bg1"/>
                </a:solidFill>
              </a:rPr>
              <a:t>C</a:t>
            </a:r>
            <a:endParaRPr lang="zh-TW" altLang="en-US" sz="1400" dirty="0">
              <a:solidFill>
                <a:schemeClr val="bg1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281113" y="4872110"/>
            <a:ext cx="10082212" cy="1475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文字方塊 30"/>
          <p:cNvSpPr txBox="1"/>
          <p:nvPr/>
        </p:nvSpPr>
        <p:spPr>
          <a:xfrm>
            <a:off x="11389842" y="4773094"/>
            <a:ext cx="295274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chemeClr val="bg1"/>
                </a:solidFill>
              </a:rPr>
              <a:t>D</a:t>
            </a:r>
            <a:endParaRPr lang="zh-TW" altLang="en-US" sz="1400" dirty="0">
              <a:solidFill>
                <a:schemeClr val="bg1"/>
              </a:solidFill>
            </a:endParaRPr>
          </a:p>
        </p:txBody>
      </p:sp>
      <p:sp>
        <p:nvSpPr>
          <p:cNvPr id="14" name="矩形 16"/>
          <p:cNvSpPr/>
          <p:nvPr/>
        </p:nvSpPr>
        <p:spPr>
          <a:xfrm>
            <a:off x="28575" y="-42202"/>
            <a:ext cx="80372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From: </a:t>
            </a:r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Appendix_PhaseAV_Processing_Ray20160810d.pptx  </a:t>
            </a:r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(Ray2016_MasterThesis_OnlineSupplement)</a:t>
            </a:r>
            <a:endParaRPr lang="zh-TW" altLang="en-US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121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3991</TotalTime>
  <Words>1187</Words>
  <Application>Microsoft Office PowerPoint</Application>
  <PresentationFormat>Widescreen</PresentationFormat>
  <Paragraphs>137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新細明體</vt:lpstr>
      <vt:lpstr>Arial</vt:lpstr>
      <vt:lpstr>Calibri</vt:lpstr>
      <vt:lpstr>Calibri Light</vt:lpstr>
      <vt:lpstr>Office Theme</vt:lpstr>
      <vt:lpstr>Seesaw 實驗資料相平均(Phave Average)說明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VBM</dc:creator>
  <cp:lastModifiedBy>JC Tsai2012Jul</cp:lastModifiedBy>
  <cp:revision>67</cp:revision>
  <dcterms:created xsi:type="dcterms:W3CDTF">2015-10-28T05:01:37Z</dcterms:created>
  <dcterms:modified xsi:type="dcterms:W3CDTF">2016-08-10T04:46:39Z</dcterms:modified>
</cp:coreProperties>
</file>