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  <p:sldId id="256" r:id="rId6"/>
    <p:sldId id="257" r:id="rId7"/>
    <p:sldId id="259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33D50D7A-9B4B-4B48-92DB-3032841D4DB0}">
          <p14:sldIdLst>
            <p14:sldId id="258"/>
            <p14:sldId id="260"/>
            <p14:sldId id="261"/>
            <p14:sldId id="262"/>
            <p14:sldId id="256"/>
            <p14:sldId id="257"/>
            <p14:sldId id="259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957" autoAdjust="0"/>
    <p:restoredTop sz="99640" autoAdjust="0"/>
  </p:normalViewPr>
  <p:slideViewPr>
    <p:cSldViewPr snapToGrid="0">
      <p:cViewPr varScale="1">
        <p:scale>
          <a:sx n="85" d="100"/>
          <a:sy n="85" d="100"/>
        </p:scale>
        <p:origin x="96" y="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525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7465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5140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6782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360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792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5198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980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77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877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9440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ACA0C-B8E3-4C9D-9B04-C00BBBDEA6FB}" type="datetimeFigureOut">
              <a:rPr lang="zh-TW" altLang="en-US" smtClean="0"/>
              <a:t>2016/8/10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D3FA8-8F79-43BD-9F64-C46117843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7064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19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28466" y="401449"/>
            <a:ext cx="9144000" cy="733733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電</a:t>
            </a:r>
            <a:r>
              <a:rPr lang="zh-TW" altLang="en-US" sz="4000" dirty="0" smtClean="0"/>
              <a:t>壓</a:t>
            </a:r>
            <a:r>
              <a:rPr lang="zh-TW" altLang="en-US" sz="4000" dirty="0"/>
              <a:t>訊號轉力訊號的處理說明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750627" y="1889230"/>
            <a:ext cx="909095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檔</a:t>
            </a:r>
            <a:r>
              <a:rPr lang="zh-TW" altLang="en-US" sz="2400" dirty="0" smtClean="0"/>
              <a:t>案格式說明</a:t>
            </a:r>
            <a:r>
              <a:rPr lang="en-US" altLang="zh-TW" sz="2400" dirty="0" smtClean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電</a:t>
            </a:r>
            <a:r>
              <a:rPr lang="zh-TW" altLang="en-US" sz="2400" dirty="0"/>
              <a:t>壓訊號</a:t>
            </a:r>
            <a:r>
              <a:rPr lang="en-US" altLang="zh-TW" sz="2400" dirty="0"/>
              <a:t>Raw </a:t>
            </a:r>
            <a:r>
              <a:rPr lang="en-US" altLang="zh-TW" sz="2400" dirty="0" smtClean="0"/>
              <a:t>Data</a:t>
            </a:r>
            <a:endParaRPr lang="en-US" altLang="zh-TW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馬</a:t>
            </a:r>
            <a:r>
              <a:rPr lang="zh-TW" altLang="en-US" sz="2400" dirty="0"/>
              <a:t>達</a:t>
            </a:r>
            <a:r>
              <a:rPr lang="zh-TW" altLang="en-US" sz="2400" dirty="0" smtClean="0"/>
              <a:t>訊</a:t>
            </a:r>
            <a:r>
              <a:rPr lang="zh-TW" altLang="en-US" sz="2400" dirty="0"/>
              <a:t>號</a:t>
            </a:r>
            <a:r>
              <a:rPr lang="en-US" altLang="zh-TW" sz="2400" dirty="0"/>
              <a:t>Raw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訊</a:t>
            </a:r>
            <a:r>
              <a:rPr lang="zh-TW" altLang="en-US" sz="2400" dirty="0" smtClean="0"/>
              <a:t>號換算：電壓訊號轉換成力訊號，與馬達訊號處理的單位換算</a:t>
            </a:r>
            <a:endParaRPr lang="en-US" altLang="zh-TW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合</a:t>
            </a:r>
            <a:r>
              <a:rPr lang="zh-TW" altLang="en-US" sz="2400" dirty="0"/>
              <a:t>併力訊號與馬達訊號</a:t>
            </a:r>
            <a:r>
              <a:rPr lang="zh-TW" altLang="en-US" sz="2400" dirty="0" smtClean="0"/>
              <a:t>的處</a:t>
            </a:r>
            <a:r>
              <a:rPr lang="zh-TW" altLang="en-US" sz="2400" dirty="0"/>
              <a:t>理流</a:t>
            </a:r>
            <a:r>
              <a:rPr lang="zh-TW" altLang="en-US" sz="2400" dirty="0" smtClean="0"/>
              <a:t>程</a:t>
            </a:r>
            <a:endParaRPr lang="en-US" altLang="zh-TW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Raw </a:t>
            </a:r>
            <a:r>
              <a:rPr lang="en-US" altLang="zh-TW" sz="2400" dirty="0" smtClean="0"/>
              <a:t>Data</a:t>
            </a:r>
            <a:r>
              <a:rPr lang="zh-TW" altLang="en-US" sz="2400" dirty="0" smtClean="0"/>
              <a:t> 處理範</a:t>
            </a:r>
            <a:r>
              <a:rPr lang="zh-TW" altLang="en-US" sz="2400" dirty="0"/>
              <a:t>例</a:t>
            </a:r>
            <a:endParaRPr lang="en-US" altLang="zh-TW" sz="2400" dirty="0" smtClean="0"/>
          </a:p>
          <a:p>
            <a:endParaRPr lang="en-US" altLang="zh-TW" sz="2400" dirty="0" smtClean="0"/>
          </a:p>
        </p:txBody>
      </p:sp>
      <p:sp>
        <p:nvSpPr>
          <p:cNvPr id="5" name="文字方塊 4"/>
          <p:cNvSpPr txBox="1"/>
          <p:nvPr/>
        </p:nvSpPr>
        <p:spPr>
          <a:xfrm>
            <a:off x="10210800" y="1247775"/>
            <a:ext cx="133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2016.08</a:t>
            </a:r>
            <a:r>
              <a:rPr lang="zh-TW" altLang="en-US" dirty="0" smtClean="0"/>
              <a:t> </a:t>
            </a:r>
            <a:r>
              <a:rPr lang="en-US" altLang="zh-TW" dirty="0" smtClean="0"/>
              <a:t>Ray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74774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652" y="2033289"/>
            <a:ext cx="5102770" cy="3274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4"/>
          <p:cNvSpPr txBox="1"/>
          <p:nvPr/>
        </p:nvSpPr>
        <p:spPr>
          <a:xfrm>
            <a:off x="139146" y="111687"/>
            <a:ext cx="11145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0000"/>
                </a:solidFill>
              </a:rPr>
              <a:t>Raw </a:t>
            </a:r>
            <a:r>
              <a:rPr lang="en-US" altLang="zh-TW" sz="2400" b="1" dirty="0">
                <a:solidFill>
                  <a:srgbClr val="FF0000"/>
                </a:solidFill>
              </a:rPr>
              <a:t>Data </a:t>
            </a:r>
            <a:r>
              <a:rPr lang="zh-TW" altLang="en-US" sz="2400" b="1" dirty="0">
                <a:solidFill>
                  <a:srgbClr val="FF0000"/>
                </a:solidFill>
              </a:rPr>
              <a:t>的初階處理範例：檔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案格式說明</a:t>
            </a:r>
            <a:endParaRPr lang="en-US" altLang="zh-TW" sz="2400" b="1" dirty="0" smtClean="0">
              <a:solidFill>
                <a:srgbClr val="FF0000"/>
              </a:solidFill>
            </a:endParaRPr>
          </a:p>
          <a:p>
            <a:r>
              <a:rPr lang="en-US" altLang="zh-TW" sz="2400" b="1" dirty="0">
                <a:solidFill>
                  <a:srgbClr val="FF0000"/>
                </a:solidFill>
              </a:rPr>
              <a:t>	</a:t>
            </a:r>
            <a:r>
              <a:rPr lang="en-US" altLang="zh-TW" sz="2400" b="1" dirty="0" smtClean="0"/>
              <a:t>--</a:t>
            </a:r>
            <a:r>
              <a:rPr lang="zh-TW" altLang="en-US" sz="2000" b="1" dirty="0"/>
              <a:t> </a:t>
            </a:r>
            <a:r>
              <a:rPr lang="zh-TW" altLang="en-US" sz="2000" dirty="0"/>
              <a:t>以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SS3_20151009F_Ballnum=1300_01 </a:t>
            </a:r>
            <a:r>
              <a:rPr lang="zh-TW" altLang="en-US" sz="2000" dirty="0" smtClean="0"/>
              <a:t>資料為例，最後合併的檔案為：</a:t>
            </a:r>
            <a:endParaRPr lang="zh-TW" altLang="en-US" sz="2000" b="1" dirty="0"/>
          </a:p>
        </p:txBody>
      </p:sp>
      <p:sp>
        <p:nvSpPr>
          <p:cNvPr id="7" name="矩形 6"/>
          <p:cNvSpPr/>
          <p:nvPr/>
        </p:nvSpPr>
        <p:spPr>
          <a:xfrm>
            <a:off x="482606" y="1013934"/>
            <a:ext cx="6012864" cy="369332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TW" dirty="0"/>
              <a:t>SS3_20151009F_Ballnum=1300_01__twindow= 0.0100000.txt</a:t>
            </a:r>
            <a:endParaRPr lang="en-US" altLang="zh-TW" dirty="0" smtClean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730" y="942236"/>
            <a:ext cx="329131" cy="41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419100" y="1392791"/>
            <a:ext cx="6088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說明：</a:t>
            </a:r>
            <a:r>
              <a:rPr lang="en-US" altLang="zh-TW" sz="1600" dirty="0" smtClean="0"/>
              <a:t>ray_combine.pro</a:t>
            </a:r>
            <a:r>
              <a:rPr lang="zh-TW" altLang="en-US" sz="1600" dirty="0" smtClean="0"/>
              <a:t> 合併力訊號與馬達的資料，也是後續分析的出發點，內容與單位如下</a:t>
            </a:r>
            <a:r>
              <a:rPr lang="en-US" altLang="zh-TW" sz="1600" dirty="0" smtClean="0"/>
              <a:t>(</a:t>
            </a:r>
            <a:r>
              <a:rPr lang="zh-TW" altLang="en-US" sz="1600" dirty="0" smtClean="0"/>
              <a:t>也可參考</a:t>
            </a:r>
            <a:r>
              <a:rPr lang="en-US" altLang="zh-TW" sz="1600" dirty="0" smtClean="0"/>
              <a:t>ray_combine.pro</a:t>
            </a:r>
            <a:r>
              <a:rPr lang="zh-TW" altLang="en-US" sz="1600" dirty="0" smtClean="0"/>
              <a:t>程式內註解</a:t>
            </a:r>
            <a:r>
              <a:rPr lang="en-US" altLang="zh-TW" sz="1600" dirty="0" smtClean="0"/>
              <a:t>)</a:t>
            </a:r>
          </a:p>
        </p:txBody>
      </p:sp>
      <p:sp>
        <p:nvSpPr>
          <p:cNvPr id="11" name="矩形 10"/>
          <p:cNvSpPr/>
          <p:nvPr/>
        </p:nvSpPr>
        <p:spPr>
          <a:xfrm>
            <a:off x="1303089" y="3689477"/>
            <a:ext cx="536796" cy="161946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498700" y="5528784"/>
            <a:ext cx="9589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dirty="0" smtClean="0"/>
              <a:t>時間</a:t>
            </a:r>
            <a:endParaRPr lang="en-US" altLang="zh-TW" sz="1400" dirty="0" smtClean="0"/>
          </a:p>
          <a:p>
            <a:pPr algn="ctr"/>
            <a:r>
              <a:rPr lang="zh-TW" altLang="en-US" sz="1400" dirty="0"/>
              <a:t>單位</a:t>
            </a:r>
            <a:r>
              <a:rPr lang="zh-TW" altLang="en-US" sz="1400" dirty="0" smtClean="0"/>
              <a:t>：</a:t>
            </a:r>
            <a:r>
              <a:rPr lang="en-US" altLang="zh-TW" sz="1400" dirty="0" smtClean="0"/>
              <a:t>sec</a:t>
            </a:r>
            <a:endParaRPr lang="zh-TW" altLang="en-US" sz="1400" dirty="0"/>
          </a:p>
        </p:txBody>
      </p:sp>
      <p:cxnSp>
        <p:nvCxnSpPr>
          <p:cNvPr id="22" name="直線單箭頭接點 21"/>
          <p:cNvCxnSpPr>
            <a:stCxn id="11" idx="2"/>
            <a:endCxn id="20" idx="0"/>
          </p:cNvCxnSpPr>
          <p:nvPr/>
        </p:nvCxnSpPr>
        <p:spPr>
          <a:xfrm flipH="1">
            <a:off x="978159" y="5308945"/>
            <a:ext cx="593328" cy="219839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文字方塊 44"/>
          <p:cNvSpPr txBox="1"/>
          <p:nvPr/>
        </p:nvSpPr>
        <p:spPr>
          <a:xfrm>
            <a:off x="1360397" y="3377295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r>
              <a:rPr lang="en-US" altLang="zh-TW" baseline="30000" dirty="0" smtClean="0"/>
              <a:t>th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567680" y="334872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欄位</a:t>
            </a:r>
          </a:p>
        </p:txBody>
      </p:sp>
      <p:sp>
        <p:nvSpPr>
          <p:cNvPr id="48" name="文字方塊 47"/>
          <p:cNvSpPr txBox="1"/>
          <p:nvPr/>
        </p:nvSpPr>
        <p:spPr>
          <a:xfrm>
            <a:off x="1997263" y="3377295"/>
            <a:ext cx="412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r>
              <a:rPr lang="en-US" altLang="zh-TW" baseline="30000" dirty="0" smtClean="0"/>
              <a:t>st</a:t>
            </a:r>
            <a:endParaRPr lang="zh-TW" altLang="en-US" dirty="0"/>
          </a:p>
        </p:txBody>
      </p:sp>
      <p:sp>
        <p:nvSpPr>
          <p:cNvPr id="41" name="矩形 40"/>
          <p:cNvSpPr/>
          <p:nvPr/>
        </p:nvSpPr>
        <p:spPr>
          <a:xfrm>
            <a:off x="1952917" y="3708527"/>
            <a:ext cx="536796" cy="161946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1395806" y="5528784"/>
            <a:ext cx="10358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dirty="0" smtClean="0"/>
              <a:t>馬達位置</a:t>
            </a:r>
            <a:endParaRPr lang="en-US" altLang="zh-TW" sz="1400" dirty="0" smtClean="0"/>
          </a:p>
          <a:p>
            <a:pPr algn="ctr"/>
            <a:r>
              <a:rPr lang="zh-TW" altLang="en-US" sz="1400" dirty="0" smtClean="0"/>
              <a:t>單位：</a:t>
            </a:r>
            <a:r>
              <a:rPr lang="en-US" altLang="zh-TW" sz="1400" dirty="0" smtClean="0"/>
              <a:t>turn</a:t>
            </a:r>
            <a:endParaRPr lang="zh-TW" altLang="en-US" sz="1400" dirty="0"/>
          </a:p>
        </p:txBody>
      </p:sp>
      <p:cxnSp>
        <p:nvCxnSpPr>
          <p:cNvPr id="43" name="直線單箭頭接點 42"/>
          <p:cNvCxnSpPr>
            <a:stCxn id="41" idx="2"/>
            <a:endCxn id="42" idx="0"/>
          </p:cNvCxnSpPr>
          <p:nvPr/>
        </p:nvCxnSpPr>
        <p:spPr>
          <a:xfrm flipH="1">
            <a:off x="1913737" y="5327995"/>
            <a:ext cx="307578" cy="200789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字方塊 43"/>
          <p:cNvSpPr txBox="1"/>
          <p:nvPr/>
        </p:nvSpPr>
        <p:spPr>
          <a:xfrm>
            <a:off x="2673538" y="3396345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</a:t>
            </a:r>
            <a:r>
              <a:rPr lang="en-US" altLang="zh-TW" baseline="30000" dirty="0" smtClean="0"/>
              <a:t>nd</a:t>
            </a:r>
            <a:endParaRPr lang="zh-TW" altLang="en-US" dirty="0"/>
          </a:p>
        </p:txBody>
      </p:sp>
      <p:sp>
        <p:nvSpPr>
          <p:cNvPr id="47" name="矩形 46"/>
          <p:cNvSpPr/>
          <p:nvPr/>
        </p:nvSpPr>
        <p:spPr>
          <a:xfrm>
            <a:off x="2600617" y="3708527"/>
            <a:ext cx="536796" cy="161946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文字方塊 49"/>
          <p:cNvSpPr txBox="1"/>
          <p:nvPr/>
        </p:nvSpPr>
        <p:spPr>
          <a:xfrm>
            <a:off x="2259251" y="5547834"/>
            <a:ext cx="12520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dirty="0" smtClean="0"/>
              <a:t>馬達速度*</a:t>
            </a:r>
            <a:endParaRPr lang="en-US" altLang="zh-TW" sz="1400" dirty="0" smtClean="0"/>
          </a:p>
          <a:p>
            <a:pPr algn="ctr"/>
            <a:r>
              <a:rPr lang="zh-TW" altLang="en-US" sz="1400" dirty="0" smtClean="0"/>
              <a:t>  單位：</a:t>
            </a:r>
            <a:r>
              <a:rPr lang="en-US" altLang="zh-TW" sz="1400" dirty="0" smtClean="0"/>
              <a:t>turn/s</a:t>
            </a:r>
            <a:endParaRPr lang="zh-TW" altLang="en-US" sz="1400" dirty="0"/>
          </a:p>
        </p:txBody>
      </p:sp>
      <p:cxnSp>
        <p:nvCxnSpPr>
          <p:cNvPr id="51" name="直線單箭頭接點 50"/>
          <p:cNvCxnSpPr>
            <a:stCxn id="47" idx="2"/>
            <a:endCxn id="50" idx="0"/>
          </p:cNvCxnSpPr>
          <p:nvPr/>
        </p:nvCxnSpPr>
        <p:spPr>
          <a:xfrm>
            <a:off x="2869015" y="5327995"/>
            <a:ext cx="16273" cy="219839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文字方塊 58"/>
          <p:cNvSpPr txBox="1"/>
          <p:nvPr/>
        </p:nvSpPr>
        <p:spPr>
          <a:xfrm>
            <a:off x="3339996" y="3416159"/>
            <a:ext cx="432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</a:t>
            </a:r>
            <a:r>
              <a:rPr lang="en-US" altLang="zh-TW" baseline="30000" dirty="0" smtClean="0"/>
              <a:t>rd</a:t>
            </a:r>
            <a:endParaRPr lang="zh-TW" altLang="en-US" dirty="0"/>
          </a:p>
        </p:txBody>
      </p:sp>
      <p:sp>
        <p:nvSpPr>
          <p:cNvPr id="68" name="矩形 67"/>
          <p:cNvSpPr/>
          <p:nvPr/>
        </p:nvSpPr>
        <p:spPr>
          <a:xfrm>
            <a:off x="3266486" y="3697623"/>
            <a:ext cx="536796" cy="161946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9" name="文字方塊 68"/>
          <p:cNvSpPr txBox="1"/>
          <p:nvPr/>
        </p:nvSpPr>
        <p:spPr>
          <a:xfrm>
            <a:off x="3497209" y="5558123"/>
            <a:ext cx="941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/>
              <a:t>正向</a:t>
            </a:r>
            <a:r>
              <a:rPr lang="zh-TW" altLang="en-US" sz="1400" dirty="0" smtClean="0"/>
              <a:t>力 </a:t>
            </a:r>
            <a:r>
              <a:rPr lang="en-US" altLang="zh-TW" sz="1400" dirty="0" smtClean="0"/>
              <a:t>F</a:t>
            </a:r>
            <a:r>
              <a:rPr lang="en-US" altLang="zh-TW" sz="1400" baseline="-25000" dirty="0" smtClean="0"/>
              <a:t>N</a:t>
            </a:r>
            <a:endParaRPr lang="en-US" altLang="zh-TW" sz="1400" dirty="0"/>
          </a:p>
          <a:p>
            <a:pPr algn="ctr"/>
            <a:r>
              <a:rPr lang="zh-TW" altLang="en-US" sz="1400" dirty="0"/>
              <a:t>單位</a:t>
            </a:r>
            <a:r>
              <a:rPr lang="en-US" altLang="zh-TW" sz="1400" dirty="0"/>
              <a:t>: </a:t>
            </a:r>
            <a:r>
              <a:rPr lang="en-US" altLang="zh-TW" sz="1400" dirty="0" err="1"/>
              <a:t>Nt</a:t>
            </a:r>
            <a:r>
              <a:rPr lang="zh-TW" altLang="en-US" sz="1400" dirty="0" smtClean="0"/>
              <a:t>  </a:t>
            </a:r>
            <a:endParaRPr lang="zh-TW" altLang="en-US" sz="1400" dirty="0"/>
          </a:p>
        </p:txBody>
      </p:sp>
      <p:cxnSp>
        <p:nvCxnSpPr>
          <p:cNvPr id="70" name="直線單箭頭接點 69"/>
          <p:cNvCxnSpPr>
            <a:stCxn id="68" idx="2"/>
            <a:endCxn id="69" idx="0"/>
          </p:cNvCxnSpPr>
          <p:nvPr/>
        </p:nvCxnSpPr>
        <p:spPr>
          <a:xfrm>
            <a:off x="3534884" y="5317091"/>
            <a:ext cx="433031" cy="241032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文字方塊 70"/>
          <p:cNvSpPr txBox="1"/>
          <p:nvPr/>
        </p:nvSpPr>
        <p:spPr>
          <a:xfrm>
            <a:off x="3964487" y="3416159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</a:t>
            </a:r>
            <a:r>
              <a:rPr lang="en-US" altLang="zh-TW" baseline="30000" dirty="0" smtClean="0"/>
              <a:t>th</a:t>
            </a:r>
            <a:endParaRPr lang="zh-TW" altLang="en-US" dirty="0"/>
          </a:p>
        </p:txBody>
      </p:sp>
      <p:sp>
        <p:nvSpPr>
          <p:cNvPr id="73" name="矩形 72"/>
          <p:cNvSpPr/>
          <p:nvPr/>
        </p:nvSpPr>
        <p:spPr>
          <a:xfrm>
            <a:off x="3890977" y="3697623"/>
            <a:ext cx="536796" cy="161946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文字方塊 73"/>
          <p:cNvSpPr txBox="1"/>
          <p:nvPr/>
        </p:nvSpPr>
        <p:spPr>
          <a:xfrm>
            <a:off x="4358217" y="5577173"/>
            <a:ext cx="18077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dirty="0"/>
              <a:t>系統所施</a:t>
            </a:r>
            <a:r>
              <a:rPr lang="zh-TW" altLang="en-US" sz="1400" dirty="0" smtClean="0"/>
              <a:t>力矩 </a:t>
            </a:r>
            <a:r>
              <a:rPr lang="en-US" altLang="zh-TW" sz="1400" dirty="0" smtClean="0"/>
              <a:t>Torque</a:t>
            </a:r>
          </a:p>
          <a:p>
            <a:pPr algn="ctr"/>
            <a:r>
              <a:rPr lang="zh-TW" altLang="en-US" sz="1400" dirty="0" smtClean="0"/>
              <a:t>單位</a:t>
            </a:r>
            <a:r>
              <a:rPr lang="en-US" altLang="zh-TW" sz="1400" dirty="0" smtClean="0"/>
              <a:t>:</a:t>
            </a:r>
            <a:r>
              <a:rPr lang="zh-TW" altLang="en-US" sz="1400" dirty="0" smtClean="0"/>
              <a:t> </a:t>
            </a:r>
            <a:r>
              <a:rPr lang="en-US" altLang="zh-TW" sz="1400" dirty="0" err="1" smtClean="0"/>
              <a:t>Nt</a:t>
            </a:r>
            <a:r>
              <a:rPr lang="en-US" altLang="zh-TW" sz="1400" dirty="0" smtClean="0"/>
              <a:t>-m</a:t>
            </a:r>
            <a:r>
              <a:rPr lang="zh-TW" altLang="en-US" sz="1400" dirty="0" smtClean="0"/>
              <a:t> </a:t>
            </a:r>
            <a:endParaRPr lang="zh-TW" altLang="en-US" sz="1400" dirty="0"/>
          </a:p>
        </p:txBody>
      </p:sp>
      <p:cxnSp>
        <p:nvCxnSpPr>
          <p:cNvPr id="76" name="直線單箭頭接點 75"/>
          <p:cNvCxnSpPr>
            <a:stCxn id="73" idx="2"/>
            <a:endCxn id="74" idx="0"/>
          </p:cNvCxnSpPr>
          <p:nvPr/>
        </p:nvCxnSpPr>
        <p:spPr>
          <a:xfrm>
            <a:off x="4159375" y="5317091"/>
            <a:ext cx="1102711" cy="260082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/>
          <p:cNvSpPr txBox="1"/>
          <p:nvPr/>
        </p:nvSpPr>
        <p:spPr>
          <a:xfrm>
            <a:off x="7065995" y="1207498"/>
            <a:ext cx="4369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ray_combine.pro</a:t>
            </a:r>
            <a:r>
              <a:rPr lang="zh-TW" altLang="en-US" dirty="0" smtClean="0"/>
              <a:t> 的合併資料的演算法解釋</a:t>
            </a:r>
            <a:endParaRPr lang="zh-TW" altLang="en-US" dirty="0"/>
          </a:p>
        </p:txBody>
      </p:sp>
      <p:pic>
        <p:nvPicPr>
          <p:cNvPr id="78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812" b="9335"/>
          <a:stretch/>
        </p:blipFill>
        <p:spPr bwMode="auto">
          <a:xfrm>
            <a:off x="7127214" y="2339469"/>
            <a:ext cx="1115760" cy="2533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文字方塊 18"/>
          <p:cNvSpPr txBox="1"/>
          <p:nvPr/>
        </p:nvSpPr>
        <p:spPr>
          <a:xfrm>
            <a:off x="6962127" y="1658776"/>
            <a:ext cx="4871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 smtClean="0"/>
              <a:t>如果在程式內設定</a:t>
            </a:r>
            <a:r>
              <a:rPr lang="en-US" altLang="zh-TW" sz="1200" dirty="0" err="1" smtClean="0"/>
              <a:t>t_window</a:t>
            </a:r>
            <a:r>
              <a:rPr lang="en-US" altLang="zh-TW" sz="1200" dirty="0" smtClean="0"/>
              <a:t>=0.005</a:t>
            </a:r>
            <a:r>
              <a:rPr lang="zh-TW" altLang="en-US" sz="1200" dirty="0" smtClean="0"/>
              <a:t>，則程式會對</a:t>
            </a:r>
            <a:r>
              <a:rPr lang="en-US" altLang="zh-TW" sz="1200" dirty="0" err="1" smtClean="0"/>
              <a:t>arr_motor</a:t>
            </a:r>
            <a:r>
              <a:rPr lang="zh-TW" altLang="en-US" sz="1200" dirty="0" smtClean="0"/>
              <a:t>每一筆資料找前後時間在</a:t>
            </a:r>
            <a:r>
              <a:rPr lang="en-US" altLang="zh-TW" sz="1200" dirty="0" smtClean="0"/>
              <a:t>0.005 sec</a:t>
            </a:r>
            <a:r>
              <a:rPr lang="zh-TW" altLang="en-US" sz="1200" dirty="0" smtClean="0"/>
              <a:t>內的 </a:t>
            </a:r>
            <a:r>
              <a:rPr lang="en-US" altLang="zh-TW" sz="1200" dirty="0" err="1" smtClean="0"/>
              <a:t>arr_data</a:t>
            </a:r>
            <a:r>
              <a:rPr lang="en-US" altLang="zh-TW" sz="1200" dirty="0" smtClean="0"/>
              <a:t> </a:t>
            </a:r>
            <a:r>
              <a:rPr lang="zh-TW" altLang="en-US" sz="1200" dirty="0" smtClean="0"/>
              <a:t>資料作平均。最後輸出的檔案名稱</a:t>
            </a:r>
            <a:r>
              <a:rPr lang="zh-TW" altLang="en-US" sz="1200" dirty="0"/>
              <a:t>結尾為</a:t>
            </a:r>
            <a:r>
              <a:rPr lang="en-US" altLang="zh-TW" sz="1200" dirty="0" smtClean="0"/>
              <a:t>twindow=0.010000.txt</a:t>
            </a:r>
            <a:r>
              <a:rPr lang="zh-TW" altLang="en-US" sz="1200" dirty="0" smtClean="0"/>
              <a:t>。</a:t>
            </a:r>
            <a:endParaRPr lang="en-US" altLang="zh-TW" sz="1200" dirty="0" smtClean="0"/>
          </a:p>
        </p:txBody>
      </p:sp>
      <p:sp>
        <p:nvSpPr>
          <p:cNvPr id="80" name="矩形 79"/>
          <p:cNvSpPr/>
          <p:nvPr/>
        </p:nvSpPr>
        <p:spPr>
          <a:xfrm>
            <a:off x="7264391" y="4025407"/>
            <a:ext cx="848563" cy="162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6439396" y="3745931"/>
            <a:ext cx="9292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100" dirty="0" smtClean="0"/>
              <a:t>Ex.</a:t>
            </a:r>
            <a:endParaRPr lang="en-US" altLang="zh-TW" sz="1100" dirty="0"/>
          </a:p>
          <a:p>
            <a:r>
              <a:rPr lang="en-US" altLang="zh-TW" sz="1100" dirty="0" smtClean="0"/>
              <a:t>_</a:t>
            </a:r>
            <a:r>
              <a:rPr lang="en-US" altLang="zh-TW" sz="1100" dirty="0" err="1" smtClean="0"/>
              <a:t>arr_motor</a:t>
            </a:r>
            <a:r>
              <a:rPr lang="zh-TW" altLang="en-US" sz="1100" dirty="0" smtClean="0"/>
              <a:t>檔案內的這筆資料</a:t>
            </a:r>
            <a:endParaRPr lang="en-US" altLang="zh-TW" sz="1100" dirty="0" smtClean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734" b="7449"/>
          <a:stretch/>
        </p:blipFill>
        <p:spPr bwMode="auto">
          <a:xfrm>
            <a:off x="10183106" y="2237671"/>
            <a:ext cx="1870385" cy="2526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文字方塊 26"/>
          <p:cNvSpPr txBox="1"/>
          <p:nvPr/>
        </p:nvSpPr>
        <p:spPr>
          <a:xfrm>
            <a:off x="8272234" y="2392179"/>
            <a:ext cx="19047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 smtClean="0"/>
              <a:t>程式會尋找在</a:t>
            </a:r>
            <a:r>
              <a:rPr lang="en-US" altLang="zh-TW" sz="1200" dirty="0" smtClean="0"/>
              <a:t>_</a:t>
            </a:r>
            <a:r>
              <a:rPr lang="en-US" altLang="zh-TW" sz="1200" dirty="0" err="1" smtClean="0"/>
              <a:t>arr_data</a:t>
            </a:r>
            <a:r>
              <a:rPr lang="zh-TW" altLang="en-US" sz="1200" dirty="0" smtClean="0"/>
              <a:t>檔案內時間</a:t>
            </a:r>
            <a:r>
              <a:rPr lang="zh-TW" altLang="en-US" sz="1200" dirty="0"/>
              <a:t>在</a:t>
            </a:r>
            <a:r>
              <a:rPr lang="en-US" altLang="zh-TW" sz="1200" dirty="0" smtClean="0"/>
              <a:t>0.14</a:t>
            </a:r>
            <a:r>
              <a:rPr lang="zh-TW" altLang="en-US" sz="1200" dirty="0" smtClean="0"/>
              <a:t> </a:t>
            </a:r>
            <a:r>
              <a:rPr lang="en-US" altLang="zh-TW" sz="1200" dirty="0" smtClean="0"/>
              <a:t>±</a:t>
            </a:r>
            <a:r>
              <a:rPr lang="zh-TW" altLang="en-US" sz="1200" dirty="0" smtClean="0"/>
              <a:t> </a:t>
            </a:r>
            <a:r>
              <a:rPr lang="en-US" altLang="zh-TW" sz="1200" dirty="0" smtClean="0"/>
              <a:t>0.005</a:t>
            </a:r>
            <a:r>
              <a:rPr lang="zh-TW" altLang="en-US" sz="1200" dirty="0" smtClean="0"/>
              <a:t>內的資料，所有符合的資料的力矩</a:t>
            </a:r>
            <a:r>
              <a:rPr lang="en-US" altLang="zh-TW" sz="1200" dirty="0" smtClean="0"/>
              <a:t>Torque</a:t>
            </a:r>
            <a:r>
              <a:rPr lang="zh-TW" altLang="en-US" sz="1200" dirty="0" smtClean="0"/>
              <a:t> 與正向力 </a:t>
            </a:r>
            <a:r>
              <a:rPr lang="en-US" altLang="zh-TW" sz="1200" dirty="0" smtClean="0"/>
              <a:t>F</a:t>
            </a:r>
            <a:r>
              <a:rPr lang="en-US" altLang="zh-TW" sz="1200" baseline="-25000" dirty="0" smtClean="0"/>
              <a:t>N</a:t>
            </a:r>
            <a:r>
              <a:rPr lang="zh-TW" altLang="en-US" sz="1200" dirty="0" smtClean="0"/>
              <a:t> 會作平均。</a:t>
            </a:r>
            <a:endParaRPr lang="en-US" altLang="zh-TW" sz="1200" dirty="0" smtClean="0"/>
          </a:p>
          <a:p>
            <a:endParaRPr lang="en-US" altLang="zh-TW" sz="1200" dirty="0"/>
          </a:p>
          <a:p>
            <a:r>
              <a:rPr lang="zh-TW" altLang="en-US" sz="1200" dirty="0" smtClean="0"/>
              <a:t>此例僅有時間為</a:t>
            </a:r>
            <a:r>
              <a:rPr lang="en-US" altLang="zh-TW" sz="1200" dirty="0" smtClean="0"/>
              <a:t>0.1400</a:t>
            </a:r>
            <a:r>
              <a:rPr lang="zh-TW" altLang="en-US" sz="1200" dirty="0" smtClean="0"/>
              <a:t>的資料符合此條件</a:t>
            </a:r>
            <a:endParaRPr lang="en-US" altLang="zh-TW" sz="1200" dirty="0" smtClean="0"/>
          </a:p>
        </p:txBody>
      </p:sp>
      <p:sp>
        <p:nvSpPr>
          <p:cNvPr id="29" name="左大括弧 28"/>
          <p:cNvSpPr/>
          <p:nvPr/>
        </p:nvSpPr>
        <p:spPr>
          <a:xfrm>
            <a:off x="9634516" y="4116021"/>
            <a:ext cx="731520" cy="489965"/>
          </a:xfrm>
          <a:prstGeom prst="lef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1" name="直線單箭頭接點 30"/>
          <p:cNvCxnSpPr>
            <a:stCxn id="80" idx="3"/>
            <a:endCxn id="29" idx="1"/>
          </p:cNvCxnSpPr>
          <p:nvPr/>
        </p:nvCxnSpPr>
        <p:spPr>
          <a:xfrm>
            <a:off x="8112954" y="4106407"/>
            <a:ext cx="1521562" cy="254597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10366036" y="4291345"/>
            <a:ext cx="1767839" cy="143562"/>
          </a:xfrm>
          <a:prstGeom prst="rect">
            <a:avLst/>
          </a:prstGeom>
          <a:solidFill>
            <a:srgbClr val="FFFF00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文字方塊 32"/>
              <p:cNvSpPr txBox="1"/>
              <p:nvPr/>
            </p:nvSpPr>
            <p:spPr>
              <a:xfrm>
                <a:off x="346470" y="6224218"/>
                <a:ext cx="6913624" cy="425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1400" dirty="0" smtClean="0"/>
                  <a:t>*馬達</a:t>
                </a:r>
                <a:r>
                  <a:rPr lang="zh-TW" altLang="en-US" sz="1400" dirty="0"/>
                  <a:t>的速度則</a:t>
                </a:r>
                <a:r>
                  <a:rPr lang="zh-TW" altLang="en-US" sz="1400" dirty="0" smtClean="0"/>
                  <a:t>是馬達位置</a:t>
                </a:r>
                <a:r>
                  <a:rPr lang="zh-TW" altLang="en-US" sz="1400" dirty="0"/>
                  <a:t>前後取</a:t>
                </a:r>
                <a:r>
                  <a:rPr lang="en-US" altLang="zh-TW" sz="1400" dirty="0"/>
                  <a:t>5</a:t>
                </a:r>
                <a:r>
                  <a:rPr lang="zh-TW" altLang="en-US" sz="1400" dirty="0"/>
                  <a:t>筆</a:t>
                </a:r>
                <a:r>
                  <a:rPr lang="zh-TW" altLang="en-US" sz="1400" dirty="0" smtClean="0"/>
                  <a:t>資料差</a:t>
                </a:r>
                <a:r>
                  <a:rPr lang="zh-TW" altLang="en-US" sz="1400" dirty="0"/>
                  <a:t>分而</a:t>
                </a:r>
                <a:r>
                  <a:rPr lang="zh-TW" altLang="en-US" sz="1400" dirty="0" smtClean="0"/>
                  <a:t>得：</a:t>
                </a:r>
                <a:r>
                  <a:rPr lang="en-US" altLang="zh-TW" sz="1400" dirty="0"/>
                  <a:t> </a:t>
                </a:r>
                <a:r>
                  <a:rPr lang="zh-TW" altLang="en-US" sz="1400" dirty="0" smtClean="0"/>
                  <a:t>第</a:t>
                </a:r>
                <a:r>
                  <a:rPr lang="en-US" altLang="zh-TW" sz="1400" dirty="0" smtClean="0"/>
                  <a:t>N</a:t>
                </a:r>
                <a:r>
                  <a:rPr lang="zh-TW" altLang="en-US" sz="1400" dirty="0" smtClean="0"/>
                  <a:t>筆資料的速度</a:t>
                </a:r>
                <a14:m>
                  <m:oMath xmlns:m="http://schemas.openxmlformats.org/officeDocument/2006/math">
                    <m:r>
                      <a:rPr lang="zh-TW" altLang="en-US" sz="1400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altLang="zh-TW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400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altLang="zh-TW" sz="1400" b="0" i="1" smtClean="0">
                            <a:latin typeface="Cambria Math"/>
                          </a:rPr>
                          <m:t>𝑁</m:t>
                        </m:r>
                      </m:sub>
                    </m:sSub>
                    <m:r>
                      <a:rPr lang="en-US" altLang="zh-TW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TW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TW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400" b="0" i="1" dirty="0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zh-TW" sz="1400" b="0" i="1" dirty="0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n-US" altLang="zh-TW" sz="1400" b="0" i="1" dirty="0" smtClean="0">
                                <a:latin typeface="Cambria Math"/>
                              </a:rPr>
                              <m:t>+5</m:t>
                            </m:r>
                          </m:sub>
                        </m:sSub>
                        <m:r>
                          <a:rPr lang="en-US" altLang="zh-TW" sz="1400" b="0" i="1" dirty="0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sz="1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400" b="0" i="1" dirty="0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zh-TW" sz="1400" b="0" i="1" dirty="0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n-US" altLang="zh-TW" sz="1400" b="0" i="1" dirty="0" smtClean="0">
                                <a:latin typeface="Cambria Math"/>
                              </a:rPr>
                              <m:t>−5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TW" sz="1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400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sz="1400" b="0" i="1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n-US" altLang="zh-TW" sz="1400" b="0" i="1" smtClean="0">
                                <a:latin typeface="Cambria Math"/>
                              </a:rPr>
                              <m:t>+5</m:t>
                            </m:r>
                          </m:sub>
                        </m:sSub>
                        <m:r>
                          <a:rPr lang="en-US" altLang="zh-TW" sz="1400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sz="1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400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sz="1400" b="0" i="1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n-US" altLang="zh-TW" sz="1400" b="0" i="1" smtClean="0">
                                <a:latin typeface="Cambria Math"/>
                              </a:rPr>
                              <m:t>−5</m:t>
                            </m:r>
                          </m:sub>
                        </m:sSub>
                      </m:den>
                    </m:f>
                  </m:oMath>
                </a14:m>
                <a:endParaRPr lang="zh-TW" altLang="en-US" sz="1400" dirty="0"/>
              </a:p>
            </p:txBody>
          </p:sp>
        </mc:Choice>
        <mc:Fallback xmlns="">
          <p:sp>
            <p:nvSpPr>
              <p:cNvPr id="33" name="文字方塊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470" y="6224218"/>
                <a:ext cx="6913624" cy="425694"/>
              </a:xfrm>
              <a:prstGeom prst="rect">
                <a:avLst/>
              </a:prstGeom>
              <a:blipFill rotWithShape="1">
                <a:blip r:embed="rId6"/>
                <a:stretch>
                  <a:fillRect l="-26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矩形 7"/>
          <p:cNvSpPr/>
          <p:nvPr/>
        </p:nvSpPr>
        <p:spPr>
          <a:xfrm>
            <a:off x="21431" y="-46548"/>
            <a:ext cx="74977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Appendix_Daq_Signal_Processing_Ray20160810c.pptx  </a:t>
            </a:r>
            <a:r>
              <a:rPr lang="en-US" altLang="zh-TW" sz="1400" i="1" dirty="0" smtClean="0">
                <a:solidFill>
                  <a:schemeClr val="accent6">
                    <a:lumMod val="75000"/>
                  </a:schemeClr>
                </a:solidFill>
              </a:rPr>
              <a:t>(Ray2016_MasterThesis_OnlineSupplement)</a:t>
            </a:r>
            <a:endParaRPr lang="zh-TW" alt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712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2" descr="Z:\Public_Talks_Events\2014.01_物理年會_中興大學_poster_SS3_n_RFV\SS3_2014Annualposter\SS3_Setup_and_demos.pptx_Slide2_jc20121229c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61" r="3831"/>
          <a:stretch/>
        </p:blipFill>
        <p:spPr bwMode="auto">
          <a:xfrm>
            <a:off x="3474897" y="6011882"/>
            <a:ext cx="952626" cy="80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24" y="1348714"/>
            <a:ext cx="3783822" cy="3409382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3" name="矩形 72"/>
          <p:cNvSpPr/>
          <p:nvPr/>
        </p:nvSpPr>
        <p:spPr>
          <a:xfrm>
            <a:off x="4034484" y="1539214"/>
            <a:ext cx="3312000" cy="207552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39148" y="156843"/>
            <a:ext cx="4637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</a:rPr>
              <a:t>檔</a:t>
            </a:r>
            <a:r>
              <a:rPr lang="zh-TW" altLang="en-US" sz="2400" b="1" dirty="0">
                <a:solidFill>
                  <a:srgbClr val="FF0000"/>
                </a:solidFill>
              </a:rPr>
              <a:t>案格式說明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: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 電壓</a:t>
            </a:r>
            <a:r>
              <a:rPr lang="zh-TW" altLang="en-US" sz="2400" b="1" dirty="0">
                <a:solidFill>
                  <a:srgbClr val="FF0000"/>
                </a:solidFill>
              </a:rPr>
              <a:t>訊號</a:t>
            </a:r>
            <a:r>
              <a:rPr lang="en-US" altLang="zh-TW" sz="2400" b="1" dirty="0">
                <a:solidFill>
                  <a:srgbClr val="FF0000"/>
                </a:solidFill>
              </a:rPr>
              <a:t>Raw 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Data</a:t>
            </a:r>
            <a:endParaRPr lang="zh-TW" alt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57786" y="554302"/>
            <a:ext cx="7466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SS3</a:t>
            </a:r>
            <a:r>
              <a:rPr lang="zh-TW" altLang="en-US" dirty="0" smtClean="0"/>
              <a:t>的電壓訊號</a:t>
            </a:r>
            <a:r>
              <a:rPr lang="en-US" altLang="zh-TW" dirty="0" smtClean="0"/>
              <a:t>raw data</a:t>
            </a:r>
            <a:r>
              <a:rPr lang="zh-TW" altLang="en-US" dirty="0" smtClean="0"/>
              <a:t>：</a:t>
            </a:r>
            <a:r>
              <a:rPr lang="zh-TW" altLang="en-US" sz="1200" dirty="0" smtClean="0"/>
              <a:t>檔案名稱以</a:t>
            </a:r>
            <a:r>
              <a:rPr lang="en-US" altLang="zh-TW" sz="1200" dirty="0" smtClean="0"/>
              <a:t>_force</a:t>
            </a:r>
            <a:r>
              <a:rPr lang="zh-TW" altLang="en-US" sz="1200" dirty="0" smtClean="0"/>
              <a:t>為</a:t>
            </a:r>
            <a:r>
              <a:rPr lang="zh-TW" altLang="en-US" sz="1200" dirty="0"/>
              <a:t>結尾</a:t>
            </a:r>
            <a:r>
              <a:rPr lang="zh-TW" altLang="en-US" sz="1200" dirty="0" smtClean="0"/>
              <a:t>的</a:t>
            </a:r>
            <a:r>
              <a:rPr lang="zh-TW" altLang="en-US" sz="1200" dirty="0"/>
              <a:t>是</a:t>
            </a:r>
            <a:r>
              <a:rPr lang="zh-TW" altLang="en-US" sz="1200" dirty="0" smtClean="0"/>
              <a:t>量測資料</a:t>
            </a:r>
            <a:r>
              <a:rPr lang="en-US" altLang="zh-TW" sz="1200" dirty="0" smtClean="0"/>
              <a:t>, </a:t>
            </a:r>
            <a:r>
              <a:rPr lang="zh-TW" altLang="en-US" sz="1200" dirty="0" smtClean="0"/>
              <a:t>以</a:t>
            </a:r>
            <a:r>
              <a:rPr lang="en-US" altLang="zh-TW" sz="1200" dirty="0" smtClean="0"/>
              <a:t>_origin</a:t>
            </a:r>
            <a:r>
              <a:rPr lang="zh-TW" altLang="en-US" sz="1200" dirty="0" smtClean="0"/>
              <a:t>為</a:t>
            </a:r>
            <a:r>
              <a:rPr lang="zh-TW" altLang="en-US" sz="1200" dirty="0"/>
              <a:t>結尾</a:t>
            </a:r>
            <a:r>
              <a:rPr lang="zh-TW" altLang="en-US" sz="1200" dirty="0" smtClean="0"/>
              <a:t>的是電壓原點值</a:t>
            </a:r>
            <a:endParaRPr lang="zh-TW" altLang="en-US" sz="12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663"/>
          <a:stretch/>
        </p:blipFill>
        <p:spPr bwMode="auto">
          <a:xfrm>
            <a:off x="291548" y="1141307"/>
            <a:ext cx="3537502" cy="4823791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6" name="文字方塊 15"/>
          <p:cNvSpPr txBox="1"/>
          <p:nvPr/>
        </p:nvSpPr>
        <p:spPr>
          <a:xfrm>
            <a:off x="276836" y="884132"/>
            <a:ext cx="344806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TW" altLang="en-US" dirty="0"/>
              <a:t>長</a:t>
            </a:r>
            <a:r>
              <a:rPr lang="zh-TW" altLang="en-US" dirty="0" smtClean="0"/>
              <a:t>這樣</a:t>
            </a:r>
            <a:r>
              <a:rPr lang="en-US" altLang="zh-TW" dirty="0" smtClean="0"/>
              <a:t>(Ex1, </a:t>
            </a:r>
            <a:r>
              <a:rPr lang="en-US" altLang="zh-TW" sz="1200" dirty="0"/>
              <a:t>SS3_20140804_1300a_force.txt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3993133" y="894107"/>
            <a:ext cx="3969767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dirty="0" smtClean="0"/>
              <a:t>或這樣</a:t>
            </a:r>
            <a:r>
              <a:rPr lang="en-US" altLang="zh-TW" dirty="0" smtClean="0"/>
              <a:t>(Ex2, </a:t>
            </a:r>
            <a:r>
              <a:rPr lang="en-US" altLang="zh-TW" sz="1100" dirty="0"/>
              <a:t>SS3_20151011A_Ballnum=1500_08_force.txt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4520328" y="1790700"/>
            <a:ext cx="416643" cy="289560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5044767" y="1800225"/>
            <a:ext cx="345921" cy="289560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/>
          <p:cNvSpPr/>
          <p:nvPr/>
        </p:nvSpPr>
        <p:spPr>
          <a:xfrm>
            <a:off x="6902142" y="1790700"/>
            <a:ext cx="345921" cy="289560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5534342" y="3195075"/>
            <a:ext cx="144000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橢圓 30"/>
          <p:cNvSpPr/>
          <p:nvPr/>
        </p:nvSpPr>
        <p:spPr>
          <a:xfrm>
            <a:off x="5745738" y="3185550"/>
            <a:ext cx="144000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橢圓 31"/>
          <p:cNvSpPr/>
          <p:nvPr/>
        </p:nvSpPr>
        <p:spPr>
          <a:xfrm>
            <a:off x="5962967" y="3185550"/>
            <a:ext cx="144000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橢圓 32"/>
          <p:cNvSpPr/>
          <p:nvPr/>
        </p:nvSpPr>
        <p:spPr>
          <a:xfrm>
            <a:off x="6172517" y="3185550"/>
            <a:ext cx="144000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橢圓 33"/>
          <p:cNvSpPr/>
          <p:nvPr/>
        </p:nvSpPr>
        <p:spPr>
          <a:xfrm>
            <a:off x="6410642" y="3185550"/>
            <a:ext cx="144000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橢圓 34"/>
          <p:cNvSpPr/>
          <p:nvPr/>
        </p:nvSpPr>
        <p:spPr>
          <a:xfrm>
            <a:off x="6620192" y="3185550"/>
            <a:ext cx="144000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4465133" y="5181600"/>
            <a:ext cx="7232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400" dirty="0" smtClean="0"/>
              <a:t>1</a:t>
            </a:r>
            <a:r>
              <a:rPr lang="zh-TW" altLang="en-US" sz="1400" dirty="0" smtClean="0"/>
              <a:t>號</a:t>
            </a:r>
            <a:endParaRPr lang="en-US" altLang="zh-TW" sz="1400" dirty="0" smtClean="0"/>
          </a:p>
          <a:p>
            <a:pPr algn="ctr"/>
            <a:r>
              <a:rPr lang="en-US" altLang="zh-TW" sz="1400" dirty="0" smtClean="0"/>
              <a:t>Sensor </a:t>
            </a:r>
          </a:p>
          <a:p>
            <a:pPr algn="ctr"/>
            <a:r>
              <a:rPr lang="zh-TW" altLang="en-US" sz="1400" dirty="0" smtClean="0"/>
              <a:t>的讀值</a:t>
            </a:r>
            <a:endParaRPr lang="zh-TW" altLang="en-US" sz="14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5031244" y="5181600"/>
            <a:ext cx="7232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400" dirty="0"/>
              <a:t>2</a:t>
            </a:r>
            <a:r>
              <a:rPr lang="zh-TW" altLang="en-US" sz="1400" dirty="0" smtClean="0"/>
              <a:t>號</a:t>
            </a:r>
            <a:endParaRPr lang="en-US" altLang="zh-TW" sz="1400" dirty="0" smtClean="0"/>
          </a:p>
          <a:p>
            <a:pPr algn="ctr"/>
            <a:r>
              <a:rPr lang="en-US" altLang="zh-TW" sz="1400" dirty="0" smtClean="0"/>
              <a:t>Sensor </a:t>
            </a:r>
          </a:p>
          <a:p>
            <a:pPr algn="ctr"/>
            <a:r>
              <a:rPr lang="zh-TW" altLang="en-US" sz="1400" dirty="0" smtClean="0"/>
              <a:t>的讀值</a:t>
            </a:r>
            <a:endParaRPr lang="zh-TW" altLang="en-US" sz="1400" dirty="0"/>
          </a:p>
        </p:txBody>
      </p:sp>
      <p:cxnSp>
        <p:nvCxnSpPr>
          <p:cNvPr id="28" name="直線單箭頭接點 27"/>
          <p:cNvCxnSpPr>
            <a:stCxn id="15" idx="2"/>
            <a:endCxn id="25" idx="0"/>
          </p:cNvCxnSpPr>
          <p:nvPr/>
        </p:nvCxnSpPr>
        <p:spPr>
          <a:xfrm>
            <a:off x="4728650" y="4686300"/>
            <a:ext cx="98121" cy="49530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/>
          <p:cNvCxnSpPr>
            <a:stCxn id="24" idx="2"/>
            <a:endCxn id="37" idx="0"/>
          </p:cNvCxnSpPr>
          <p:nvPr/>
        </p:nvCxnSpPr>
        <p:spPr>
          <a:xfrm>
            <a:off x="5217728" y="4695825"/>
            <a:ext cx="175154" cy="485775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5611984" y="5284232"/>
            <a:ext cx="1018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…........</a:t>
            </a:r>
            <a:endParaRPr lang="zh-TW" altLang="en-US" dirty="0"/>
          </a:p>
        </p:txBody>
      </p:sp>
      <p:cxnSp>
        <p:nvCxnSpPr>
          <p:cNvPr id="44" name="直線單箭頭接點 43"/>
          <p:cNvCxnSpPr>
            <a:stCxn id="27" idx="2"/>
            <a:endCxn id="45" idx="0"/>
          </p:cNvCxnSpPr>
          <p:nvPr/>
        </p:nvCxnSpPr>
        <p:spPr>
          <a:xfrm flipH="1">
            <a:off x="6694103" y="4686300"/>
            <a:ext cx="381000" cy="472982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文字方塊 44"/>
          <p:cNvSpPr txBox="1"/>
          <p:nvPr/>
        </p:nvSpPr>
        <p:spPr>
          <a:xfrm>
            <a:off x="6332465" y="5159282"/>
            <a:ext cx="7232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400" dirty="0"/>
              <a:t>6</a:t>
            </a:r>
            <a:r>
              <a:rPr lang="zh-TW" altLang="en-US" sz="1400" dirty="0" smtClean="0"/>
              <a:t>號</a:t>
            </a:r>
            <a:endParaRPr lang="en-US" altLang="zh-TW" sz="1400" dirty="0" smtClean="0"/>
          </a:p>
          <a:p>
            <a:pPr algn="ctr"/>
            <a:r>
              <a:rPr lang="en-US" altLang="zh-TW" sz="1400" dirty="0" smtClean="0"/>
              <a:t>Sensor </a:t>
            </a:r>
          </a:p>
          <a:p>
            <a:pPr algn="ctr"/>
            <a:r>
              <a:rPr lang="zh-TW" altLang="en-US" sz="1400" dirty="0" smtClean="0"/>
              <a:t>的讀值</a:t>
            </a:r>
            <a:endParaRPr lang="zh-TW" altLang="en-US" sz="1400" dirty="0"/>
          </a:p>
        </p:txBody>
      </p:sp>
      <p:pic>
        <p:nvPicPr>
          <p:cNvPr id="50" name="Picture 3" descr="Z:\Public_Talks_Events\2014.01_物理年會_中興大學_poster_SS3_n_RFV\SS3_2014Annualposter\SS3_Setup_and_demos.pptx_Slide1_jc20121229b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5" t="28984" r="8819" b="22752"/>
          <a:stretch/>
        </p:blipFill>
        <p:spPr bwMode="auto">
          <a:xfrm>
            <a:off x="1850209" y="5997365"/>
            <a:ext cx="1590675" cy="719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文字方塊 51"/>
          <p:cNvSpPr txBox="1"/>
          <p:nvPr/>
        </p:nvSpPr>
        <p:spPr>
          <a:xfrm>
            <a:off x="127339" y="6521738"/>
            <a:ext cx="3408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100" dirty="0" smtClean="0">
                <a:solidFill>
                  <a:schemeClr val="accent6">
                    <a:lumMod val="75000"/>
                  </a:schemeClr>
                </a:solidFill>
              </a:rPr>
              <a:t>SS3_Setup_and_demos.pptx_Slide1_jc20121229b-c.png</a:t>
            </a:r>
            <a:endParaRPr lang="zh-TW" altLang="en-US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3038304" y="5036582"/>
            <a:ext cx="345921" cy="90000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矩形 62"/>
          <p:cNvSpPr/>
          <p:nvPr/>
        </p:nvSpPr>
        <p:spPr>
          <a:xfrm>
            <a:off x="1485729" y="5038725"/>
            <a:ext cx="345921" cy="90000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矩形 63"/>
          <p:cNvSpPr/>
          <p:nvPr/>
        </p:nvSpPr>
        <p:spPr>
          <a:xfrm>
            <a:off x="1078279" y="5031075"/>
            <a:ext cx="345921" cy="90000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6" name="矩形 65"/>
          <p:cNvSpPr/>
          <p:nvPr/>
        </p:nvSpPr>
        <p:spPr>
          <a:xfrm>
            <a:off x="4038601" y="1800225"/>
            <a:ext cx="412596" cy="28956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矩形 66"/>
          <p:cNvSpPr/>
          <p:nvPr/>
        </p:nvSpPr>
        <p:spPr>
          <a:xfrm>
            <a:off x="286360" y="5031075"/>
            <a:ext cx="628039" cy="900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8" name="直線單箭頭接點 67"/>
          <p:cNvCxnSpPr/>
          <p:nvPr/>
        </p:nvCxnSpPr>
        <p:spPr>
          <a:xfrm flipH="1">
            <a:off x="4181471" y="4684607"/>
            <a:ext cx="72954" cy="52872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文字方塊 70"/>
          <p:cNvSpPr txBox="1"/>
          <p:nvPr/>
        </p:nvSpPr>
        <p:spPr>
          <a:xfrm>
            <a:off x="3948014" y="519326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dirty="0" smtClean="0"/>
              <a:t>時間</a:t>
            </a:r>
            <a:endParaRPr lang="en-US" altLang="zh-TW" sz="1400" dirty="0" smtClean="0"/>
          </a:p>
          <a:p>
            <a:pPr algn="ctr"/>
            <a:r>
              <a:rPr lang="zh-TW" altLang="en-US" sz="1400" dirty="0" smtClean="0"/>
              <a:t>標記</a:t>
            </a:r>
            <a:endParaRPr lang="en-US" altLang="zh-TW" sz="1400" dirty="0" smtClean="0"/>
          </a:p>
        </p:txBody>
      </p:sp>
      <p:sp>
        <p:nvSpPr>
          <p:cNvPr id="72" name="矩形 71"/>
          <p:cNvSpPr/>
          <p:nvPr/>
        </p:nvSpPr>
        <p:spPr>
          <a:xfrm>
            <a:off x="4034484" y="1348714"/>
            <a:ext cx="3312000" cy="2075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矩形 73"/>
          <p:cNvSpPr/>
          <p:nvPr/>
        </p:nvSpPr>
        <p:spPr>
          <a:xfrm>
            <a:off x="286360" y="4063339"/>
            <a:ext cx="2679637" cy="2075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5" name="矩形 74"/>
          <p:cNvSpPr/>
          <p:nvPr/>
        </p:nvSpPr>
        <p:spPr>
          <a:xfrm>
            <a:off x="1964730" y="1586839"/>
            <a:ext cx="1627534" cy="207552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8076711" y="41553"/>
            <a:ext cx="3989117" cy="181588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b="1" u="sng" dirty="0" smtClean="0"/>
              <a:t>A.</a:t>
            </a:r>
            <a:r>
              <a:rPr lang="zh-TW" altLang="en-US" sz="1400" b="1" u="sng" dirty="0" smtClean="0"/>
              <a:t>紀錄起始的時間</a:t>
            </a:r>
            <a:r>
              <a:rPr lang="zh-TW" altLang="en-US" sz="1400" b="1" u="sng" dirty="0"/>
              <a:t> </a:t>
            </a:r>
            <a:endParaRPr lang="en-US" altLang="zh-TW" sz="1400" b="1" u="sng" dirty="0" smtClean="0"/>
          </a:p>
          <a:p>
            <a:pPr algn="ctr"/>
            <a:endParaRPr lang="en-US" altLang="zh-TW" sz="1400" dirty="0" smtClean="0"/>
          </a:p>
          <a:p>
            <a:r>
              <a:rPr lang="en-US" altLang="zh-TW" sz="1400" dirty="0" smtClean="0"/>
              <a:t>Ex1.</a:t>
            </a:r>
            <a:r>
              <a:rPr lang="zh-TW" altLang="en-US" sz="1400" dirty="0" smtClean="0"/>
              <a:t> 在系統時間 </a:t>
            </a:r>
            <a:r>
              <a:rPr lang="zh-TW" altLang="en-US" sz="1400" dirty="0"/>
              <a:t> </a:t>
            </a:r>
            <a:r>
              <a:rPr lang="en-US" altLang="zh-TW" sz="1400" dirty="0"/>
              <a:t>2014/8/4 </a:t>
            </a:r>
            <a:r>
              <a:rPr lang="zh-TW" altLang="en-US" sz="1400" dirty="0"/>
              <a:t>上午 </a:t>
            </a:r>
            <a:r>
              <a:rPr lang="en-US" altLang="zh-TW" sz="1400" dirty="0" smtClean="0"/>
              <a:t>11:09:38.1132</a:t>
            </a:r>
          </a:p>
          <a:p>
            <a:r>
              <a:rPr lang="zh-TW" altLang="en-US" sz="1400" dirty="0" smtClean="0"/>
              <a:t>         記錄下第一</a:t>
            </a:r>
            <a:r>
              <a:rPr lang="zh-TW" altLang="en-US" sz="1400" dirty="0"/>
              <a:t>筆</a:t>
            </a:r>
            <a:r>
              <a:rPr lang="zh-TW" altLang="en-US" sz="1400" dirty="0" smtClean="0"/>
              <a:t>資料</a:t>
            </a:r>
            <a:r>
              <a:rPr lang="zh-TW" altLang="en-US" sz="1400" dirty="0"/>
              <a:t>，資料內容為</a:t>
            </a:r>
            <a:r>
              <a:rPr lang="zh-TW" altLang="en-US" sz="1400" dirty="0" smtClean="0"/>
              <a:t>：</a:t>
            </a:r>
            <a:endParaRPr lang="en-US" altLang="zh-TW" sz="1400" dirty="0" smtClean="0"/>
          </a:p>
          <a:p>
            <a:r>
              <a:rPr lang="zh-TW" altLang="en-US" sz="1400" dirty="0" smtClean="0"/>
              <a:t>          </a:t>
            </a:r>
            <a:r>
              <a:rPr lang="en-US" altLang="zh-TW" sz="1400" dirty="0" smtClean="0"/>
              <a:t>( 893306.000,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-2.524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,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-1.324,</a:t>
            </a:r>
            <a:r>
              <a:rPr lang="zh-TW" altLang="en-US" sz="1400" dirty="0" smtClean="0"/>
              <a:t>  </a:t>
            </a:r>
            <a:r>
              <a:rPr lang="en-US" altLang="zh-TW" sz="1400" dirty="0" smtClean="0"/>
              <a:t>….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, -0.099 )</a:t>
            </a:r>
            <a:endParaRPr lang="en-US" altLang="zh-TW" sz="1400" dirty="0"/>
          </a:p>
          <a:p>
            <a:r>
              <a:rPr lang="en-US" altLang="zh-TW" sz="1400" dirty="0" smtClean="0"/>
              <a:t>Ex2.</a:t>
            </a:r>
            <a:r>
              <a:rPr lang="zh-TW" altLang="en-US" sz="1400" dirty="0" smtClean="0"/>
              <a:t> 在</a:t>
            </a:r>
            <a:r>
              <a:rPr lang="zh-TW" altLang="en-US" sz="1400" dirty="0"/>
              <a:t>系統時間  </a:t>
            </a:r>
            <a:r>
              <a:rPr lang="en-US" altLang="zh-TW" sz="1400" dirty="0"/>
              <a:t>2014/8/4 </a:t>
            </a:r>
            <a:r>
              <a:rPr lang="zh-TW" altLang="en-US" sz="1400" dirty="0"/>
              <a:t>上午 </a:t>
            </a:r>
            <a:r>
              <a:rPr lang="en-US" altLang="zh-TW" sz="1400" dirty="0"/>
              <a:t>11:09:38.1132</a:t>
            </a:r>
          </a:p>
          <a:p>
            <a:r>
              <a:rPr lang="zh-TW" altLang="en-US" sz="1400" dirty="0"/>
              <a:t> </a:t>
            </a:r>
            <a:r>
              <a:rPr lang="zh-TW" altLang="en-US" sz="1400" dirty="0" smtClean="0"/>
              <a:t>        記錄</a:t>
            </a:r>
            <a:r>
              <a:rPr lang="zh-TW" altLang="en-US" sz="1400" dirty="0"/>
              <a:t>下第一筆</a:t>
            </a:r>
            <a:r>
              <a:rPr lang="zh-TW" altLang="en-US" sz="1400" dirty="0" smtClean="0"/>
              <a:t>資料，資料內容為：</a:t>
            </a:r>
            <a:endParaRPr lang="en-US" altLang="zh-TW" sz="1400" dirty="0"/>
          </a:p>
          <a:p>
            <a:r>
              <a:rPr lang="zh-TW" altLang="en-US" sz="1400" dirty="0"/>
              <a:t> </a:t>
            </a:r>
            <a:r>
              <a:rPr lang="zh-TW" altLang="en-US" sz="1400" dirty="0" smtClean="0"/>
              <a:t>         </a:t>
            </a:r>
            <a:r>
              <a:rPr lang="en-US" altLang="zh-TW" sz="1400" dirty="0" smtClean="0"/>
              <a:t>( 2.000,</a:t>
            </a:r>
            <a:r>
              <a:rPr lang="zh-TW" altLang="en-US" sz="1400" dirty="0" smtClean="0"/>
              <a:t>  </a:t>
            </a:r>
            <a:r>
              <a:rPr lang="en-US" altLang="zh-TW" sz="1400" dirty="0"/>
              <a:t>-</a:t>
            </a:r>
            <a:r>
              <a:rPr lang="en-US" altLang="zh-TW" sz="1400" dirty="0" smtClean="0"/>
              <a:t>2.050,</a:t>
            </a:r>
            <a:r>
              <a:rPr lang="zh-TW" altLang="en-US" sz="1400" dirty="0" smtClean="0"/>
              <a:t>  </a:t>
            </a:r>
            <a:r>
              <a:rPr lang="en-US" altLang="zh-TW" sz="1400" dirty="0"/>
              <a:t>-</a:t>
            </a:r>
            <a:r>
              <a:rPr lang="en-US" altLang="zh-TW" sz="1400" dirty="0" smtClean="0"/>
              <a:t>1.080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,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….,</a:t>
            </a:r>
            <a:r>
              <a:rPr lang="zh-TW" altLang="en-US" sz="1400" dirty="0" smtClean="0"/>
              <a:t>  </a:t>
            </a:r>
            <a:r>
              <a:rPr lang="en-US" altLang="zh-TW" sz="1400" dirty="0"/>
              <a:t>-</a:t>
            </a:r>
            <a:r>
              <a:rPr lang="en-US" altLang="zh-TW" sz="1400" dirty="0" smtClean="0"/>
              <a:t>0.320 )</a:t>
            </a:r>
            <a:endParaRPr lang="en-US" altLang="zh-TW" sz="1400" dirty="0"/>
          </a:p>
        </p:txBody>
      </p:sp>
      <p:sp>
        <p:nvSpPr>
          <p:cNvPr id="80" name="橢圓 79"/>
          <p:cNvSpPr/>
          <p:nvPr/>
        </p:nvSpPr>
        <p:spPr>
          <a:xfrm>
            <a:off x="1903517" y="5414314"/>
            <a:ext cx="144000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1" name="橢圓 80"/>
          <p:cNvSpPr/>
          <p:nvPr/>
        </p:nvSpPr>
        <p:spPr>
          <a:xfrm>
            <a:off x="2114913" y="5404789"/>
            <a:ext cx="144000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2" name="橢圓 81"/>
          <p:cNvSpPr/>
          <p:nvPr/>
        </p:nvSpPr>
        <p:spPr>
          <a:xfrm>
            <a:off x="2332142" y="5404789"/>
            <a:ext cx="144000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3" name="橢圓 82"/>
          <p:cNvSpPr/>
          <p:nvPr/>
        </p:nvSpPr>
        <p:spPr>
          <a:xfrm>
            <a:off x="2541692" y="5404789"/>
            <a:ext cx="144000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4" name="橢圓 83"/>
          <p:cNvSpPr/>
          <p:nvPr/>
        </p:nvSpPr>
        <p:spPr>
          <a:xfrm>
            <a:off x="2779817" y="5404789"/>
            <a:ext cx="144000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7" name="矩形 86"/>
          <p:cNvSpPr/>
          <p:nvPr/>
        </p:nvSpPr>
        <p:spPr>
          <a:xfrm>
            <a:off x="7380951" y="1782099"/>
            <a:ext cx="345921" cy="28956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8" name="直線單箭頭接點 87"/>
          <p:cNvCxnSpPr>
            <a:stCxn id="87" idx="2"/>
            <a:endCxn id="91" idx="0"/>
          </p:cNvCxnSpPr>
          <p:nvPr/>
        </p:nvCxnSpPr>
        <p:spPr>
          <a:xfrm flipH="1">
            <a:off x="7508097" y="4677699"/>
            <a:ext cx="45815" cy="435083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文字方塊 90"/>
          <p:cNvSpPr txBox="1"/>
          <p:nvPr/>
        </p:nvSpPr>
        <p:spPr>
          <a:xfrm>
            <a:off x="6911523" y="5112782"/>
            <a:ext cx="1193147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400" dirty="0" smtClean="0"/>
              <a:t>7</a:t>
            </a:r>
            <a:r>
              <a:rPr lang="en-US" altLang="zh-TW" sz="1400" baseline="30000" dirty="0" smtClean="0"/>
              <a:t>th</a:t>
            </a:r>
            <a:r>
              <a:rPr lang="en-US" altLang="zh-TW" sz="1400" dirty="0" smtClean="0"/>
              <a:t> Channel</a:t>
            </a:r>
            <a:endParaRPr lang="en-US" altLang="zh-TW" sz="1400" dirty="0"/>
          </a:p>
          <a:p>
            <a:pPr algn="ctr"/>
            <a:r>
              <a:rPr lang="zh-TW" altLang="en-US" sz="1400" dirty="0" smtClean="0"/>
              <a:t>僅</a:t>
            </a:r>
            <a:r>
              <a:rPr lang="en-US" altLang="zh-TW" sz="1400" dirty="0" err="1" smtClean="0"/>
              <a:t>Sinusodal</a:t>
            </a:r>
            <a:endParaRPr lang="en-US" altLang="zh-TW" sz="1400" dirty="0" smtClean="0"/>
          </a:p>
          <a:p>
            <a:pPr algn="ctr"/>
            <a:r>
              <a:rPr lang="zh-TW" altLang="en-US" sz="1400" dirty="0" smtClean="0"/>
              <a:t>實驗有</a:t>
            </a:r>
            <a:endParaRPr lang="en-US" altLang="zh-TW" sz="1400" dirty="0" smtClean="0"/>
          </a:p>
          <a:p>
            <a:pPr algn="ctr"/>
            <a:r>
              <a:rPr lang="zh-TW" altLang="en-US" sz="1400" dirty="0" smtClean="0"/>
              <a:t>使用</a:t>
            </a:r>
            <a:r>
              <a:rPr lang="zh-TW" altLang="en-US" sz="1400" dirty="0"/>
              <a:t>到</a:t>
            </a:r>
            <a:r>
              <a:rPr lang="zh-TW" altLang="en-US" sz="1400" dirty="0" smtClean="0"/>
              <a:t>此</a:t>
            </a:r>
            <a:endParaRPr lang="en-US" altLang="zh-TW" sz="1400" dirty="0" smtClean="0"/>
          </a:p>
          <a:p>
            <a:pPr algn="ctr"/>
            <a:r>
              <a:rPr lang="en-US" altLang="zh-TW" sz="1400" dirty="0" smtClean="0"/>
              <a:t>DAQ Channel </a:t>
            </a:r>
          </a:p>
        </p:txBody>
      </p:sp>
      <p:sp>
        <p:nvSpPr>
          <p:cNvPr id="79" name="文字方塊 78"/>
          <p:cNvSpPr txBox="1"/>
          <p:nvPr/>
        </p:nvSpPr>
        <p:spPr>
          <a:xfrm>
            <a:off x="8064664" y="3374737"/>
            <a:ext cx="4001165" cy="3323987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b="1" u="sng" dirty="0" smtClean="0"/>
              <a:t>C.</a:t>
            </a:r>
            <a:r>
              <a:rPr lang="zh-TW" altLang="en-US" sz="1400" b="1" u="sng" dirty="0" smtClean="0"/>
              <a:t>電壓訊號的讀值</a:t>
            </a:r>
            <a:endParaRPr lang="en-US" altLang="zh-TW" sz="1400" b="1" u="sng" dirty="0" smtClean="0"/>
          </a:p>
          <a:p>
            <a:pPr algn="ctr"/>
            <a:endParaRPr lang="en-US" altLang="zh-TW" sz="1400" dirty="0" smtClean="0"/>
          </a:p>
          <a:p>
            <a:pPr marL="342900" indent="-342900">
              <a:buAutoNum type="arabicParenR"/>
            </a:pPr>
            <a:r>
              <a:rPr lang="zh-TW" altLang="en-US" sz="1400" dirty="0" smtClean="0"/>
              <a:t>時間標記</a:t>
            </a:r>
            <a:r>
              <a:rPr lang="en-US" altLang="zh-TW" sz="1400" dirty="0" smtClean="0"/>
              <a:t>:</a:t>
            </a:r>
            <a:r>
              <a:rPr lang="zh-TW" altLang="en-US" sz="1400" dirty="0" smtClean="0"/>
              <a:t> 其絕對的數字並無意義，有意義的是</a:t>
            </a:r>
            <a:r>
              <a:rPr lang="zh-TW" altLang="en-US" sz="1400" i="1" dirty="0" smtClean="0"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與第一筆資料之間時間標記的差值</a:t>
            </a:r>
            <a:endParaRPr lang="en-US" altLang="zh-TW" sz="1400" i="1" dirty="0" smtClean="0">
              <a:latin typeface="標楷體" panose="03000509000000000000" pitchFamily="65" charset="-120"/>
              <a:ea typeface="標楷體" panose="03000509000000000000" pitchFamily="65" charset="-120"/>
              <a:cs typeface="Aharoni" panose="02010803020104030203" pitchFamily="2" charset="-79"/>
            </a:endParaRPr>
          </a:p>
          <a:p>
            <a:pPr marL="342900" indent="-342900">
              <a:buFontTx/>
              <a:buAutoNum type="arabicParenR"/>
            </a:pPr>
            <a:r>
              <a:rPr lang="en-US" altLang="zh-TW" sz="1400" dirty="0" smtClean="0"/>
              <a:t>1</a:t>
            </a:r>
            <a:r>
              <a:rPr lang="zh-TW" altLang="en-US" sz="1400" dirty="0" smtClean="0"/>
              <a:t>號</a:t>
            </a:r>
            <a:r>
              <a:rPr lang="en-US" altLang="zh-TW" sz="1400" dirty="0"/>
              <a:t>-6</a:t>
            </a:r>
            <a:r>
              <a:rPr lang="zh-TW" altLang="en-US" sz="1400" dirty="0"/>
              <a:t>號 </a:t>
            </a:r>
            <a:r>
              <a:rPr lang="en-US" altLang="zh-TW" sz="1400" dirty="0"/>
              <a:t>Sensor</a:t>
            </a:r>
            <a:r>
              <a:rPr lang="zh-TW" altLang="en-US" sz="1400" dirty="0"/>
              <a:t>的讀值，以及備用的</a:t>
            </a:r>
            <a:r>
              <a:rPr lang="en-US" altLang="zh-TW" sz="1400" dirty="0"/>
              <a:t>7</a:t>
            </a:r>
            <a:r>
              <a:rPr lang="zh-TW" altLang="en-US" sz="1400" dirty="0"/>
              <a:t>號</a:t>
            </a:r>
            <a:r>
              <a:rPr lang="en-US" altLang="zh-TW" sz="1400" dirty="0"/>
              <a:t>DAQ Channel</a:t>
            </a:r>
            <a:r>
              <a:rPr lang="zh-TW" altLang="en-US" sz="1400" dirty="0"/>
              <a:t>的讀值，單位為</a:t>
            </a:r>
            <a:r>
              <a:rPr lang="en-US" altLang="zh-TW" sz="1400" dirty="0" smtClean="0"/>
              <a:t>volt</a:t>
            </a:r>
          </a:p>
          <a:p>
            <a:pPr marL="342900" indent="-342900">
              <a:buFontTx/>
              <a:buAutoNum type="arabicParenR"/>
            </a:pPr>
            <a:endParaRPr lang="zh-TW" altLang="en-US" sz="1400" dirty="0"/>
          </a:p>
          <a:p>
            <a:r>
              <a:rPr lang="en-US" altLang="zh-TW" sz="1400" dirty="0" smtClean="0"/>
              <a:t>Ex1. </a:t>
            </a:r>
            <a:r>
              <a:rPr lang="zh-TW" altLang="en-US" sz="1400" dirty="0" smtClean="0"/>
              <a:t>第</a:t>
            </a:r>
            <a:r>
              <a:rPr lang="en-US" altLang="zh-TW" sz="1400" dirty="0" smtClean="0"/>
              <a:t>5</a:t>
            </a:r>
            <a:r>
              <a:rPr lang="zh-TW" altLang="en-US" sz="1400" dirty="0" smtClean="0"/>
              <a:t>行時間標記為 </a:t>
            </a:r>
            <a:r>
              <a:rPr lang="en-US" altLang="zh-TW" sz="1400" dirty="0" smtClean="0"/>
              <a:t>893310.000</a:t>
            </a:r>
            <a:r>
              <a:rPr lang="zh-TW" altLang="en-US" sz="1400" dirty="0" smtClean="0"/>
              <a:t>的資料，其對應           </a:t>
            </a:r>
            <a:endParaRPr lang="en-US" altLang="zh-TW" sz="1400" dirty="0" smtClean="0"/>
          </a:p>
          <a:p>
            <a:r>
              <a:rPr lang="zh-TW" altLang="en-US" sz="1400" dirty="0" smtClean="0"/>
              <a:t>         的物理時間是紀錄起始時間加上</a:t>
            </a:r>
            <a:endParaRPr lang="en-US" altLang="zh-TW" sz="1400" dirty="0" smtClean="0"/>
          </a:p>
          <a:p>
            <a:r>
              <a:rPr lang="zh-TW" altLang="en-US" sz="1400" dirty="0" smtClean="0"/>
              <a:t>          </a:t>
            </a:r>
            <a:r>
              <a:rPr lang="en-US" altLang="zh-TW" sz="1400" dirty="0" smtClean="0"/>
              <a:t>0.002</a:t>
            </a:r>
            <a:r>
              <a:rPr lang="zh-TW" altLang="en-US" sz="1400" dirty="0" smtClean="0"/>
              <a:t>秒 * </a:t>
            </a:r>
            <a:r>
              <a:rPr lang="en-US" altLang="zh-TW" sz="1400" dirty="0" smtClean="0"/>
              <a:t>(893310</a:t>
            </a:r>
            <a:r>
              <a:rPr lang="zh-TW" altLang="en-US" sz="1400" dirty="0" smtClean="0"/>
              <a:t>  </a:t>
            </a:r>
            <a:r>
              <a:rPr lang="en-US" altLang="zh-TW" sz="1400" dirty="0" smtClean="0"/>
              <a:t>–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893306)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=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0.008</a:t>
            </a:r>
            <a:r>
              <a:rPr lang="zh-TW" altLang="en-US" sz="1400" dirty="0" smtClean="0"/>
              <a:t>秒，</a:t>
            </a:r>
            <a:endParaRPr lang="en-US" altLang="zh-TW" sz="1400" dirty="0" smtClean="0"/>
          </a:p>
          <a:p>
            <a:r>
              <a:rPr lang="zh-TW" altLang="en-US" sz="1400" dirty="0" smtClean="0"/>
              <a:t>         其量測到的</a:t>
            </a:r>
            <a:r>
              <a:rPr lang="en-US" altLang="zh-TW" sz="1400" dirty="0" smtClean="0"/>
              <a:t>1</a:t>
            </a:r>
            <a:r>
              <a:rPr lang="zh-TW" altLang="en-US" sz="1400" dirty="0" smtClean="0"/>
              <a:t>號</a:t>
            </a:r>
            <a:r>
              <a:rPr lang="en-US" altLang="zh-TW" sz="1400" dirty="0" smtClean="0"/>
              <a:t>sensor</a:t>
            </a:r>
            <a:r>
              <a:rPr lang="zh-TW" altLang="en-US" sz="1400" dirty="0" smtClean="0"/>
              <a:t> 電壓訊號為 </a:t>
            </a:r>
            <a:r>
              <a:rPr lang="en-US" altLang="zh-TW" sz="1400" dirty="0" smtClean="0"/>
              <a:t>-2.516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volt</a:t>
            </a:r>
          </a:p>
          <a:p>
            <a:r>
              <a:rPr lang="en-US" altLang="zh-TW" sz="1400" dirty="0" smtClean="0"/>
              <a:t>Ex2. </a:t>
            </a:r>
            <a:r>
              <a:rPr lang="zh-TW" altLang="en-US" sz="1400" dirty="0" smtClean="0"/>
              <a:t>時間標記為</a:t>
            </a:r>
            <a:r>
              <a:rPr lang="en-US" altLang="zh-TW" sz="1400" dirty="0" smtClean="0"/>
              <a:t>15.000</a:t>
            </a:r>
            <a:r>
              <a:rPr lang="zh-TW" altLang="en-US" sz="1400" dirty="0" smtClean="0"/>
              <a:t>的資料，其對應的 物理時</a:t>
            </a:r>
            <a:endParaRPr lang="en-US" altLang="zh-TW" sz="1400" dirty="0"/>
          </a:p>
          <a:p>
            <a:r>
              <a:rPr lang="en-US" altLang="zh-TW" sz="1400" dirty="0" smtClean="0"/>
              <a:t>         </a:t>
            </a:r>
            <a:r>
              <a:rPr lang="zh-TW" altLang="en-US" sz="1400" dirty="0" smtClean="0"/>
              <a:t>間為</a:t>
            </a:r>
            <a:r>
              <a:rPr lang="zh-TW" altLang="en-US" sz="1400" dirty="0"/>
              <a:t>記錄起始</a:t>
            </a:r>
            <a:r>
              <a:rPr lang="zh-TW" altLang="en-US" sz="1400" dirty="0" smtClean="0"/>
              <a:t>時間加上</a:t>
            </a:r>
            <a:endParaRPr lang="en-US" altLang="zh-TW" sz="1400" dirty="0" smtClean="0"/>
          </a:p>
          <a:p>
            <a:r>
              <a:rPr lang="zh-TW" altLang="en-US" sz="1400" dirty="0"/>
              <a:t> </a:t>
            </a:r>
            <a:r>
              <a:rPr lang="zh-TW" altLang="en-US" sz="1400" dirty="0" smtClean="0"/>
              <a:t>        </a:t>
            </a:r>
            <a:r>
              <a:rPr lang="en-US" altLang="zh-TW" sz="1400" dirty="0" smtClean="0"/>
              <a:t>0.01</a:t>
            </a:r>
            <a:r>
              <a:rPr lang="zh-TW" altLang="en-US" sz="1400" dirty="0" smtClean="0"/>
              <a:t> 秒*</a:t>
            </a:r>
            <a:r>
              <a:rPr lang="en-US" altLang="zh-TW" sz="1400" dirty="0" smtClean="0"/>
              <a:t>(17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–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2)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=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0.15</a:t>
            </a:r>
            <a:r>
              <a:rPr lang="zh-TW" altLang="en-US" sz="1400" dirty="0" smtClean="0"/>
              <a:t>秒</a:t>
            </a:r>
            <a:endParaRPr lang="en-US" altLang="zh-TW" sz="1400" dirty="0" smtClean="0"/>
          </a:p>
          <a:p>
            <a:r>
              <a:rPr lang="en-US" altLang="zh-TW" sz="1400" dirty="0" smtClean="0"/>
              <a:t>         </a:t>
            </a:r>
            <a:r>
              <a:rPr lang="zh-TW" altLang="en-US" sz="1400" dirty="0" smtClean="0"/>
              <a:t>量測到的</a:t>
            </a:r>
            <a:r>
              <a:rPr lang="en-US" altLang="zh-TW" sz="1400" dirty="0" smtClean="0"/>
              <a:t>1</a:t>
            </a:r>
            <a:r>
              <a:rPr lang="zh-TW" altLang="en-US" sz="1400" dirty="0" smtClean="0"/>
              <a:t>號</a:t>
            </a:r>
            <a:r>
              <a:rPr lang="en-US" altLang="zh-TW" sz="1400" dirty="0" smtClean="0"/>
              <a:t>sensor</a:t>
            </a:r>
            <a:r>
              <a:rPr lang="zh-TW" altLang="en-US" sz="1400" dirty="0" smtClean="0"/>
              <a:t> </a:t>
            </a:r>
            <a:r>
              <a:rPr lang="zh-TW" altLang="en-US" sz="1400" dirty="0"/>
              <a:t>電</a:t>
            </a:r>
            <a:r>
              <a:rPr lang="zh-TW" altLang="en-US" sz="1400" dirty="0" smtClean="0"/>
              <a:t>壓訊號為 </a:t>
            </a:r>
            <a:r>
              <a:rPr lang="en-US" altLang="zh-TW" sz="1400" dirty="0" smtClean="0"/>
              <a:t>-2.060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volt</a:t>
            </a:r>
          </a:p>
        </p:txBody>
      </p:sp>
      <p:sp>
        <p:nvSpPr>
          <p:cNvPr id="89" name="文字方塊 88"/>
          <p:cNvSpPr txBox="1"/>
          <p:nvPr/>
        </p:nvSpPr>
        <p:spPr>
          <a:xfrm>
            <a:off x="125682" y="6222437"/>
            <a:ext cx="1803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Sensor</a:t>
            </a:r>
            <a:r>
              <a:rPr lang="zh-TW" altLang="en-US" sz="1400" dirty="0"/>
              <a:t>的</a:t>
            </a:r>
            <a:r>
              <a:rPr lang="zh-TW" altLang="en-US" sz="1400" dirty="0" smtClean="0"/>
              <a:t>號碼請參考</a:t>
            </a:r>
            <a:r>
              <a:rPr lang="en-US" altLang="zh-TW" sz="1400" dirty="0" smtClean="0"/>
              <a:t>:</a:t>
            </a:r>
            <a:endParaRPr lang="zh-TW" altLang="en-US" sz="1400" dirty="0"/>
          </a:p>
        </p:txBody>
      </p:sp>
      <p:sp>
        <p:nvSpPr>
          <p:cNvPr id="96" name="文字方塊 95"/>
          <p:cNvSpPr txBox="1"/>
          <p:nvPr/>
        </p:nvSpPr>
        <p:spPr>
          <a:xfrm>
            <a:off x="8066813" y="1912881"/>
            <a:ext cx="3999016" cy="1384995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b="1" u="sng" dirty="0" smtClean="0"/>
              <a:t>B.</a:t>
            </a:r>
            <a:r>
              <a:rPr lang="zh-TW" altLang="en-US" sz="1400" b="1" u="sng" dirty="0" smtClean="0"/>
              <a:t>訊號</a:t>
            </a:r>
            <a:r>
              <a:rPr lang="zh-TW" altLang="en-US" sz="1400" b="1" u="sng" dirty="0"/>
              <a:t>的</a:t>
            </a:r>
            <a:r>
              <a:rPr lang="en-US" altLang="zh-TW" sz="1400" b="1" u="sng" dirty="0" smtClean="0"/>
              <a:t>Sample Rate</a:t>
            </a:r>
          </a:p>
          <a:p>
            <a:pPr algn="ctr"/>
            <a:endParaRPr lang="en-US" altLang="zh-TW" sz="1400" dirty="0" smtClean="0"/>
          </a:p>
          <a:p>
            <a:r>
              <a:rPr lang="en-US" altLang="zh-TW" sz="1400" dirty="0" smtClean="0"/>
              <a:t>Ex1.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Sample Rate</a:t>
            </a:r>
            <a:r>
              <a:rPr lang="zh-TW" altLang="en-US" sz="1400" dirty="0" smtClean="0"/>
              <a:t>是</a:t>
            </a:r>
            <a:r>
              <a:rPr lang="en-US" altLang="zh-TW" sz="1400" dirty="0" smtClean="0"/>
              <a:t>500Hz</a:t>
            </a:r>
            <a:r>
              <a:rPr lang="zh-TW" altLang="en-US" sz="1400" dirty="0" smtClean="0"/>
              <a:t>，所以兩筆資料之間的 </a:t>
            </a:r>
            <a:endParaRPr lang="en-US" altLang="zh-TW" sz="1400" dirty="0"/>
          </a:p>
          <a:p>
            <a:r>
              <a:rPr lang="zh-TW" altLang="en-US" sz="1400" dirty="0" smtClean="0"/>
              <a:t>         時間間隔是</a:t>
            </a:r>
            <a:r>
              <a:rPr lang="en-US" altLang="zh-TW" sz="1400" dirty="0" smtClean="0"/>
              <a:t>1/500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=0.002</a:t>
            </a:r>
            <a:r>
              <a:rPr lang="zh-TW" altLang="en-US" sz="1400" dirty="0" smtClean="0"/>
              <a:t>秒</a:t>
            </a:r>
            <a:endParaRPr lang="en-US" altLang="zh-TW" sz="1400" dirty="0" smtClean="0"/>
          </a:p>
          <a:p>
            <a:r>
              <a:rPr lang="en-US" altLang="zh-TW" sz="1400" dirty="0" smtClean="0"/>
              <a:t>Ex2. </a:t>
            </a:r>
            <a:r>
              <a:rPr lang="zh-TW" altLang="en-US" sz="1400" dirty="0"/>
              <a:t>兩筆資料的時間間隔</a:t>
            </a:r>
            <a:r>
              <a:rPr lang="zh-TW" altLang="en-US" sz="1400" dirty="0" smtClean="0"/>
              <a:t>是</a:t>
            </a:r>
            <a:r>
              <a:rPr lang="en-US" altLang="zh-TW" sz="1400" dirty="0" smtClean="0"/>
              <a:t>0.01</a:t>
            </a:r>
            <a:r>
              <a:rPr lang="zh-TW" altLang="en-US" sz="1400" dirty="0" smtClean="0"/>
              <a:t>秒，所以對應的 </a:t>
            </a:r>
            <a:endParaRPr lang="en-US" altLang="zh-TW" sz="1400" dirty="0"/>
          </a:p>
          <a:p>
            <a:r>
              <a:rPr lang="zh-TW" altLang="en-US" sz="1400" dirty="0" smtClean="0"/>
              <a:t>         </a:t>
            </a:r>
            <a:r>
              <a:rPr lang="en-US" altLang="zh-TW" sz="1400" dirty="0" smtClean="0"/>
              <a:t>Sample Rate</a:t>
            </a:r>
            <a:r>
              <a:rPr lang="zh-TW" altLang="en-US" sz="1400" dirty="0" smtClean="0"/>
              <a:t>是</a:t>
            </a:r>
            <a:r>
              <a:rPr lang="en-US" altLang="zh-TW" sz="1400" dirty="0"/>
              <a:t>1</a:t>
            </a:r>
            <a:r>
              <a:rPr lang="en-US" altLang="zh-TW" sz="1400" dirty="0" smtClean="0"/>
              <a:t>00Hz</a:t>
            </a:r>
            <a:endParaRPr lang="zh-TW" altLang="en-US" sz="1400" dirty="0"/>
          </a:p>
        </p:txBody>
      </p:sp>
      <p:sp>
        <p:nvSpPr>
          <p:cNvPr id="90" name="文字方塊 89"/>
          <p:cNvSpPr txBox="1"/>
          <p:nvPr/>
        </p:nvSpPr>
        <p:spPr>
          <a:xfrm>
            <a:off x="2893548" y="3797783"/>
            <a:ext cx="31771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8" name="文字方塊 97"/>
          <p:cNvSpPr txBox="1"/>
          <p:nvPr/>
        </p:nvSpPr>
        <p:spPr>
          <a:xfrm>
            <a:off x="3746626" y="1194825"/>
            <a:ext cx="288862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chemeClr val="bg1"/>
                </a:solidFill>
              </a:rPr>
              <a:t>A</a:t>
            </a:r>
            <a:endParaRPr lang="zh-TW" altLang="en-US" sz="1400" dirty="0">
              <a:solidFill>
                <a:schemeClr val="bg1"/>
              </a:solidFill>
            </a:endParaRPr>
          </a:p>
        </p:txBody>
      </p:sp>
      <p:sp>
        <p:nvSpPr>
          <p:cNvPr id="100" name="文字方塊 99"/>
          <p:cNvSpPr txBox="1"/>
          <p:nvPr/>
        </p:nvSpPr>
        <p:spPr>
          <a:xfrm>
            <a:off x="3736862" y="1502897"/>
            <a:ext cx="282450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chemeClr val="bg1"/>
                </a:solidFill>
              </a:rPr>
              <a:t>B</a:t>
            </a:r>
            <a:endParaRPr lang="zh-TW" altLang="en-US" sz="1400" dirty="0">
              <a:solidFill>
                <a:schemeClr val="bg1"/>
              </a:solidFill>
            </a:endParaRPr>
          </a:p>
        </p:txBody>
      </p:sp>
      <p:sp>
        <p:nvSpPr>
          <p:cNvPr id="101" name="文字方塊 100"/>
          <p:cNvSpPr txBox="1"/>
          <p:nvPr/>
        </p:nvSpPr>
        <p:spPr>
          <a:xfrm>
            <a:off x="1661400" y="1538649"/>
            <a:ext cx="282450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chemeClr val="bg1"/>
                </a:solidFill>
              </a:rPr>
              <a:t>B</a:t>
            </a:r>
            <a:endParaRPr lang="zh-TW" altLang="en-US" sz="1400" dirty="0">
              <a:solidFill>
                <a:schemeClr val="bg1"/>
              </a:solidFill>
            </a:endParaRPr>
          </a:p>
        </p:txBody>
      </p:sp>
      <p:sp>
        <p:nvSpPr>
          <p:cNvPr id="102" name="文字方塊 101"/>
          <p:cNvSpPr txBox="1"/>
          <p:nvPr/>
        </p:nvSpPr>
        <p:spPr>
          <a:xfrm>
            <a:off x="55499" y="5303936"/>
            <a:ext cx="282450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chemeClr val="bg1"/>
                </a:solidFill>
              </a:rPr>
              <a:t>C</a:t>
            </a:r>
            <a:endParaRPr lang="zh-TW" altLang="en-US" sz="1400" dirty="0">
              <a:solidFill>
                <a:schemeClr val="bg1"/>
              </a:solidFill>
            </a:endParaRPr>
          </a:p>
        </p:txBody>
      </p:sp>
      <p:sp>
        <p:nvSpPr>
          <p:cNvPr id="103" name="文字方塊 102"/>
          <p:cNvSpPr txBox="1"/>
          <p:nvPr/>
        </p:nvSpPr>
        <p:spPr>
          <a:xfrm>
            <a:off x="3765676" y="3041186"/>
            <a:ext cx="282450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chemeClr val="bg1"/>
                </a:solidFill>
              </a:rPr>
              <a:t>C</a:t>
            </a:r>
            <a:endParaRPr lang="zh-TW" altLang="en-US" sz="1400" dirty="0">
              <a:solidFill>
                <a:schemeClr val="bg1"/>
              </a:solidFill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3435287" y="5022589"/>
            <a:ext cx="345921" cy="900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矩形 7"/>
          <p:cNvSpPr/>
          <p:nvPr/>
        </p:nvSpPr>
        <p:spPr>
          <a:xfrm>
            <a:off x="21431" y="-46548"/>
            <a:ext cx="74977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Appendix_Daq_Signal_Processing_Ray20160810c.pptx  </a:t>
            </a:r>
            <a:r>
              <a:rPr lang="en-US" altLang="zh-TW" sz="1400" i="1" dirty="0" smtClean="0">
                <a:solidFill>
                  <a:schemeClr val="accent6">
                    <a:lumMod val="75000"/>
                  </a:schemeClr>
                </a:solidFill>
              </a:rPr>
              <a:t>(Ray2016_MasterThesis_OnlineSupplement)</a:t>
            </a:r>
            <a:endParaRPr lang="zh-TW" alt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678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00" t="286" r="2100" b="40485"/>
          <a:stretch/>
        </p:blipFill>
        <p:spPr bwMode="auto">
          <a:xfrm>
            <a:off x="1981810" y="1524873"/>
            <a:ext cx="1838325" cy="3785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9148" y="201999"/>
            <a:ext cx="4810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</a:rPr>
              <a:t>檔</a:t>
            </a:r>
            <a:r>
              <a:rPr lang="zh-TW" altLang="en-US" sz="2400" b="1" dirty="0">
                <a:solidFill>
                  <a:srgbClr val="FF0000"/>
                </a:solidFill>
              </a:rPr>
              <a:t>案格式說明</a:t>
            </a:r>
            <a:r>
              <a:rPr lang="en-US" altLang="zh-TW" sz="2400" b="1" dirty="0">
                <a:solidFill>
                  <a:srgbClr val="FF0000"/>
                </a:solidFill>
              </a:rPr>
              <a:t>: 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馬達訊</a:t>
            </a:r>
            <a:r>
              <a:rPr lang="zh-TW" altLang="en-US" sz="2400" b="1" dirty="0">
                <a:solidFill>
                  <a:srgbClr val="FF0000"/>
                </a:solidFill>
              </a:rPr>
              <a:t>號</a:t>
            </a:r>
            <a:r>
              <a:rPr lang="en-US" altLang="zh-TW" sz="2400" b="1" dirty="0">
                <a:solidFill>
                  <a:srgbClr val="FF0000"/>
                </a:solidFill>
              </a:rPr>
              <a:t>Raw Data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262581" y="664236"/>
            <a:ext cx="5491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SS3</a:t>
            </a:r>
            <a:r>
              <a:rPr lang="zh-TW" altLang="en-US" dirty="0" smtClean="0"/>
              <a:t>的馬達訊號</a:t>
            </a:r>
            <a:r>
              <a:rPr lang="en-US" altLang="zh-TW" dirty="0" smtClean="0"/>
              <a:t>raw data</a:t>
            </a:r>
            <a:r>
              <a:rPr lang="zh-TW" altLang="en-US" dirty="0" smtClean="0"/>
              <a:t>：結尾會以</a:t>
            </a:r>
            <a:r>
              <a:rPr lang="en-US" altLang="zh-TW" dirty="0" smtClean="0"/>
              <a:t>_motor</a:t>
            </a:r>
            <a:r>
              <a:rPr lang="zh-TW" altLang="en-US" dirty="0" smtClean="0"/>
              <a:t>為檔案名稱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1419836" y="1072224"/>
            <a:ext cx="4206023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TW" altLang="en-US" dirty="0"/>
              <a:t>長</a:t>
            </a:r>
            <a:r>
              <a:rPr lang="zh-TW" altLang="en-US" dirty="0" smtClean="0"/>
              <a:t>這樣</a:t>
            </a:r>
            <a:r>
              <a:rPr lang="en-US" altLang="zh-TW" dirty="0" smtClean="0"/>
              <a:t>(Ex. </a:t>
            </a:r>
            <a:r>
              <a:rPr lang="en-US" altLang="zh-TW" sz="1200" dirty="0" smtClean="0"/>
              <a:t>SS3_20151011F_Ballnum=1600_02_motor.txt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1716440" y="5983498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dirty="0" smtClean="0"/>
              <a:t>馬達的角位置</a:t>
            </a:r>
            <a:endParaRPr lang="en-US" altLang="zh-TW" sz="1400" dirty="0" smtClean="0"/>
          </a:p>
          <a:p>
            <a:pPr algn="ctr"/>
            <a:r>
              <a:rPr lang="en-US" altLang="zh-TW" sz="1400" dirty="0" smtClean="0"/>
              <a:t>(step)</a:t>
            </a:r>
          </a:p>
        </p:txBody>
      </p:sp>
      <p:cxnSp>
        <p:nvCxnSpPr>
          <p:cNvPr id="28" name="直線單箭頭接點 27"/>
          <p:cNvCxnSpPr>
            <a:stCxn id="58" idx="2"/>
          </p:cNvCxnSpPr>
          <p:nvPr/>
        </p:nvCxnSpPr>
        <p:spPr>
          <a:xfrm>
            <a:off x="2346416" y="5386524"/>
            <a:ext cx="0" cy="598403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矩形 55"/>
          <p:cNvSpPr/>
          <p:nvPr/>
        </p:nvSpPr>
        <p:spPr>
          <a:xfrm>
            <a:off x="2972218" y="1745357"/>
            <a:ext cx="626749" cy="364124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8" name="直線單箭頭接點 67"/>
          <p:cNvCxnSpPr>
            <a:stCxn id="56" idx="2"/>
            <a:endCxn id="71" idx="0"/>
          </p:cNvCxnSpPr>
          <p:nvPr/>
        </p:nvCxnSpPr>
        <p:spPr>
          <a:xfrm>
            <a:off x="3285593" y="5386599"/>
            <a:ext cx="339941" cy="566735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文字方塊 70"/>
          <p:cNvSpPr txBox="1"/>
          <p:nvPr/>
        </p:nvSpPr>
        <p:spPr>
          <a:xfrm>
            <a:off x="2914594" y="5953334"/>
            <a:ext cx="1421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/>
              <a:t>角位置對應的時間</a:t>
            </a:r>
            <a:r>
              <a:rPr lang="en-US" altLang="zh-TW" sz="1400" dirty="0" smtClean="0"/>
              <a:t>(</a:t>
            </a:r>
            <a:r>
              <a:rPr lang="en-US" altLang="zh-TW" sz="1400" dirty="0" err="1" smtClean="0"/>
              <a:t>msec</a:t>
            </a:r>
            <a:r>
              <a:rPr lang="en-US" altLang="zh-TW" sz="1400" dirty="0" smtClean="0"/>
              <a:t>)</a:t>
            </a:r>
          </a:p>
        </p:txBody>
      </p:sp>
      <p:sp>
        <p:nvSpPr>
          <p:cNvPr id="74" name="矩形 73"/>
          <p:cNvSpPr/>
          <p:nvPr/>
        </p:nvSpPr>
        <p:spPr>
          <a:xfrm>
            <a:off x="1976220" y="1495320"/>
            <a:ext cx="1868043" cy="2075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/>
          <p:cNvSpPr txBox="1"/>
          <p:nvPr/>
        </p:nvSpPr>
        <p:spPr>
          <a:xfrm>
            <a:off x="5800236" y="1118096"/>
            <a:ext cx="4886814" cy="116955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b="1" u="sng" dirty="0" smtClean="0"/>
              <a:t>A.</a:t>
            </a:r>
            <a:r>
              <a:rPr lang="zh-TW" altLang="en-US" sz="1400" b="1" u="sng" dirty="0" smtClean="0"/>
              <a:t>紀錄起始的時間</a:t>
            </a:r>
            <a:r>
              <a:rPr lang="zh-TW" altLang="en-US" sz="1400" b="1" u="sng" dirty="0"/>
              <a:t> </a:t>
            </a:r>
            <a:endParaRPr lang="en-US" altLang="zh-TW" sz="1400" b="1" u="sng" dirty="0" smtClean="0"/>
          </a:p>
          <a:p>
            <a:pPr algn="ctr"/>
            <a:endParaRPr lang="en-US" altLang="zh-TW" sz="1400" dirty="0" smtClean="0"/>
          </a:p>
          <a:p>
            <a:r>
              <a:rPr lang="en-US" altLang="zh-TW" sz="1400" dirty="0" smtClean="0"/>
              <a:t>Ex.  </a:t>
            </a:r>
            <a:r>
              <a:rPr lang="zh-TW" altLang="en-US" sz="1400" dirty="0" smtClean="0"/>
              <a:t> 在系統時間 </a:t>
            </a:r>
            <a:r>
              <a:rPr lang="zh-TW" altLang="en-US" sz="1400" dirty="0"/>
              <a:t> </a:t>
            </a:r>
            <a:r>
              <a:rPr lang="en-US" altLang="zh-TW" sz="1400" dirty="0" smtClean="0"/>
              <a:t>2015/10/14 </a:t>
            </a:r>
            <a:r>
              <a:rPr lang="zh-TW" altLang="en-US" sz="1400" dirty="0"/>
              <a:t>下</a:t>
            </a:r>
            <a:r>
              <a:rPr lang="zh-TW" altLang="en-US" sz="1400" dirty="0" smtClean="0"/>
              <a:t>午 </a:t>
            </a:r>
            <a:r>
              <a:rPr lang="en-US" altLang="zh-TW" sz="1400" dirty="0" smtClean="0"/>
              <a:t>08:15:53.9511</a:t>
            </a:r>
            <a:r>
              <a:rPr lang="zh-TW" altLang="en-US" sz="1400" dirty="0" smtClean="0"/>
              <a:t> 記錄下第一</a:t>
            </a:r>
            <a:endParaRPr lang="en-US" altLang="zh-TW" sz="1400" dirty="0"/>
          </a:p>
          <a:p>
            <a:r>
              <a:rPr lang="zh-TW" altLang="en-US" sz="1400" dirty="0"/>
              <a:t> </a:t>
            </a:r>
            <a:r>
              <a:rPr lang="zh-TW" altLang="en-US" sz="1400" dirty="0" smtClean="0"/>
              <a:t>        筆資料：</a:t>
            </a:r>
            <a:endParaRPr lang="en-US" altLang="zh-TW" sz="1400" dirty="0" smtClean="0"/>
          </a:p>
          <a:p>
            <a:r>
              <a:rPr lang="zh-TW" altLang="en-US" sz="1400" dirty="0" smtClean="0"/>
              <a:t>         </a:t>
            </a:r>
            <a:r>
              <a:rPr lang="en-US" altLang="zh-TW" sz="1400" dirty="0" smtClean="0"/>
              <a:t>(0.000000 , 10.000000)</a:t>
            </a:r>
            <a:endParaRPr lang="en-US" altLang="zh-TW" sz="1400" dirty="0"/>
          </a:p>
        </p:txBody>
      </p:sp>
      <p:sp>
        <p:nvSpPr>
          <p:cNvPr id="79" name="文字方塊 78"/>
          <p:cNvSpPr txBox="1"/>
          <p:nvPr/>
        </p:nvSpPr>
        <p:spPr>
          <a:xfrm>
            <a:off x="5800235" y="2487697"/>
            <a:ext cx="4886814" cy="2677656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b="1" u="sng" dirty="0" smtClean="0"/>
              <a:t>B.</a:t>
            </a:r>
            <a:r>
              <a:rPr lang="zh-TW" altLang="en-US" sz="1400" b="1" u="sng" dirty="0" smtClean="0"/>
              <a:t>馬達位置訊號的讀值</a:t>
            </a:r>
            <a:endParaRPr lang="en-US" altLang="zh-TW" sz="1400" b="1" u="sng" dirty="0" smtClean="0"/>
          </a:p>
          <a:p>
            <a:pPr algn="ctr"/>
            <a:endParaRPr lang="en-US" altLang="zh-TW" sz="1400" dirty="0" smtClean="0"/>
          </a:p>
          <a:p>
            <a:pPr marL="342900" indent="-342900">
              <a:buAutoNum type="arabicParenR"/>
            </a:pPr>
            <a:r>
              <a:rPr lang="zh-TW" altLang="en-US" sz="1400" dirty="0" smtClean="0"/>
              <a:t>馬達的角位置：單位為</a:t>
            </a:r>
            <a:r>
              <a:rPr lang="en-US" altLang="zh-TW" sz="1400" dirty="0" smtClean="0"/>
              <a:t>step</a:t>
            </a:r>
            <a:r>
              <a:rPr lang="zh-TW" altLang="en-US" sz="1400" dirty="0" smtClean="0"/>
              <a:t>，使用的馬達為</a:t>
            </a:r>
            <a:r>
              <a:rPr lang="en-US" altLang="zh-TW" sz="1400" dirty="0" err="1" smtClean="0"/>
              <a:t>Fastech</a:t>
            </a:r>
            <a:r>
              <a:rPr lang="en-US" altLang="zh-TW" sz="1400" dirty="0"/>
              <a:t> </a:t>
            </a:r>
            <a:r>
              <a:rPr lang="en-US" altLang="zh-TW" sz="1400" dirty="0" err="1" smtClean="0"/>
              <a:t>Ezi</a:t>
            </a:r>
            <a:r>
              <a:rPr lang="en-US" altLang="zh-TW" sz="1400" dirty="0" smtClean="0"/>
              <a:t>-Servo</a:t>
            </a:r>
            <a:r>
              <a:rPr lang="zh-TW" altLang="en-US" sz="1400" dirty="0" smtClean="0"/>
              <a:t>系列的</a:t>
            </a:r>
            <a:r>
              <a:rPr lang="en-US" altLang="zh-TW" sz="1400" dirty="0" smtClean="0"/>
              <a:t>56L</a:t>
            </a:r>
            <a:r>
              <a:rPr lang="zh-TW" altLang="en-US" sz="1400" dirty="0"/>
              <a:t>步進</a:t>
            </a:r>
            <a:r>
              <a:rPr lang="zh-TW" altLang="en-US" sz="1400" dirty="0" smtClean="0"/>
              <a:t>馬達，一圈</a:t>
            </a:r>
            <a:r>
              <a:rPr lang="en-US" altLang="zh-TW" sz="1400" dirty="0" smtClean="0"/>
              <a:t>(360</a:t>
            </a:r>
            <a:r>
              <a:rPr lang="zh-TW" altLang="en-US" sz="1400" dirty="0" smtClean="0"/>
              <a:t>⁰</a:t>
            </a:r>
            <a:r>
              <a:rPr lang="en-US" altLang="zh-TW" sz="1400" dirty="0" smtClean="0"/>
              <a:t>)</a:t>
            </a:r>
            <a:r>
              <a:rPr lang="zh-TW" altLang="en-US" sz="1400" dirty="0" smtClean="0"/>
              <a:t>為</a:t>
            </a:r>
            <a:r>
              <a:rPr lang="en-US" altLang="zh-TW" sz="1400" dirty="0" smtClean="0"/>
              <a:t>10000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steps</a:t>
            </a:r>
          </a:p>
          <a:p>
            <a:pPr marL="342900" indent="-342900">
              <a:buAutoNum type="arabicParenR"/>
            </a:pPr>
            <a:endParaRPr lang="en-US" altLang="zh-TW" sz="1400" dirty="0"/>
          </a:p>
          <a:p>
            <a:pPr marL="342900" indent="-342900">
              <a:buAutoNum type="arabicParenR"/>
            </a:pPr>
            <a:r>
              <a:rPr lang="zh-TW" altLang="en-US" sz="1400" dirty="0"/>
              <a:t>角位置對應的時間</a:t>
            </a:r>
            <a:r>
              <a:rPr lang="en-US" altLang="zh-TW" sz="1400" dirty="0" smtClean="0"/>
              <a:t>:</a:t>
            </a:r>
            <a:r>
              <a:rPr lang="zh-TW" altLang="en-US" sz="1400" dirty="0" smtClean="0"/>
              <a:t> 單位為</a:t>
            </a:r>
            <a:r>
              <a:rPr lang="en-US" altLang="zh-TW" sz="1400" dirty="0" err="1" smtClean="0"/>
              <a:t>msec</a:t>
            </a:r>
            <a:r>
              <a:rPr lang="zh-TW" altLang="en-US" sz="1400" dirty="0" smtClean="0"/>
              <a:t>，自紀錄起始的時間算起經過的時間。</a:t>
            </a:r>
            <a:endParaRPr lang="en-US" altLang="zh-TW" sz="1400" dirty="0" smtClean="0"/>
          </a:p>
          <a:p>
            <a:pPr marL="342900" indent="-342900">
              <a:buAutoNum type="arabicParenR"/>
            </a:pPr>
            <a:endParaRPr lang="zh-TW" altLang="en-US" sz="1400" dirty="0"/>
          </a:p>
          <a:p>
            <a:r>
              <a:rPr lang="en-US" altLang="zh-TW" sz="1400" dirty="0" smtClean="0"/>
              <a:t>Ex.</a:t>
            </a:r>
            <a:r>
              <a:rPr lang="zh-TW" altLang="en-US" sz="1400" dirty="0" smtClean="0"/>
              <a:t> 第五行的資料</a:t>
            </a:r>
            <a:r>
              <a:rPr lang="en-US" altLang="zh-TW" sz="1400" dirty="0" smtClean="0"/>
              <a:t>(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1.000000, 32.000000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)</a:t>
            </a:r>
            <a:r>
              <a:rPr lang="zh-TW" altLang="en-US" sz="1400" dirty="0" smtClean="0"/>
              <a:t> 表示馬達在起始記錄    </a:t>
            </a:r>
            <a:endParaRPr lang="en-US" altLang="zh-TW" sz="1400" dirty="0" smtClean="0"/>
          </a:p>
          <a:p>
            <a:r>
              <a:rPr lang="zh-TW" altLang="en-US" sz="1400" dirty="0"/>
              <a:t> </a:t>
            </a:r>
            <a:r>
              <a:rPr lang="zh-TW" altLang="en-US" sz="1400" dirty="0" smtClean="0"/>
              <a:t>      時間</a:t>
            </a:r>
            <a:r>
              <a:rPr lang="en-US" altLang="zh-TW" sz="1400" dirty="0" smtClean="0"/>
              <a:t>(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2015/10/14 </a:t>
            </a:r>
            <a:r>
              <a:rPr lang="zh-TW" altLang="en-US" sz="1400" dirty="0" smtClean="0"/>
              <a:t>下午</a:t>
            </a:r>
            <a:r>
              <a:rPr lang="zh-TW" altLang="en-US" sz="1400" dirty="0"/>
              <a:t> </a:t>
            </a:r>
            <a:r>
              <a:rPr lang="en-US" altLang="zh-TW" sz="1400" dirty="0" smtClean="0"/>
              <a:t>08:15:53.9511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)</a:t>
            </a:r>
            <a:r>
              <a:rPr lang="zh-TW" altLang="en-US" sz="1400" dirty="0" smtClean="0"/>
              <a:t> 之後的</a:t>
            </a:r>
            <a:r>
              <a:rPr lang="en-US" altLang="zh-TW" sz="1400" dirty="0" smtClean="0"/>
              <a:t>32 </a:t>
            </a:r>
            <a:r>
              <a:rPr lang="en-US" altLang="zh-TW" sz="1400" dirty="0" err="1" smtClean="0"/>
              <a:t>msecs</a:t>
            </a:r>
            <a:r>
              <a:rPr lang="zh-TW" altLang="en-US" sz="1400" dirty="0" smtClean="0"/>
              <a:t>，  </a:t>
            </a:r>
            <a:endParaRPr lang="en-US" altLang="zh-TW" sz="1400" dirty="0"/>
          </a:p>
          <a:p>
            <a:r>
              <a:rPr lang="zh-TW" altLang="en-US" sz="1400" dirty="0" smtClean="0"/>
              <a:t>       也就是 </a:t>
            </a:r>
            <a:r>
              <a:rPr lang="en-US" altLang="zh-TW" sz="1400" dirty="0"/>
              <a:t>2015/10/14 </a:t>
            </a:r>
            <a:r>
              <a:rPr lang="zh-TW" altLang="en-US" sz="1400" dirty="0"/>
              <a:t>下午 </a:t>
            </a:r>
            <a:r>
              <a:rPr lang="en-US" altLang="zh-TW" sz="1400" dirty="0" smtClean="0"/>
              <a:t>08:15:53.9543</a:t>
            </a:r>
            <a:r>
              <a:rPr lang="zh-TW" altLang="en-US" sz="1400" dirty="0" smtClean="0"/>
              <a:t> 時轉到了</a:t>
            </a:r>
            <a:r>
              <a:rPr lang="en-US" altLang="zh-TW" sz="1400" dirty="0" smtClean="0"/>
              <a:t>1 step</a:t>
            </a:r>
            <a:r>
              <a:rPr lang="zh-TW" altLang="en-US" sz="1400" dirty="0" smtClean="0"/>
              <a:t>的</a:t>
            </a:r>
            <a:endParaRPr lang="en-US" altLang="zh-TW" sz="1400" dirty="0" smtClean="0"/>
          </a:p>
          <a:p>
            <a:r>
              <a:rPr lang="zh-TW" altLang="en-US" sz="1400" dirty="0" smtClean="0"/>
              <a:t>       位置。</a:t>
            </a:r>
            <a:endParaRPr lang="en-US" altLang="zh-TW" sz="1400" dirty="0" smtClean="0"/>
          </a:p>
        </p:txBody>
      </p:sp>
      <p:sp>
        <p:nvSpPr>
          <p:cNvPr id="90" name="文字方塊 89"/>
          <p:cNvSpPr txBox="1"/>
          <p:nvPr/>
        </p:nvSpPr>
        <p:spPr>
          <a:xfrm>
            <a:off x="3920380" y="1432176"/>
            <a:ext cx="31771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02" name="文字方塊 101"/>
          <p:cNvSpPr txBox="1"/>
          <p:nvPr/>
        </p:nvSpPr>
        <p:spPr>
          <a:xfrm>
            <a:off x="3627184" y="2816726"/>
            <a:ext cx="282450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chemeClr val="bg1"/>
                </a:solidFill>
              </a:rPr>
              <a:t>B</a:t>
            </a:r>
            <a:endParaRPr lang="zh-TW" altLang="en-US" sz="1400" dirty="0">
              <a:solidFill>
                <a:schemeClr val="bg1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2033041" y="1745282"/>
            <a:ext cx="626749" cy="364124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7"/>
          <p:cNvSpPr/>
          <p:nvPr/>
        </p:nvSpPr>
        <p:spPr>
          <a:xfrm>
            <a:off x="21431" y="-46548"/>
            <a:ext cx="74977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Appendix_Daq_Signal_Processing_Ray20160810c.pptx  </a:t>
            </a:r>
            <a:r>
              <a:rPr lang="en-US" altLang="zh-TW" sz="1400" i="1" dirty="0" smtClean="0">
                <a:solidFill>
                  <a:schemeClr val="accent6">
                    <a:lumMod val="75000"/>
                  </a:schemeClr>
                </a:solidFill>
              </a:rPr>
              <a:t>(Ray2016_MasterThesis_OnlineSupplement)</a:t>
            </a:r>
            <a:endParaRPr lang="zh-TW" alt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382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9148" y="159312"/>
            <a:ext cx="8802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</a:rPr>
              <a:t>訊</a:t>
            </a:r>
            <a:r>
              <a:rPr lang="zh-TW" altLang="en-US" sz="2400" b="1" dirty="0">
                <a:solidFill>
                  <a:srgbClr val="FF0000"/>
                </a:solidFill>
              </a:rPr>
              <a:t>號換算：電壓訊號轉換成力訊號，與馬達訊號處理的單位換算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39148" y="976590"/>
            <a:ext cx="5905499" cy="5786199"/>
          </a:xfrm>
          <a:prstGeom prst="rect">
            <a:avLst/>
          </a:prstGeom>
          <a:ln w="190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1600" dirty="0" smtClean="0"/>
              <a:t>Symbols Explanation: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1</a:t>
            </a:r>
            <a:r>
              <a:rPr lang="zh-TW" altLang="en-US" sz="1600" dirty="0"/>
              <a:t>號</a:t>
            </a:r>
            <a:r>
              <a:rPr lang="en-US" altLang="zh-TW" sz="1600" dirty="0"/>
              <a:t>-6</a:t>
            </a:r>
            <a:r>
              <a:rPr lang="zh-TW" altLang="en-US" sz="1600" dirty="0"/>
              <a:t>號 </a:t>
            </a:r>
            <a:r>
              <a:rPr lang="en-US" altLang="zh-TW" sz="1600" dirty="0" smtClean="0"/>
              <a:t>Sensor</a:t>
            </a:r>
            <a:r>
              <a:rPr lang="zh-TW" altLang="en-US" sz="1600" dirty="0" smtClean="0"/>
              <a:t> 電壓</a:t>
            </a:r>
            <a:r>
              <a:rPr lang="zh-TW" altLang="en-US" sz="1600" dirty="0"/>
              <a:t>原點</a:t>
            </a:r>
            <a:r>
              <a:rPr lang="zh-TW" altLang="en-US" sz="1600" dirty="0" smtClean="0"/>
              <a:t>值</a:t>
            </a:r>
            <a:r>
              <a:rPr lang="en-US" altLang="zh-TW" sz="1600" dirty="0" smtClean="0"/>
              <a:t>(Unit: Volt)</a:t>
            </a:r>
            <a:r>
              <a:rPr lang="zh-TW" altLang="en-US" sz="1600" dirty="0" smtClean="0"/>
              <a:t>：</a:t>
            </a:r>
            <a:r>
              <a:rPr lang="en-US" altLang="zh-TW" sz="1600" dirty="0" smtClean="0"/>
              <a:t> V</a:t>
            </a:r>
            <a:r>
              <a:rPr lang="en-US" altLang="zh-TW" sz="1600" baseline="30000" dirty="0" smtClean="0"/>
              <a:t>(0)</a:t>
            </a:r>
            <a:r>
              <a:rPr lang="en-US" altLang="zh-TW" sz="1600" baseline="-25000" dirty="0" smtClean="0"/>
              <a:t>1</a:t>
            </a:r>
            <a:r>
              <a:rPr lang="zh-TW" altLang="en-US" sz="1600" dirty="0" smtClean="0"/>
              <a:t>、</a:t>
            </a:r>
            <a:r>
              <a:rPr lang="en-US" altLang="zh-TW" sz="1600" dirty="0" smtClean="0"/>
              <a:t> V</a:t>
            </a:r>
            <a:r>
              <a:rPr lang="en-US" altLang="zh-TW" sz="1600" baseline="30000" dirty="0" smtClean="0"/>
              <a:t>(0)</a:t>
            </a:r>
            <a:r>
              <a:rPr lang="en-US" altLang="zh-TW" sz="1600" baseline="-25000" dirty="0" smtClean="0"/>
              <a:t>2</a:t>
            </a:r>
            <a:r>
              <a:rPr lang="en-US" altLang="zh-TW" sz="1600" dirty="0" smtClean="0"/>
              <a:t>…… V</a:t>
            </a:r>
            <a:r>
              <a:rPr lang="en-US" altLang="zh-TW" sz="1600" baseline="30000" dirty="0" smtClean="0"/>
              <a:t>(0)</a:t>
            </a:r>
            <a:r>
              <a:rPr lang="en-US" altLang="zh-TW" sz="1600" baseline="-25000" dirty="0" smtClean="0"/>
              <a:t>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 smtClean="0"/>
              <a:t>1</a:t>
            </a:r>
            <a:r>
              <a:rPr lang="zh-TW" altLang="en-US" sz="1600" dirty="0" smtClean="0"/>
              <a:t>號</a:t>
            </a:r>
            <a:r>
              <a:rPr lang="en-US" altLang="zh-TW" sz="1600" dirty="0" smtClean="0"/>
              <a:t>-6</a:t>
            </a:r>
            <a:r>
              <a:rPr lang="zh-TW" altLang="en-US" sz="1600" dirty="0" smtClean="0"/>
              <a:t>號 </a:t>
            </a:r>
            <a:r>
              <a:rPr lang="en-US" altLang="zh-TW" sz="1600" dirty="0" smtClean="0"/>
              <a:t>Sensor</a:t>
            </a:r>
            <a:r>
              <a:rPr lang="zh-TW" altLang="en-US" sz="1600" dirty="0"/>
              <a:t> </a:t>
            </a:r>
            <a:r>
              <a:rPr lang="zh-TW" altLang="en-US" sz="1600" dirty="0" smtClean="0"/>
              <a:t>電壓值</a:t>
            </a:r>
            <a:r>
              <a:rPr lang="en-US" altLang="zh-TW" sz="1600" dirty="0" smtClean="0"/>
              <a:t>(Unit: Volt)</a:t>
            </a:r>
            <a:r>
              <a:rPr lang="zh-TW" altLang="en-US" sz="1600" dirty="0" smtClean="0"/>
              <a:t>：</a:t>
            </a:r>
            <a:r>
              <a:rPr lang="en-US" altLang="zh-TW" sz="1600" dirty="0" smtClean="0"/>
              <a:t>V</a:t>
            </a:r>
            <a:r>
              <a:rPr lang="en-US" altLang="zh-TW" sz="1600" baseline="-25000" dirty="0" smtClean="0"/>
              <a:t>1</a:t>
            </a:r>
            <a:r>
              <a:rPr lang="zh-TW" altLang="en-US" sz="1600" dirty="0" smtClean="0"/>
              <a:t>、</a:t>
            </a:r>
            <a:r>
              <a:rPr lang="en-US" altLang="zh-TW" sz="1600" dirty="0" smtClean="0"/>
              <a:t>V</a:t>
            </a:r>
            <a:r>
              <a:rPr lang="en-US" altLang="zh-TW" sz="1600" baseline="-25000" dirty="0" smtClean="0"/>
              <a:t>2 </a:t>
            </a:r>
            <a:r>
              <a:rPr lang="en-US" altLang="zh-TW" sz="1600" dirty="0" smtClean="0"/>
              <a:t>……V</a:t>
            </a:r>
            <a:r>
              <a:rPr lang="en-US" altLang="zh-TW" sz="1600" baseline="-25000" dirty="0" smtClean="0"/>
              <a:t>6 </a:t>
            </a:r>
            <a:endParaRPr lang="en-US" altLang="zh-TW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1</a:t>
            </a:r>
            <a:r>
              <a:rPr lang="zh-TW" altLang="en-US" sz="1600" dirty="0"/>
              <a:t>號</a:t>
            </a:r>
            <a:r>
              <a:rPr lang="en-US" altLang="zh-TW" sz="1600" dirty="0"/>
              <a:t>-6</a:t>
            </a:r>
            <a:r>
              <a:rPr lang="zh-TW" altLang="en-US" sz="1600" dirty="0"/>
              <a:t>號 </a:t>
            </a:r>
            <a:r>
              <a:rPr lang="en-US" altLang="zh-TW" sz="1600" dirty="0" smtClean="0"/>
              <a:t>Sensor</a:t>
            </a:r>
            <a:r>
              <a:rPr lang="zh-TW" altLang="en-US" sz="1600" dirty="0" smtClean="0"/>
              <a:t> </a:t>
            </a:r>
            <a:r>
              <a:rPr lang="zh-TW" altLang="en-US" sz="1600" dirty="0"/>
              <a:t>力訊號</a:t>
            </a:r>
            <a:r>
              <a:rPr lang="zh-TW" altLang="en-US" sz="1600" dirty="0" smtClean="0"/>
              <a:t>值</a:t>
            </a:r>
            <a:r>
              <a:rPr lang="en-US" altLang="zh-TW" sz="1600" dirty="0" smtClean="0"/>
              <a:t>(Unit: </a:t>
            </a:r>
            <a:r>
              <a:rPr lang="en-US" altLang="zh-TW" sz="1600" dirty="0" err="1" smtClean="0"/>
              <a:t>Nt</a:t>
            </a:r>
            <a:r>
              <a:rPr lang="en-US" altLang="zh-TW" sz="1600" dirty="0" smtClean="0"/>
              <a:t>)</a:t>
            </a:r>
            <a:r>
              <a:rPr lang="zh-TW" altLang="en-US" sz="1600" dirty="0" smtClean="0"/>
              <a:t>：</a:t>
            </a:r>
            <a:r>
              <a:rPr lang="en-US" altLang="zh-TW" sz="1600" dirty="0"/>
              <a:t>F</a:t>
            </a:r>
            <a:r>
              <a:rPr lang="en-US" altLang="zh-TW" sz="1600" baseline="-25000" dirty="0"/>
              <a:t>1</a:t>
            </a:r>
            <a:r>
              <a:rPr lang="zh-TW" altLang="en-US" sz="1600" dirty="0"/>
              <a:t>、</a:t>
            </a:r>
            <a:r>
              <a:rPr lang="en-US" altLang="zh-TW" sz="1600" dirty="0"/>
              <a:t>F</a:t>
            </a:r>
            <a:r>
              <a:rPr lang="en-US" altLang="zh-TW" sz="1600" baseline="-25000" dirty="0"/>
              <a:t>2 </a:t>
            </a:r>
            <a:r>
              <a:rPr lang="en-US" altLang="zh-TW" sz="1600" dirty="0"/>
              <a:t>……</a:t>
            </a:r>
            <a:r>
              <a:rPr lang="en-US" altLang="zh-TW" sz="1600" dirty="0" smtClean="0"/>
              <a:t>F</a:t>
            </a:r>
            <a:r>
              <a:rPr lang="en-US" altLang="zh-TW" sz="1600" baseline="-25000" dirty="0" smtClean="0"/>
              <a:t>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dirty="0"/>
              <a:t>系統所</a:t>
            </a:r>
            <a:r>
              <a:rPr lang="zh-TW" altLang="en-US" sz="1600" dirty="0" smtClean="0"/>
              <a:t>施正</a:t>
            </a:r>
            <a:r>
              <a:rPr lang="zh-TW" altLang="en-US" sz="1600" dirty="0"/>
              <a:t>向力</a:t>
            </a:r>
            <a:r>
              <a:rPr lang="en-US" altLang="zh-TW" sz="1600" dirty="0"/>
              <a:t>(Unit: </a:t>
            </a:r>
            <a:r>
              <a:rPr lang="en-US" altLang="zh-TW" sz="1600" dirty="0" err="1"/>
              <a:t>Nt</a:t>
            </a:r>
            <a:r>
              <a:rPr lang="en-US" altLang="zh-TW" sz="1600" dirty="0"/>
              <a:t>)</a:t>
            </a:r>
            <a:r>
              <a:rPr lang="zh-TW" altLang="en-US" sz="1600" dirty="0" smtClean="0"/>
              <a:t> ：</a:t>
            </a:r>
            <a:r>
              <a:rPr lang="en-US" altLang="zh-TW" sz="1600" dirty="0" smtClean="0"/>
              <a:t>F</a:t>
            </a:r>
            <a:r>
              <a:rPr lang="en-US" altLang="zh-TW" sz="1600" baseline="-25000" dirty="0" smtClean="0"/>
              <a:t>N</a:t>
            </a:r>
            <a:r>
              <a:rPr lang="en-US" altLang="zh-TW" sz="1600" dirty="0" smtClean="0"/>
              <a:t>, </a:t>
            </a:r>
            <a:r>
              <a:rPr lang="zh-TW" altLang="en-US" sz="1200" b="1" dirty="0" smtClean="0">
                <a:solidFill>
                  <a:srgbClr val="FF0000"/>
                </a:solidFill>
              </a:rPr>
              <a:t>重力場的反方向</a:t>
            </a:r>
            <a:r>
              <a:rPr lang="zh-TW" altLang="en-US" sz="1200" b="1" dirty="0">
                <a:solidFill>
                  <a:srgbClr val="FF0000"/>
                </a:solidFill>
              </a:rPr>
              <a:t>定義為</a:t>
            </a:r>
            <a:r>
              <a:rPr lang="zh-TW" altLang="en-US" sz="1200" b="1" dirty="0" smtClean="0">
                <a:solidFill>
                  <a:srgbClr val="FF0000"/>
                </a:solidFill>
              </a:rPr>
              <a:t>正方向*</a:t>
            </a:r>
            <a:endParaRPr lang="en-US" altLang="zh-TW" sz="1200" b="1" dirty="0">
              <a:solidFill>
                <a:srgbClr val="FF0000"/>
              </a:solidFill>
            </a:endParaRPr>
          </a:p>
          <a:p>
            <a:r>
              <a:rPr lang="en-US" altLang="zh-TW" sz="1400" i="1" dirty="0" smtClean="0"/>
              <a:t>	</a:t>
            </a:r>
            <a:r>
              <a:rPr lang="en-US" altLang="zh-TW" sz="1200" i="1" dirty="0" smtClean="0"/>
              <a:t>*</a:t>
            </a:r>
            <a:r>
              <a:rPr lang="zh-TW" altLang="en-US" sz="1200" i="1" dirty="0"/>
              <a:t>目前</a:t>
            </a:r>
            <a:r>
              <a:rPr lang="en-US" altLang="zh-TW" sz="1200" i="1" dirty="0"/>
              <a:t>(2015.11)</a:t>
            </a:r>
            <a:r>
              <a:rPr lang="zh-TW" altLang="en-US" sz="1200" i="1" dirty="0"/>
              <a:t>程式計算出來的</a:t>
            </a:r>
            <a:r>
              <a:rPr lang="en-US" altLang="zh-TW" sz="1200" i="1" dirty="0"/>
              <a:t>txt</a:t>
            </a:r>
            <a:r>
              <a:rPr lang="zh-TW" altLang="en-US" sz="1200" i="1" dirty="0"/>
              <a:t>檔，正向力方向皆如此定義</a:t>
            </a:r>
            <a:r>
              <a:rPr lang="zh-TW" altLang="en-US" sz="1200" i="1" dirty="0" smtClean="0"/>
              <a:t>，會</a:t>
            </a:r>
            <a:r>
              <a:rPr lang="zh-TW" altLang="en-US" sz="1200" i="1" dirty="0"/>
              <a:t>與</a:t>
            </a:r>
            <a:r>
              <a:rPr lang="zh-TW" altLang="en-US" sz="1200" i="1" dirty="0" smtClean="0"/>
              <a:t>許多</a:t>
            </a:r>
            <a:r>
              <a:rPr lang="en-US" altLang="zh-TW" sz="1200" i="1" dirty="0" smtClean="0"/>
              <a:t>	   pdf</a:t>
            </a:r>
            <a:r>
              <a:rPr lang="zh-TW" altLang="en-US" sz="1200" i="1" dirty="0" smtClean="0"/>
              <a:t>上</a:t>
            </a:r>
            <a:r>
              <a:rPr lang="zh-TW" altLang="en-US" sz="1200" i="1" dirty="0"/>
              <a:t>的 </a:t>
            </a:r>
            <a:r>
              <a:rPr lang="en-US" altLang="zh-TW" sz="1200" i="1" dirty="0" smtClean="0"/>
              <a:t>F</a:t>
            </a:r>
            <a:r>
              <a:rPr lang="en-US" altLang="zh-TW" sz="1200" i="1" baseline="-25000" dirty="0" smtClean="0"/>
              <a:t>N</a:t>
            </a:r>
            <a:r>
              <a:rPr lang="zh-TW" altLang="en-US" sz="1200" i="1" dirty="0" smtClean="0"/>
              <a:t> </a:t>
            </a:r>
            <a:r>
              <a:rPr lang="zh-TW" altLang="en-US" sz="1200" i="1" dirty="0"/>
              <a:t>正負號相反，雖不難判斷，但仍是一個待</a:t>
            </a:r>
            <a:r>
              <a:rPr lang="zh-TW" altLang="en-US" sz="1200" i="1" dirty="0" smtClean="0"/>
              <a:t>解決</a:t>
            </a:r>
            <a:r>
              <a:rPr lang="zh-TW" altLang="en-US" sz="1200" i="1" dirty="0"/>
              <a:t>的問題</a:t>
            </a:r>
            <a:r>
              <a:rPr lang="zh-TW" altLang="en-US" sz="1200" i="1" dirty="0" smtClean="0"/>
              <a:t>。</a:t>
            </a:r>
            <a:endParaRPr lang="en-US" altLang="zh-TW" sz="1400" b="1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dirty="0" smtClean="0"/>
              <a:t>系統所施力矩</a:t>
            </a:r>
            <a:r>
              <a:rPr lang="en-US" altLang="zh-TW" sz="1600" dirty="0"/>
              <a:t>(Unit: </a:t>
            </a:r>
            <a:r>
              <a:rPr lang="en-US" altLang="zh-TW" sz="1600" dirty="0" err="1"/>
              <a:t>Nt</a:t>
            </a:r>
            <a:r>
              <a:rPr lang="en-US" altLang="zh-TW" sz="1600" dirty="0"/>
              <a:t>-m</a:t>
            </a:r>
            <a:r>
              <a:rPr lang="en-US" altLang="zh-TW" sz="1600" dirty="0" smtClean="0"/>
              <a:t>)</a:t>
            </a:r>
            <a:r>
              <a:rPr lang="zh-TW" altLang="en-US" sz="1600" dirty="0" smtClean="0"/>
              <a:t>： </a:t>
            </a:r>
            <a:r>
              <a:rPr lang="en-US" altLang="zh-TW" sz="1600" dirty="0" smtClean="0"/>
              <a:t>Torque, </a:t>
            </a:r>
            <a:r>
              <a:rPr lang="zh-TW" altLang="en-US" sz="1200" b="1" dirty="0" smtClean="0">
                <a:solidFill>
                  <a:srgbClr val="FF0000"/>
                </a:solidFill>
              </a:rPr>
              <a:t>俯瞰系統逆時鐘方向為定義正方向</a:t>
            </a:r>
            <a:endParaRPr lang="en-US" altLang="zh-TW" sz="1600" dirty="0" smtClean="0"/>
          </a:p>
          <a:p>
            <a:r>
              <a:rPr lang="en-US" altLang="zh-TW" sz="1200" i="1" dirty="0" smtClean="0"/>
              <a:t>	</a:t>
            </a:r>
            <a:endParaRPr lang="en-US" altLang="zh-TW" sz="1600" dirty="0" smtClean="0"/>
          </a:p>
          <a:p>
            <a:r>
              <a:rPr lang="en-US" altLang="zh-TW" sz="1600" dirty="0" smtClean="0"/>
              <a:t>Definition</a:t>
            </a:r>
            <a:r>
              <a:rPr lang="zh-TW" altLang="en-US" sz="1600" dirty="0" smtClean="0"/>
              <a:t>：</a:t>
            </a:r>
            <a:endParaRPr lang="en-US" altLang="zh-TW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 smtClean="0"/>
              <a:t>F</a:t>
            </a:r>
            <a:r>
              <a:rPr lang="en-US" altLang="zh-TW" sz="1600" baseline="-25000" dirty="0" smtClean="0"/>
              <a:t>1 </a:t>
            </a:r>
            <a:r>
              <a:rPr lang="en-US" altLang="zh-TW" sz="1600" dirty="0" smtClean="0"/>
              <a:t>= (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V</a:t>
            </a:r>
            <a:r>
              <a:rPr lang="en-US" altLang="zh-TW" sz="1600" baseline="-25000" dirty="0" smtClean="0"/>
              <a:t>1 </a:t>
            </a:r>
            <a:r>
              <a:rPr lang="en-US" altLang="zh-TW" sz="1600" dirty="0" smtClean="0"/>
              <a:t>- </a:t>
            </a:r>
            <a:r>
              <a:rPr lang="en-US" altLang="zh-TW" sz="1600" dirty="0"/>
              <a:t>V</a:t>
            </a:r>
            <a:r>
              <a:rPr lang="en-US" altLang="zh-TW" sz="1600" baseline="30000" dirty="0"/>
              <a:t>(0)</a:t>
            </a:r>
            <a:r>
              <a:rPr lang="en-US" altLang="zh-TW" sz="1600" baseline="-25000" dirty="0"/>
              <a:t>1</a:t>
            </a:r>
            <a:r>
              <a:rPr lang="en-US" altLang="zh-TW" sz="1600" dirty="0" smtClean="0"/>
              <a:t>) * C</a:t>
            </a:r>
            <a:r>
              <a:rPr lang="en-US" altLang="zh-TW" sz="1600" baseline="-25000" dirty="0" smtClean="0"/>
              <a:t>123</a:t>
            </a:r>
            <a:r>
              <a:rPr lang="en-US" altLang="zh-TW" sz="1600" dirty="0" smtClean="0"/>
              <a:t> * g</a:t>
            </a:r>
            <a:endParaRPr lang="en-US" altLang="zh-TW" sz="1600" baseline="-25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 smtClean="0"/>
              <a:t>F</a:t>
            </a:r>
            <a:r>
              <a:rPr lang="en-US" altLang="zh-TW" sz="1600" baseline="-25000" dirty="0" smtClean="0"/>
              <a:t>2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= </a:t>
            </a:r>
            <a:r>
              <a:rPr lang="en-US" altLang="zh-TW" sz="1600" dirty="0"/>
              <a:t>(</a:t>
            </a:r>
            <a:r>
              <a:rPr lang="zh-TW" altLang="en-US" sz="1600" dirty="0"/>
              <a:t> </a:t>
            </a:r>
            <a:r>
              <a:rPr lang="en-US" altLang="zh-TW" sz="1600" dirty="0" smtClean="0"/>
              <a:t>V</a:t>
            </a:r>
            <a:r>
              <a:rPr lang="en-US" altLang="zh-TW" sz="1600" baseline="-25000" dirty="0" smtClean="0"/>
              <a:t>2 </a:t>
            </a:r>
            <a:r>
              <a:rPr lang="en-US" altLang="zh-TW" sz="1600" dirty="0"/>
              <a:t>- V</a:t>
            </a:r>
            <a:r>
              <a:rPr lang="en-US" altLang="zh-TW" sz="1600" baseline="30000" dirty="0"/>
              <a:t>(0)</a:t>
            </a:r>
            <a:r>
              <a:rPr lang="en-US" altLang="zh-TW" sz="1600" baseline="-25000" dirty="0"/>
              <a:t>2 </a:t>
            </a:r>
            <a:r>
              <a:rPr lang="en-US" altLang="zh-TW" sz="1600" dirty="0"/>
              <a:t>) * </a:t>
            </a:r>
            <a:r>
              <a:rPr lang="en-US" altLang="zh-TW" sz="1600" dirty="0" smtClean="0"/>
              <a:t>C</a:t>
            </a:r>
            <a:r>
              <a:rPr lang="en-US" altLang="zh-TW" sz="1600" baseline="-25000" dirty="0" smtClean="0"/>
              <a:t>123 </a:t>
            </a:r>
            <a:r>
              <a:rPr lang="en-US" altLang="zh-TW" sz="1600" dirty="0" smtClean="0"/>
              <a:t>* 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 smtClean="0"/>
              <a:t>F</a:t>
            </a:r>
            <a:r>
              <a:rPr lang="en-US" altLang="zh-TW" sz="1600" baseline="-25000" dirty="0" smtClean="0"/>
              <a:t>3 </a:t>
            </a:r>
            <a:r>
              <a:rPr lang="en-US" altLang="zh-TW" sz="1600" dirty="0" smtClean="0"/>
              <a:t>=</a:t>
            </a:r>
            <a:r>
              <a:rPr lang="en-US" altLang="zh-TW" sz="1600" dirty="0"/>
              <a:t> (</a:t>
            </a:r>
            <a:r>
              <a:rPr lang="zh-TW" altLang="en-US" sz="1600" dirty="0"/>
              <a:t> </a:t>
            </a:r>
            <a:r>
              <a:rPr lang="en-US" altLang="zh-TW" sz="1600" dirty="0" smtClean="0"/>
              <a:t>V</a:t>
            </a:r>
            <a:r>
              <a:rPr lang="en-US" altLang="zh-TW" sz="1600" baseline="-25000" dirty="0" smtClean="0"/>
              <a:t>3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- V</a:t>
            </a:r>
            <a:r>
              <a:rPr lang="en-US" altLang="zh-TW" sz="1600" baseline="30000" dirty="0" smtClean="0"/>
              <a:t>(0)</a:t>
            </a:r>
            <a:r>
              <a:rPr lang="en-US" altLang="zh-TW" sz="1600" baseline="-25000" dirty="0" smtClean="0"/>
              <a:t>3</a:t>
            </a:r>
            <a:r>
              <a:rPr lang="en-US" altLang="zh-TW" sz="1600" dirty="0" smtClean="0"/>
              <a:t>) </a:t>
            </a:r>
            <a:r>
              <a:rPr lang="en-US" altLang="zh-TW" sz="1600" dirty="0"/>
              <a:t>* </a:t>
            </a:r>
            <a:r>
              <a:rPr lang="en-US" altLang="zh-TW" sz="1600" dirty="0" smtClean="0"/>
              <a:t>C</a:t>
            </a:r>
            <a:r>
              <a:rPr lang="en-US" altLang="zh-TW" sz="1600" baseline="-25000" dirty="0" smtClean="0"/>
              <a:t>123 </a:t>
            </a:r>
            <a:r>
              <a:rPr lang="en-US" altLang="zh-TW" sz="1600" dirty="0" smtClean="0"/>
              <a:t>* 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 smtClean="0"/>
              <a:t>F</a:t>
            </a:r>
            <a:r>
              <a:rPr lang="en-US" altLang="zh-TW" sz="1600" baseline="-25000" dirty="0" smtClean="0"/>
              <a:t>4 </a:t>
            </a:r>
            <a:r>
              <a:rPr lang="en-US" altLang="zh-TW" sz="1600" dirty="0"/>
              <a:t>= (</a:t>
            </a:r>
            <a:r>
              <a:rPr lang="zh-TW" altLang="en-US" sz="1600" dirty="0"/>
              <a:t> </a:t>
            </a:r>
            <a:r>
              <a:rPr lang="en-US" altLang="zh-TW" sz="1600" dirty="0"/>
              <a:t>V</a:t>
            </a:r>
            <a:r>
              <a:rPr lang="en-US" altLang="zh-TW" sz="1600" baseline="-25000" dirty="0"/>
              <a:t>4 </a:t>
            </a:r>
            <a:r>
              <a:rPr lang="en-US" altLang="zh-TW" sz="1600" dirty="0"/>
              <a:t>- </a:t>
            </a:r>
            <a:r>
              <a:rPr lang="en-US" altLang="zh-TW" sz="1600" dirty="0" smtClean="0"/>
              <a:t>V</a:t>
            </a:r>
            <a:r>
              <a:rPr lang="en-US" altLang="zh-TW" sz="1600" baseline="30000" dirty="0" smtClean="0"/>
              <a:t>(0)</a:t>
            </a:r>
            <a:r>
              <a:rPr lang="en-US" altLang="zh-TW" sz="1600" baseline="-25000" dirty="0" smtClean="0"/>
              <a:t>4</a:t>
            </a:r>
            <a:r>
              <a:rPr lang="en-US" altLang="zh-TW" sz="1600" dirty="0" smtClean="0"/>
              <a:t>) </a:t>
            </a:r>
            <a:r>
              <a:rPr lang="en-US" altLang="zh-TW" sz="1600" dirty="0"/>
              <a:t>* C</a:t>
            </a:r>
            <a:r>
              <a:rPr lang="en-US" altLang="zh-TW" sz="1600" baseline="-25000" dirty="0"/>
              <a:t>456</a:t>
            </a:r>
            <a:r>
              <a:rPr lang="en-US" altLang="zh-TW" sz="1600" dirty="0"/>
              <a:t> * </a:t>
            </a:r>
            <a:r>
              <a:rPr lang="en-US" altLang="zh-TW" sz="1600" dirty="0" smtClean="0"/>
              <a:t>g</a:t>
            </a:r>
            <a:endParaRPr lang="en-US" altLang="zh-TW" sz="1600" baseline="-25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 smtClean="0"/>
              <a:t>F</a:t>
            </a:r>
            <a:r>
              <a:rPr lang="en-US" altLang="zh-TW" sz="1600" baseline="-25000" dirty="0" smtClean="0"/>
              <a:t>5</a:t>
            </a:r>
            <a:r>
              <a:rPr lang="zh-TW" altLang="en-US" sz="1600" dirty="0" smtClean="0"/>
              <a:t> </a:t>
            </a:r>
            <a:r>
              <a:rPr lang="en-US" altLang="zh-TW" sz="1600" dirty="0"/>
              <a:t>= (</a:t>
            </a:r>
            <a:r>
              <a:rPr lang="zh-TW" altLang="en-US" sz="1600" dirty="0"/>
              <a:t> </a:t>
            </a:r>
            <a:r>
              <a:rPr lang="en-US" altLang="zh-TW" sz="1600" dirty="0"/>
              <a:t>V</a:t>
            </a:r>
            <a:r>
              <a:rPr lang="en-US" altLang="zh-TW" sz="1600" baseline="-25000" dirty="0"/>
              <a:t>5 </a:t>
            </a:r>
            <a:r>
              <a:rPr lang="en-US" altLang="zh-TW" sz="1600" dirty="0"/>
              <a:t>- </a:t>
            </a:r>
            <a:r>
              <a:rPr lang="en-US" altLang="zh-TW" sz="1600" dirty="0" smtClean="0"/>
              <a:t>V</a:t>
            </a:r>
            <a:r>
              <a:rPr lang="en-US" altLang="zh-TW" sz="1600" baseline="30000" dirty="0" smtClean="0"/>
              <a:t>(0)</a:t>
            </a:r>
            <a:r>
              <a:rPr lang="en-US" altLang="zh-TW" sz="1600" baseline="-25000" dirty="0" smtClean="0"/>
              <a:t>5</a:t>
            </a:r>
            <a:r>
              <a:rPr lang="en-US" altLang="zh-TW" sz="1600" dirty="0" smtClean="0"/>
              <a:t>) </a:t>
            </a:r>
            <a:r>
              <a:rPr lang="en-US" altLang="zh-TW" sz="1600" dirty="0"/>
              <a:t>* C</a:t>
            </a:r>
            <a:r>
              <a:rPr lang="en-US" altLang="zh-TW" sz="1600" baseline="-25000" dirty="0"/>
              <a:t>456 </a:t>
            </a:r>
            <a:r>
              <a:rPr lang="en-US" altLang="zh-TW" sz="1600" dirty="0"/>
              <a:t>* </a:t>
            </a:r>
            <a:r>
              <a:rPr lang="en-US" altLang="zh-TW" sz="1600" dirty="0" smtClean="0"/>
              <a:t>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 smtClean="0"/>
              <a:t>F</a:t>
            </a:r>
            <a:r>
              <a:rPr lang="en-US" altLang="zh-TW" sz="1600" baseline="-25000" dirty="0" smtClean="0"/>
              <a:t>6 </a:t>
            </a:r>
            <a:r>
              <a:rPr lang="en-US" altLang="zh-TW" sz="1600" dirty="0"/>
              <a:t>= (</a:t>
            </a:r>
            <a:r>
              <a:rPr lang="zh-TW" altLang="en-US" sz="1600" dirty="0"/>
              <a:t> </a:t>
            </a:r>
            <a:r>
              <a:rPr lang="en-US" altLang="zh-TW" sz="1600" dirty="0"/>
              <a:t>V</a:t>
            </a:r>
            <a:r>
              <a:rPr lang="en-US" altLang="zh-TW" sz="1600" baseline="-25000" dirty="0"/>
              <a:t>6</a:t>
            </a:r>
            <a:r>
              <a:rPr lang="en-US" altLang="zh-TW" sz="1600" dirty="0"/>
              <a:t>- </a:t>
            </a:r>
            <a:r>
              <a:rPr lang="en-US" altLang="zh-TW" sz="1600" dirty="0" smtClean="0"/>
              <a:t>V</a:t>
            </a:r>
            <a:r>
              <a:rPr lang="en-US" altLang="zh-TW" sz="1600" baseline="30000" dirty="0" smtClean="0"/>
              <a:t>(0)</a:t>
            </a:r>
            <a:r>
              <a:rPr lang="en-US" altLang="zh-TW" sz="1600" baseline="-25000" dirty="0" smtClean="0"/>
              <a:t>6</a:t>
            </a:r>
            <a:r>
              <a:rPr lang="en-US" altLang="zh-TW" sz="1600" dirty="0" smtClean="0"/>
              <a:t>) </a:t>
            </a:r>
            <a:r>
              <a:rPr lang="en-US" altLang="zh-TW" sz="1600" dirty="0"/>
              <a:t>* C</a:t>
            </a:r>
            <a:r>
              <a:rPr lang="en-US" altLang="zh-TW" sz="1600" baseline="-25000" dirty="0"/>
              <a:t>456 </a:t>
            </a:r>
            <a:r>
              <a:rPr lang="en-US" altLang="zh-TW" sz="1600" dirty="0"/>
              <a:t>* </a:t>
            </a:r>
            <a:r>
              <a:rPr lang="en-US" altLang="zh-TW" sz="1600" dirty="0" smtClean="0"/>
              <a:t>g</a:t>
            </a:r>
          </a:p>
          <a:p>
            <a:r>
              <a:rPr lang="en-US" altLang="zh-TW" sz="1600" dirty="0"/>
              <a:t> </a:t>
            </a:r>
            <a:r>
              <a:rPr lang="en-US" altLang="zh-TW" sz="1600" dirty="0" smtClean="0"/>
              <a:t>     C</a:t>
            </a:r>
            <a:r>
              <a:rPr lang="en-US" altLang="zh-TW" sz="1600" baseline="-25000" dirty="0" smtClean="0"/>
              <a:t>123</a:t>
            </a:r>
            <a:r>
              <a:rPr lang="en-US" altLang="zh-TW" sz="1600" dirty="0" smtClean="0"/>
              <a:t> = 2.5 Kg/Volt,  1-3</a:t>
            </a:r>
            <a:r>
              <a:rPr lang="zh-TW" altLang="en-US" sz="1600" dirty="0" smtClean="0"/>
              <a:t> 號 </a:t>
            </a:r>
            <a:r>
              <a:rPr lang="en-US" altLang="zh-TW" sz="1600" dirty="0" smtClean="0"/>
              <a:t>25Kg</a:t>
            </a:r>
            <a:r>
              <a:rPr lang="zh-TW" altLang="en-US" sz="1600" dirty="0" smtClean="0"/>
              <a:t> 級</a:t>
            </a:r>
            <a:r>
              <a:rPr lang="en-US" altLang="zh-TW" sz="1600" dirty="0" smtClean="0"/>
              <a:t>Sensor</a:t>
            </a:r>
            <a:r>
              <a:rPr lang="zh-TW" altLang="en-US" sz="1600" dirty="0" smtClean="0"/>
              <a:t>的換算</a:t>
            </a:r>
            <a:r>
              <a:rPr lang="en-US" altLang="zh-TW" sz="1600" dirty="0" smtClean="0"/>
              <a:t>factor</a:t>
            </a:r>
          </a:p>
          <a:p>
            <a:r>
              <a:rPr lang="en-US" altLang="zh-TW" sz="1600" dirty="0" smtClean="0"/>
              <a:t>      C</a:t>
            </a:r>
            <a:r>
              <a:rPr lang="en-US" altLang="zh-TW" sz="1600" baseline="-25000" dirty="0" smtClean="0"/>
              <a:t>456</a:t>
            </a:r>
            <a:r>
              <a:rPr lang="en-US" altLang="zh-TW" sz="1600" dirty="0" smtClean="0"/>
              <a:t> </a:t>
            </a:r>
            <a:r>
              <a:rPr lang="en-US" altLang="zh-TW" sz="1600" dirty="0"/>
              <a:t>= 0.1 Kg/Volt, </a:t>
            </a:r>
            <a:r>
              <a:rPr lang="en-US" altLang="zh-TW" sz="1600" dirty="0" smtClean="0"/>
              <a:t> 4-6</a:t>
            </a:r>
            <a:r>
              <a:rPr lang="zh-TW" altLang="en-US" sz="1600" dirty="0" smtClean="0"/>
              <a:t> </a:t>
            </a:r>
            <a:r>
              <a:rPr lang="zh-TW" altLang="en-US" sz="1600" dirty="0"/>
              <a:t>號 </a:t>
            </a:r>
            <a:r>
              <a:rPr lang="en-US" altLang="zh-TW" sz="1600" dirty="0"/>
              <a:t>1Kg</a:t>
            </a:r>
            <a:r>
              <a:rPr lang="zh-TW" altLang="en-US" sz="1600" dirty="0"/>
              <a:t> 級</a:t>
            </a:r>
            <a:r>
              <a:rPr lang="en-US" altLang="zh-TW" sz="1600" dirty="0" smtClean="0"/>
              <a:t>Sensor</a:t>
            </a:r>
            <a:r>
              <a:rPr lang="zh-TW" altLang="en-US" sz="1600" dirty="0"/>
              <a:t>的換算</a:t>
            </a:r>
            <a:r>
              <a:rPr lang="en-US" altLang="zh-TW" sz="1600" dirty="0"/>
              <a:t>factor</a:t>
            </a:r>
            <a:endParaRPr lang="en-US" altLang="zh-TW" sz="1600" dirty="0" smtClean="0"/>
          </a:p>
          <a:p>
            <a:r>
              <a:rPr lang="en-US" altLang="zh-TW" sz="1600" dirty="0"/>
              <a:t> </a:t>
            </a:r>
            <a:r>
              <a:rPr lang="en-US" altLang="zh-TW" sz="1600" dirty="0" smtClean="0"/>
              <a:t>     g = 9.80665 m/s</a:t>
            </a:r>
            <a:r>
              <a:rPr lang="en-US" altLang="zh-TW" sz="1600" baseline="30000" dirty="0" smtClean="0"/>
              <a:t>2</a:t>
            </a:r>
            <a:r>
              <a:rPr lang="en-US" altLang="zh-TW" sz="1600" dirty="0" smtClean="0"/>
              <a:t>, Gravity of Earth</a:t>
            </a:r>
          </a:p>
          <a:p>
            <a:r>
              <a:rPr lang="en-US" altLang="zh-TW" sz="1600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 smtClean="0"/>
              <a:t>F</a:t>
            </a:r>
            <a:r>
              <a:rPr lang="en-US" altLang="zh-TW" sz="1600" baseline="-25000" dirty="0" smtClean="0"/>
              <a:t>N</a:t>
            </a:r>
            <a:r>
              <a:rPr lang="en-US" altLang="zh-TW" sz="1600" dirty="0" smtClean="0"/>
              <a:t> = F</a:t>
            </a:r>
            <a:r>
              <a:rPr lang="en-US" altLang="zh-TW" sz="1600" baseline="-25000" dirty="0" smtClean="0"/>
              <a:t>1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+ F</a:t>
            </a:r>
            <a:r>
              <a:rPr lang="en-US" altLang="zh-TW" sz="1600" baseline="-25000" dirty="0" smtClean="0"/>
              <a:t>2 </a:t>
            </a:r>
            <a:r>
              <a:rPr lang="en-US" altLang="zh-TW" sz="1600" dirty="0" smtClean="0"/>
              <a:t>+ F</a:t>
            </a:r>
            <a:r>
              <a:rPr lang="en-US" altLang="zh-TW" sz="1600" baseline="-25000" dirty="0"/>
              <a:t>3</a:t>
            </a:r>
            <a:r>
              <a:rPr lang="en-US" altLang="zh-TW" sz="1600" baseline="-250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 smtClean="0"/>
              <a:t>Torque =  F</a:t>
            </a:r>
            <a:r>
              <a:rPr lang="en-US" altLang="zh-TW" sz="1600" baseline="-25000" dirty="0"/>
              <a:t>4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* r</a:t>
            </a:r>
            <a:r>
              <a:rPr lang="en-US" altLang="zh-TW" sz="1600" baseline="-25000" dirty="0" smtClean="0"/>
              <a:t>4</a:t>
            </a:r>
            <a:r>
              <a:rPr lang="zh-TW" altLang="en-US" sz="1600" dirty="0" smtClean="0"/>
              <a:t> </a:t>
            </a:r>
            <a:r>
              <a:rPr lang="en-US" altLang="zh-TW" sz="1600" dirty="0"/>
              <a:t>+ </a:t>
            </a:r>
            <a:r>
              <a:rPr lang="en-US" altLang="zh-TW" sz="1600" dirty="0" smtClean="0"/>
              <a:t>F</a:t>
            </a:r>
            <a:r>
              <a:rPr lang="en-US" altLang="zh-TW" sz="1600" baseline="-25000" dirty="0" smtClean="0"/>
              <a:t>5 </a:t>
            </a:r>
            <a:r>
              <a:rPr lang="en-US" altLang="zh-TW" sz="1600" dirty="0" smtClean="0"/>
              <a:t>* r</a:t>
            </a:r>
            <a:r>
              <a:rPr lang="en-US" altLang="zh-TW" sz="1600" baseline="-25000" dirty="0" smtClean="0"/>
              <a:t>5</a:t>
            </a:r>
            <a:r>
              <a:rPr lang="zh-TW" altLang="en-US" sz="1600" dirty="0" smtClean="0"/>
              <a:t> </a:t>
            </a:r>
            <a:r>
              <a:rPr lang="en-US" altLang="zh-TW" sz="1600" dirty="0"/>
              <a:t>+ </a:t>
            </a:r>
            <a:r>
              <a:rPr lang="en-US" altLang="zh-TW" sz="1600" dirty="0" smtClean="0"/>
              <a:t>F</a:t>
            </a:r>
            <a:r>
              <a:rPr lang="en-US" altLang="zh-TW" sz="1600" baseline="-25000" dirty="0" smtClean="0"/>
              <a:t>6 </a:t>
            </a:r>
            <a:r>
              <a:rPr lang="en-US" altLang="zh-TW" sz="1600" dirty="0" smtClean="0"/>
              <a:t>* r</a:t>
            </a:r>
            <a:r>
              <a:rPr lang="en-US" altLang="zh-TW" sz="1600" baseline="-25000" dirty="0" smtClean="0"/>
              <a:t>6</a:t>
            </a:r>
          </a:p>
          <a:p>
            <a:r>
              <a:rPr lang="en-US" altLang="zh-TW" sz="1600" baseline="-25000" dirty="0"/>
              <a:t> </a:t>
            </a:r>
            <a:r>
              <a:rPr lang="en-US" altLang="zh-TW" sz="1600" dirty="0" smtClean="0"/>
              <a:t>      r</a:t>
            </a:r>
            <a:r>
              <a:rPr lang="en-US" altLang="zh-TW" sz="1600" baseline="-25000" dirty="0" smtClean="0"/>
              <a:t>4</a:t>
            </a:r>
            <a:r>
              <a:rPr lang="en-US" altLang="zh-TW" sz="1600" dirty="0" smtClean="0"/>
              <a:t> </a:t>
            </a:r>
            <a:r>
              <a:rPr lang="en-US" altLang="zh-TW" sz="1600" dirty="0"/>
              <a:t>=</a:t>
            </a:r>
            <a:r>
              <a:rPr lang="en-US" altLang="zh-TW" sz="1600" dirty="0" smtClean="0"/>
              <a:t> 0.138m, r</a:t>
            </a:r>
            <a:r>
              <a:rPr lang="en-US" altLang="zh-TW" sz="1600" baseline="-25000" dirty="0" smtClean="0"/>
              <a:t>5</a:t>
            </a:r>
            <a:r>
              <a:rPr lang="en-US" altLang="zh-TW" sz="1600" dirty="0" smtClean="0"/>
              <a:t> </a:t>
            </a:r>
            <a:r>
              <a:rPr lang="en-US" altLang="zh-TW" sz="1600" dirty="0"/>
              <a:t>= </a:t>
            </a:r>
            <a:r>
              <a:rPr lang="en-US" altLang="zh-TW" sz="1600" dirty="0" smtClean="0"/>
              <a:t>r</a:t>
            </a:r>
            <a:r>
              <a:rPr lang="en-US" altLang="zh-TW" sz="1600" baseline="-25000" dirty="0" smtClean="0"/>
              <a:t>6</a:t>
            </a:r>
            <a:r>
              <a:rPr lang="en-US" altLang="zh-TW" sz="1600" dirty="0" smtClean="0"/>
              <a:t> </a:t>
            </a:r>
            <a:r>
              <a:rPr lang="en-US" altLang="zh-TW" sz="1600" dirty="0"/>
              <a:t>= </a:t>
            </a:r>
            <a:r>
              <a:rPr lang="en-US" altLang="zh-TW" sz="1600" dirty="0" smtClean="0"/>
              <a:t>0.211m, </a:t>
            </a:r>
            <a:r>
              <a:rPr lang="zh-TW" altLang="en-US" sz="1600" dirty="0" smtClean="0"/>
              <a:t> 為</a:t>
            </a:r>
            <a:r>
              <a:rPr lang="en-US" altLang="zh-TW" sz="1600" dirty="0" smtClean="0"/>
              <a:t>4-6</a:t>
            </a:r>
            <a:r>
              <a:rPr lang="zh-TW" altLang="en-US" sz="1600" dirty="0" smtClean="0"/>
              <a:t>號</a:t>
            </a:r>
            <a:r>
              <a:rPr lang="en-US" altLang="zh-TW" sz="1600" dirty="0" smtClean="0"/>
              <a:t>sensor</a:t>
            </a:r>
            <a:r>
              <a:rPr lang="zh-TW" altLang="en-US" sz="1600" dirty="0" smtClean="0"/>
              <a:t>到系統中心距離</a:t>
            </a:r>
            <a:endParaRPr lang="en-US" altLang="zh-TW" sz="1600" dirty="0" smtClean="0"/>
          </a:p>
        </p:txBody>
      </p:sp>
      <p:sp>
        <p:nvSpPr>
          <p:cNvPr id="3" name="文字方塊 2"/>
          <p:cNvSpPr txBox="1"/>
          <p:nvPr/>
        </p:nvSpPr>
        <p:spPr>
          <a:xfrm>
            <a:off x="1596410" y="664118"/>
            <a:ext cx="3114737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/>
              <a:t>Sensor</a:t>
            </a:r>
            <a:r>
              <a:rPr lang="zh-TW" altLang="en-US" dirty="0" smtClean="0"/>
              <a:t>電壓訊號轉換成力訊號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6168409" y="983957"/>
            <a:ext cx="5676900" cy="2062103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1600" dirty="0" smtClean="0"/>
              <a:t>馬達</a:t>
            </a:r>
            <a:r>
              <a:rPr lang="en-US" altLang="zh-TW" sz="1600" dirty="0" smtClean="0"/>
              <a:t>Raw data</a:t>
            </a:r>
            <a:r>
              <a:rPr lang="zh-TW" altLang="en-US" sz="1600" dirty="0" smtClean="0"/>
              <a:t>的單位為齒，</a:t>
            </a:r>
            <a:r>
              <a:rPr lang="zh-TW" altLang="en-US" sz="1600" b="1" dirty="0" smtClean="0"/>
              <a:t>經程式 </a:t>
            </a:r>
            <a:r>
              <a:rPr lang="en-US" altLang="zh-TW" sz="1600" b="1" dirty="0" smtClean="0"/>
              <a:t>ray_motor.pro</a:t>
            </a:r>
            <a:r>
              <a:rPr lang="zh-TW" altLang="en-US" sz="1600" b="1" dirty="0" smtClean="0"/>
              <a:t> 處理後，馬達位置輸出的單位為</a:t>
            </a:r>
            <a:r>
              <a:rPr lang="en-US" altLang="zh-TW" sz="1600" b="1" dirty="0" smtClean="0"/>
              <a:t>turn</a:t>
            </a:r>
            <a:r>
              <a:rPr lang="zh-TW" altLang="en-US" sz="1600" dirty="0" smtClean="0"/>
              <a:t>。</a:t>
            </a:r>
            <a:endParaRPr lang="en-US" altLang="zh-TW" sz="1600" dirty="0" smtClean="0"/>
          </a:p>
          <a:p>
            <a:endParaRPr lang="en-US" altLang="zh-TW" sz="1600" dirty="0"/>
          </a:p>
          <a:p>
            <a:r>
              <a:rPr lang="en-US" altLang="zh-TW" sz="1600" dirty="0" smtClean="0"/>
              <a:t>	</a:t>
            </a:r>
            <a:r>
              <a:rPr lang="zh-TW" altLang="en-US" sz="1600" dirty="0" smtClean="0"/>
              <a:t>馬達齒數</a:t>
            </a:r>
            <a:r>
              <a:rPr lang="en-US" altLang="zh-TW" sz="1600" dirty="0" smtClean="0"/>
              <a:t>(step)</a:t>
            </a:r>
            <a:r>
              <a:rPr lang="zh-TW" altLang="en-US" sz="1600" dirty="0"/>
              <a:t>與</a:t>
            </a:r>
            <a:r>
              <a:rPr lang="zh-TW" altLang="en-US" sz="1600" dirty="0" smtClean="0"/>
              <a:t>圈數</a:t>
            </a:r>
            <a:r>
              <a:rPr lang="en-US" altLang="zh-TW" sz="1600" dirty="0" smtClean="0"/>
              <a:t>(turn)</a:t>
            </a:r>
            <a:r>
              <a:rPr lang="zh-TW" altLang="en-US" sz="1600" dirty="0" smtClean="0"/>
              <a:t>的換算：</a:t>
            </a:r>
            <a:endParaRPr lang="en-US" altLang="zh-TW" sz="1600" dirty="0" smtClean="0"/>
          </a:p>
          <a:p>
            <a:endParaRPr lang="en-US" altLang="zh-TW" sz="1600" dirty="0" smtClean="0"/>
          </a:p>
          <a:p>
            <a:r>
              <a:rPr lang="en-US" altLang="zh-TW" sz="1600" dirty="0" smtClean="0"/>
              <a:t>	</a:t>
            </a:r>
            <a:r>
              <a:rPr lang="zh-TW" altLang="en-US" sz="1600" dirty="0" smtClean="0"/>
              <a:t>           </a:t>
            </a:r>
            <a:r>
              <a:rPr lang="en-US" altLang="zh-TW" sz="1600" dirty="0" smtClean="0"/>
              <a:t>1 step = 1/10000 turn</a:t>
            </a:r>
            <a:r>
              <a:rPr lang="zh-TW" altLang="en-US" sz="1600" dirty="0" smtClean="0"/>
              <a:t>             </a:t>
            </a:r>
            <a:endParaRPr lang="en-US" altLang="zh-TW" sz="1600" dirty="0" smtClean="0"/>
          </a:p>
          <a:p>
            <a:r>
              <a:rPr lang="en-US" altLang="zh-TW" sz="1600" dirty="0"/>
              <a:t>	</a:t>
            </a:r>
            <a:r>
              <a:rPr lang="en-US" altLang="zh-TW" sz="1600" dirty="0" smtClean="0"/>
              <a:t>			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(</a:t>
            </a:r>
            <a:r>
              <a:rPr lang="zh-TW" altLang="en-US" sz="1600" dirty="0" smtClean="0"/>
              <a:t> 註</a:t>
            </a:r>
            <a:r>
              <a:rPr lang="en-US" altLang="zh-TW" sz="1600" dirty="0" smtClean="0"/>
              <a:t>: 1 turn = 2</a:t>
            </a:r>
            <a:r>
              <a:rPr lang="el-GR" altLang="zh-TW" sz="1600" dirty="0" smtClean="0">
                <a:latin typeface="Calibri"/>
              </a:rPr>
              <a:t>π</a:t>
            </a:r>
            <a:r>
              <a:rPr lang="en-US" altLang="zh-TW" sz="1600" dirty="0" smtClean="0">
                <a:latin typeface="Calibri"/>
              </a:rPr>
              <a:t> rad )</a:t>
            </a:r>
          </a:p>
          <a:p>
            <a:endParaRPr lang="en-US" altLang="zh-TW" sz="1600" dirty="0">
              <a:latin typeface="Calibri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7932777" y="659869"/>
            <a:ext cx="2271985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dirty="0" smtClean="0"/>
              <a:t>馬達齒數與圈數換算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字方塊 21"/>
              <p:cNvSpPr txBox="1"/>
              <p:nvPr/>
            </p:nvSpPr>
            <p:spPr>
              <a:xfrm>
                <a:off x="6229349" y="3713374"/>
                <a:ext cx="5800725" cy="2879571"/>
              </a:xfrm>
              <a:prstGeom prst="rect">
                <a:avLst/>
              </a:prstGeom>
              <a:ln w="19050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altLang="zh-TW" sz="1400" dirty="0" smtClean="0"/>
                  <a:t>Symbols Explanation: 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zh-TW" altLang="en-US" sz="1400" dirty="0" smtClean="0"/>
                  <a:t>圓缸</a:t>
                </a:r>
                <a:r>
                  <a:rPr lang="zh-TW" altLang="en-US" sz="1400" dirty="0"/>
                  <a:t>的半徑：</a:t>
                </a:r>
                <a:r>
                  <a:rPr lang="en-US" altLang="zh-TW" sz="1400" dirty="0"/>
                  <a:t>R,  </a:t>
                </a:r>
                <a:r>
                  <a:rPr lang="zh-TW" altLang="en-US" sz="1400" dirty="0">
                    <a:solidFill>
                      <a:srgbClr val="FF0000"/>
                    </a:solidFill>
                  </a:rPr>
                  <a:t>新小缸</a:t>
                </a:r>
                <a:r>
                  <a:rPr lang="en-US" altLang="zh-TW" sz="1400" dirty="0">
                    <a:solidFill>
                      <a:srgbClr val="FF0000"/>
                    </a:solidFill>
                  </a:rPr>
                  <a:t>R=0.1125m,  </a:t>
                </a:r>
                <a:r>
                  <a:rPr lang="zh-TW" altLang="en-US" sz="1400" dirty="0">
                    <a:solidFill>
                      <a:srgbClr val="0070C0"/>
                    </a:solidFill>
                  </a:rPr>
                  <a:t>舊大缸</a:t>
                </a:r>
                <a:r>
                  <a:rPr lang="en-US" altLang="zh-TW" sz="1400" dirty="0" smtClean="0">
                    <a:solidFill>
                      <a:srgbClr val="0070C0"/>
                    </a:solidFill>
                  </a:rPr>
                  <a:t>R=0.115m</a:t>
                </a:r>
                <a:endParaRPr lang="en-US" altLang="zh-TW" sz="1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zh-TW" altLang="en-US" sz="1400" dirty="0" smtClean="0"/>
                  <a:t>上下錐夾角：</a:t>
                </a:r>
                <a:r>
                  <a:rPr lang="en-US" altLang="zh-TW" sz="1400" dirty="0"/>
                  <a:t>β</a:t>
                </a:r>
                <a:r>
                  <a:rPr lang="en-US" altLang="zh-TW" sz="1400" dirty="0" smtClean="0"/>
                  <a:t>, </a:t>
                </a:r>
                <a:r>
                  <a:rPr lang="zh-TW" altLang="en-US" sz="1400" dirty="0" smtClean="0"/>
                  <a:t>定義見右圖</a:t>
                </a:r>
                <a:endParaRPr lang="en-US" altLang="zh-TW" sz="1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altLang="zh-TW" sz="1400" dirty="0" smtClean="0">
                  <a:solidFill>
                    <a:srgbClr val="0070C0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altLang="zh-TW" sz="1400" dirty="0" smtClean="0">
                  <a:solidFill>
                    <a:srgbClr val="0070C0"/>
                  </a:solidFill>
                </a:endParaRPr>
              </a:p>
              <a:p>
                <a:r>
                  <a:rPr lang="en-US" altLang="zh-TW" sz="1400" dirty="0" smtClean="0"/>
                  <a:t>Definition</a:t>
                </a:r>
                <a:r>
                  <a:rPr lang="zh-TW" altLang="en-US" sz="1400" dirty="0" smtClean="0"/>
                  <a:t>：</a:t>
                </a:r>
                <a:endParaRPr lang="en-US" altLang="zh-TW" sz="1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TW" sz="1400" dirty="0" smtClean="0"/>
                  <a:t>Normal Stress(Pa)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altLang="zh-TW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400" b="0" i="1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altLang="zh-TW" sz="1400" i="1"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US" altLang="zh-TW" sz="1400" b="0" i="1" smtClean="0">
                            <a:latin typeface="Cambria Math"/>
                          </a:rPr>
                          <m:t>𝑁</m:t>
                        </m:r>
                      </m:sub>
                    </m:sSub>
                    <m:r>
                      <a:rPr lang="en-US" altLang="zh-TW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TW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altLang="zh-TW" sz="1400" b="0" i="1" smtClean="0">
                            <a:latin typeface="Cambria Math"/>
                          </a:rPr>
                          <m:t>π</m:t>
                        </m:r>
                        <m:sSup>
                          <m:sSupPr>
                            <m:ctrlPr>
                              <a:rPr lang="el-GR" altLang="zh-TW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1400" b="0" i="1" smtClean="0">
                                <a:latin typeface="Cambria Math"/>
                              </a:rPr>
                              <m:t>𝑅</m:t>
                            </m:r>
                          </m:e>
                          <m:sup>
                            <m:r>
                              <a:rPr lang="en-US" altLang="zh-TW" sz="1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TW" sz="1400" b="0" i="1" smtClean="0">
                        <a:latin typeface="Cambria Math"/>
                      </a:rPr>
                      <m:t>∗</m:t>
                    </m:r>
                    <m:sSub>
                      <m:sSubPr>
                        <m:ctrlPr>
                          <a:rPr lang="en-US" altLang="zh-TW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400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altLang="zh-TW" sz="1400" b="0" i="1" smtClean="0">
                            <a:latin typeface="Cambria Math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zh-TW" altLang="en-US" sz="1400" dirty="0" smtClean="0"/>
                  <a:t>；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altLang="zh-TW" sz="1400" i="1">
                            <a:latin typeface="Cambria Math"/>
                          </a:rPr>
                          <m:t>π</m:t>
                        </m:r>
                        <m:sSup>
                          <m:sSupPr>
                            <m:ctrlPr>
                              <a:rPr lang="el-GR" altLang="zh-TW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1400" i="1">
                                <a:latin typeface="Cambria Math"/>
                              </a:rPr>
                              <m:t>𝑅</m:t>
                            </m:r>
                          </m:e>
                          <m:sup>
                            <m:r>
                              <a:rPr lang="en-US" altLang="zh-TW" sz="1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TW" sz="1400" i="1"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en-US" altLang="zh-TW" sz="1400" dirty="0" smtClean="0">
                        <a:solidFill>
                          <a:srgbClr val="FF0000"/>
                        </a:solidFill>
                      </a:rPr>
                      <m:t>25.15</m:t>
                    </m:r>
                    <m:r>
                      <m:rPr>
                        <m:nor/>
                      </m:rPr>
                      <a:rPr lang="en-US" altLang="zh-TW" sz="1400" b="0" i="0" dirty="0" smtClean="0"/>
                      <m:t> </m:t>
                    </m:r>
                    <m:r>
                      <m:rPr>
                        <m:nor/>
                      </m:rPr>
                      <a:rPr lang="en-US" altLang="zh-TW" sz="1400" b="0" i="0" dirty="0" smtClean="0"/>
                      <m:t>or</m:t>
                    </m:r>
                    <m:r>
                      <m:rPr>
                        <m:nor/>
                      </m:rPr>
                      <a:rPr lang="en-US" altLang="zh-TW" sz="1400" dirty="0"/>
                      <m:t> </m:t>
                    </m:r>
                    <m:r>
                      <m:rPr>
                        <m:nor/>
                      </m:rPr>
                      <a:rPr lang="en-US" altLang="zh-TW" sz="1400" dirty="0" smtClean="0">
                        <a:solidFill>
                          <a:srgbClr val="0070C0"/>
                        </a:solidFill>
                      </a:rPr>
                      <m:t>24.07</m:t>
                    </m:r>
                  </m:oMath>
                </a14:m>
                <a:r>
                  <a:rPr lang="en-US" altLang="zh-TW" sz="1400" dirty="0" smtClean="0"/>
                  <a:t> (Unit: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1400" i="1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n-US" altLang="zh-TW" sz="1400" b="0" i="1" smtClean="0">
                            <a:latin typeface="Cambria Math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US" altLang="zh-TW" sz="1400" dirty="0" smtClean="0"/>
                  <a:t>)</a:t>
                </a:r>
                <a:endParaRPr lang="en-US" altLang="zh-TW" sz="1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TW" sz="1400" dirty="0" smtClean="0"/>
                  <a:t>Shear Stress(Pa</a:t>
                </a:r>
                <a:r>
                  <a:rPr lang="en-US" altLang="zh-TW" sz="1400" dirty="0"/>
                  <a:t>)</a:t>
                </a:r>
                <a:r>
                  <a:rPr lang="el-GR" altLang="zh-TW" sz="1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altLang="zh-TW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TW" sz="1400" i="1"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US" altLang="zh-TW" sz="1400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altLang="zh-TW" sz="1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TW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altLang="zh-TW" sz="1400" i="1">
                            <a:latin typeface="Cambria Math"/>
                          </a:rPr>
                          <m:t>π</m:t>
                        </m:r>
                        <m:sSup>
                          <m:sSupPr>
                            <m:ctrlPr>
                              <a:rPr lang="el-GR" altLang="zh-TW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1400" i="1">
                                <a:latin typeface="Cambria Math"/>
                              </a:rPr>
                              <m:t>𝑅</m:t>
                            </m:r>
                          </m:e>
                          <m:sup>
                            <m:r>
                              <a:rPr lang="en-US" altLang="zh-TW" sz="1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TW" sz="1400" b="0" i="1" smtClean="0">
                        <a:latin typeface="Cambria Math"/>
                      </a:rPr>
                      <m:t>∗ </m:t>
                    </m:r>
                    <m:r>
                      <a:rPr lang="en-US" altLang="zh-TW" sz="1400" b="0" i="1" smtClean="0">
                        <a:latin typeface="Cambria Math"/>
                      </a:rPr>
                      <m:t>𝑇𝑜𝑟𝑞𝑢𝑒</m:t>
                    </m:r>
                  </m:oMath>
                </a14:m>
                <a:r>
                  <a:rPr lang="en-US" altLang="zh-TW" sz="1400" dirty="0"/>
                  <a:t>,</a:t>
                </a:r>
                <a:r>
                  <a:rPr lang="en-US" altLang="zh-TW" sz="1400" dirty="0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altLang="zh-TW" sz="1400" i="1">
                            <a:latin typeface="Cambria Math"/>
                          </a:rPr>
                          <m:t>π</m:t>
                        </m:r>
                        <m:sSup>
                          <m:sSupPr>
                            <m:ctrlPr>
                              <a:rPr lang="el-GR" altLang="zh-TW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1400" i="1">
                                <a:latin typeface="Cambria Math"/>
                              </a:rPr>
                              <m:t>𝑅</m:t>
                            </m:r>
                          </m:e>
                          <m:sup>
                            <m:r>
                              <a:rPr lang="en-US" altLang="zh-TW" sz="1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zh-TW" altLang="en-US" sz="1400" dirty="0"/>
                  <a:t> </a:t>
                </a:r>
                <a:r>
                  <a:rPr lang="en-US" altLang="zh-TW" sz="1400" dirty="0"/>
                  <a:t>= </a:t>
                </a:r>
                <a14:m>
                  <m:oMath xmlns:m="http://schemas.openxmlformats.org/officeDocument/2006/math">
                    <m:r>
                      <a:rPr lang="en-US" altLang="zh-TW" sz="1400" i="1" smtClean="0">
                        <a:solidFill>
                          <a:srgbClr val="FF0000"/>
                        </a:solidFill>
                        <a:latin typeface="Cambria Math"/>
                      </a:rPr>
                      <m:t>335.34</m:t>
                    </m:r>
                  </m:oMath>
                </a14:m>
                <a:r>
                  <a:rPr lang="en-US" altLang="zh-TW" sz="1400" dirty="0"/>
                  <a:t> </a:t>
                </a:r>
                <a:r>
                  <a:rPr lang="en-US" altLang="zh-TW" sz="1400" dirty="0" smtClean="0"/>
                  <a:t> or </a:t>
                </a:r>
                <a:r>
                  <a:rPr lang="en-US" altLang="zh-TW" sz="1400" dirty="0" smtClean="0">
                    <a:solidFill>
                      <a:srgbClr val="0070C0"/>
                    </a:solidFill>
                  </a:rPr>
                  <a:t>313.94</a:t>
                </a:r>
                <a:r>
                  <a:rPr lang="en-US" altLang="zh-TW" sz="1400" dirty="0" smtClean="0"/>
                  <a:t> </a:t>
                </a:r>
                <a:r>
                  <a:rPr lang="en-US" altLang="zh-TW" sz="1400" dirty="0"/>
                  <a:t>(Unit: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1400" i="1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n-US" altLang="zh-TW" sz="1400" i="1">
                            <a:latin typeface="Cambria Math"/>
                          </a:rPr>
                          <m:t>−</m:t>
                        </m:r>
                        <m:r>
                          <a:rPr lang="en-US" altLang="zh-TW" sz="14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altLang="zh-TW" sz="1400" dirty="0"/>
                  <a:t>)</a:t>
                </a:r>
                <a:endParaRPr lang="en-US" altLang="zh-TW" sz="1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TW" sz="1400" dirty="0"/>
                  <a:t>Strain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TW" sz="1400" i="1">
                        <a:latin typeface="Cambria Math"/>
                      </a:rPr>
                      <m:t>γ</m:t>
                    </m:r>
                    <m:r>
                      <a:rPr lang="en-US" altLang="zh-TW" sz="1400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altLang="zh-TW" sz="1400" i="1" smtClean="0">
                        <a:latin typeface="Cambria Math"/>
                      </a:rPr>
                      <m:t>α</m:t>
                    </m:r>
                    <m:r>
                      <m:rPr>
                        <m:nor/>
                      </m:rPr>
                      <a:rPr lang="en-US" altLang="zh-TW" sz="1400" b="0" i="0" smtClean="0">
                        <a:latin typeface="Cambria Math"/>
                      </a:rPr>
                      <m:t> ∗ </m:t>
                    </m:r>
                    <m:f>
                      <m:fPr>
                        <m:ctrlPr>
                          <a:rPr lang="el-GR" altLang="zh-TW" sz="1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TW" sz="1400" dirty="0"/>
                          <m:t>d</m:t>
                        </m:r>
                        <m:r>
                          <m:rPr>
                            <m:nor/>
                          </m:rPr>
                          <a:rPr lang="el-GR" altLang="zh-TW" sz="1400" dirty="0"/>
                          <m:t>ϴ</m:t>
                        </m:r>
                      </m:num>
                      <m:den>
                        <m:r>
                          <a:rPr lang="en-US" altLang="zh-TW" sz="1400" b="0" i="1" dirty="0" smtClean="0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l-GR" altLang="zh-TW" sz="1400" i="1">
                            <a:latin typeface="Cambria Math"/>
                          </a:rPr>
                          <m:t>π</m:t>
                        </m:r>
                      </m:den>
                    </m:f>
                  </m:oMath>
                </a14:m>
                <a:r>
                  <a:rPr lang="en-US" altLang="zh-TW" sz="1400" dirty="0" smtClean="0"/>
                  <a:t> 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TW" sz="1400" i="1" smtClean="0">
                        <a:latin typeface="Cambria Math"/>
                      </a:rPr>
                      <m:t>α</m:t>
                    </m:r>
                    <m:r>
                      <a:rPr lang="en-US" altLang="zh-TW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TW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400" b="0" i="1" smtClean="0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l-GR" altLang="zh-TW" sz="1400" i="1">
                            <a:latin typeface="Cambria Math"/>
                          </a:rPr>
                          <m:t>π</m:t>
                        </m:r>
                      </m:num>
                      <m:den>
                        <m:func>
                          <m:funcPr>
                            <m:ctrlPr>
                              <a:rPr lang="en-US" altLang="zh-TW" sz="1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altLang="zh-TW" sz="1400" b="0" i="0" smtClean="0">
                                <a:latin typeface="Cambria Math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altLang="zh-TW" sz="1400" b="0" i="0" smtClean="0">
                                <a:latin typeface="Cambria Math"/>
                              </a:rPr>
                              <m:t>tan</m:t>
                            </m:r>
                          </m:fName>
                          <m:e>
                            <m:r>
                              <m:rPr>
                                <m:nor/>
                              </m:rPr>
                              <a:rPr lang="en-US" altLang="zh-TW" sz="1400" dirty="0"/>
                              <m:t>β</m:t>
                            </m:r>
                          </m:e>
                        </m:func>
                      </m:den>
                    </m:f>
                    <m:r>
                      <a:rPr lang="en-US" altLang="zh-TW" sz="1400" b="0" i="1" smtClean="0">
                        <a:latin typeface="Cambria Math"/>
                      </a:rPr>
                      <m:t>~ 13.66</m:t>
                    </m:r>
                  </m:oMath>
                </a14:m>
                <a:r>
                  <a:rPr lang="zh-TW" altLang="en-US" sz="1400" dirty="0" smtClean="0"/>
                  <a:t>  </a:t>
                </a:r>
                <a:endParaRPr lang="en-US" altLang="zh-TW" sz="1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altLang="zh-TW" sz="1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TW" sz="1400" dirty="0" smtClean="0"/>
                  <a:t>Nominal Volume Fraction </a:t>
                </a:r>
                <a14:m>
                  <m:oMath xmlns:m="http://schemas.openxmlformats.org/officeDocument/2006/math">
                    <m:r>
                      <a:rPr lang="en-US" altLang="zh-TW" sz="1400" b="0" i="1" smtClean="0">
                        <a:latin typeface="Cambria Math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altLang="zh-TW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400" i="1">
                            <a:latin typeface="Cambria Math"/>
                          </a:rPr>
                          <m:t>0.69</m:t>
                        </m:r>
                        <m:r>
                          <a:rPr lang="en-US" altLang="zh-TW" sz="1400" i="1">
                            <a:latin typeface="Cambria Math"/>
                          </a:rPr>
                          <m:t>𝑐</m:t>
                        </m:r>
                        <m:sSup>
                          <m:sSupPr>
                            <m:ctrlPr>
                              <a:rPr lang="en-US" altLang="zh-TW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1400" i="1">
                                <a:latin typeface="Cambria Math"/>
                              </a:rPr>
                              <m:t>𝑚</m:t>
                            </m:r>
                          </m:e>
                          <m:sup>
                            <m:r>
                              <a:rPr lang="en-US" altLang="zh-TW" sz="140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1524 </m:t>
                        </m:r>
                        <m:r>
                          <a:rPr lang="en-US" altLang="zh-TW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𝑜𝑟</m:t>
                        </m:r>
                        <m:r>
                          <a:rPr lang="en-US" altLang="zh-TW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altLang="zh-TW" sz="1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1673</m:t>
                        </m:r>
                        <m:r>
                          <a:rPr lang="en-US" altLang="zh-TW" sz="1400" b="0" i="1" smtClean="0">
                            <a:latin typeface="Cambria Math"/>
                          </a:rPr>
                          <m:t> </m:t>
                        </m:r>
                        <m:r>
                          <a:rPr lang="en-US" altLang="zh-TW" sz="1400" b="0" i="1" smtClean="0">
                            <a:latin typeface="Cambria Math"/>
                          </a:rPr>
                          <m:t>𝑐</m:t>
                        </m:r>
                        <m:sSup>
                          <m:sSupPr>
                            <m:ctrlPr>
                              <a:rPr lang="en-US" altLang="zh-TW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1400" i="1">
                                <a:latin typeface="Cambria Math"/>
                              </a:rPr>
                              <m:t>𝑚</m:t>
                            </m:r>
                          </m:e>
                          <m:sup>
                            <m:r>
                              <a:rPr lang="en-US" altLang="zh-TW" sz="1400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altLang="zh-TW" sz="1400" b="0" i="1" smtClean="0">
                        <a:latin typeface="Cambria Math"/>
                      </a:rPr>
                      <m:t> </m:t>
                    </m:r>
                    <m:r>
                      <a:rPr lang="zh-TW" altLang="en-US" sz="1400" b="0" i="1" smtClean="0">
                        <a:latin typeface="Cambria Math"/>
                      </a:rPr>
                      <m:t>∗</m:t>
                    </m:r>
                    <m:r>
                      <a:rPr lang="en-US" altLang="zh-TW" sz="1400" b="0" i="1" smtClean="0">
                        <a:latin typeface="Cambria Math"/>
                      </a:rPr>
                      <m:t>#</m:t>
                    </m:r>
                    <m:r>
                      <a:rPr lang="zh-TW" altLang="en-US" sz="1400" b="0" i="1" smtClean="0">
                        <a:latin typeface="Cambria Math"/>
                      </a:rPr>
                      <m:t> </m:t>
                    </m:r>
                    <m:r>
                      <a:rPr lang="en-US" altLang="zh-TW" sz="1400" b="0" i="1" smtClean="0">
                        <a:latin typeface="Cambria Math"/>
                      </a:rPr>
                      <m:t>𝑜𝑓</m:t>
                    </m:r>
                    <m:r>
                      <a:rPr lang="en-US" altLang="zh-TW" sz="1400" b="0" i="1" smtClean="0">
                        <a:latin typeface="Cambria Math"/>
                      </a:rPr>
                      <m:t> </m:t>
                    </m:r>
                    <m:r>
                      <a:rPr lang="en-US" altLang="zh-TW" sz="1400" b="0" i="1" smtClean="0">
                        <a:latin typeface="Cambria Math"/>
                      </a:rPr>
                      <m:t>𝐵</m:t>
                    </m:r>
                  </m:oMath>
                </a14:m>
                <a:r>
                  <a:rPr lang="en-US" altLang="zh-TW" sz="1400" dirty="0" smtClean="0"/>
                  <a:t>alls</a:t>
                </a:r>
              </a:p>
            </p:txBody>
          </p:sp>
        </mc:Choice>
        <mc:Fallback xmlns="">
          <p:sp>
            <p:nvSpPr>
              <p:cNvPr id="22" name="文字方塊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9349" y="3713374"/>
                <a:ext cx="5800725" cy="2879571"/>
              </a:xfrm>
              <a:prstGeom prst="rect">
                <a:avLst/>
              </a:prstGeom>
              <a:blipFill rotWithShape="1">
                <a:blip r:embed="rId3"/>
                <a:stretch>
                  <a:fillRect l="-210" r="-1048" b="-18908"/>
                </a:stretch>
              </a:blipFill>
              <a:ln w="19050"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文字方塊 22"/>
          <p:cNvSpPr txBox="1"/>
          <p:nvPr/>
        </p:nvSpPr>
        <p:spPr>
          <a:xfrm>
            <a:off x="8263402" y="3390306"/>
            <a:ext cx="1842624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dirty="0"/>
              <a:t>其他常用的換算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1099" y="4184259"/>
            <a:ext cx="1584547" cy="805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矩形 7"/>
          <p:cNvSpPr/>
          <p:nvPr/>
        </p:nvSpPr>
        <p:spPr>
          <a:xfrm>
            <a:off x="21431" y="-46548"/>
            <a:ext cx="74977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Appendix_Daq_Signal_Processing_Ray20160810c.pptx  </a:t>
            </a:r>
            <a:r>
              <a:rPr lang="en-US" altLang="zh-TW" sz="1400" i="1" dirty="0" smtClean="0">
                <a:solidFill>
                  <a:schemeClr val="accent6">
                    <a:lumMod val="75000"/>
                  </a:schemeClr>
                </a:solidFill>
              </a:rPr>
              <a:t>(Ray2016_MasterThesis_OnlineSupplement)</a:t>
            </a:r>
            <a:endParaRPr lang="zh-TW" alt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918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9148" y="111687"/>
            <a:ext cx="4870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</a:rPr>
              <a:t>合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併力訊號與馬達訊號的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 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處理流程</a:t>
            </a:r>
            <a:endParaRPr lang="zh-TW" alt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0334" y="718760"/>
            <a:ext cx="1109636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dirty="0" smtClean="0"/>
              <a:t>任何一組</a:t>
            </a:r>
            <a:r>
              <a:rPr lang="en-US" altLang="zh-TW" dirty="0" smtClean="0"/>
              <a:t>Raw Data</a:t>
            </a:r>
            <a:r>
              <a:rPr lang="zh-TW" altLang="en-US" dirty="0" smtClean="0"/>
              <a:t> 包含三個</a:t>
            </a:r>
            <a:r>
              <a:rPr lang="en-US" altLang="zh-TW" dirty="0" smtClean="0"/>
              <a:t>txt</a:t>
            </a:r>
            <a:r>
              <a:rPr lang="zh-TW" altLang="en-US" dirty="0" smtClean="0"/>
              <a:t>檔案</a:t>
            </a:r>
            <a:r>
              <a:rPr lang="en-US" altLang="zh-TW" dirty="0" smtClean="0"/>
              <a:t>:</a:t>
            </a:r>
          </a:p>
          <a:p>
            <a:pPr marL="342900" indent="-342900">
              <a:buAutoNum type="arabicParenR"/>
            </a:pPr>
            <a:r>
              <a:rPr lang="en-US" altLang="zh-TW" dirty="0" smtClean="0"/>
              <a:t>NIDAQ</a:t>
            </a:r>
            <a:r>
              <a:rPr lang="zh-TW" altLang="en-US" dirty="0" smtClean="0"/>
              <a:t> </a:t>
            </a:r>
            <a:r>
              <a:rPr lang="en-US" altLang="zh-TW" dirty="0" smtClean="0"/>
              <a:t>6229</a:t>
            </a:r>
            <a:r>
              <a:rPr lang="zh-TW" altLang="en-US" dirty="0" smtClean="0"/>
              <a:t> 回傳的</a:t>
            </a:r>
            <a:r>
              <a:rPr lang="en-US" altLang="zh-TW" dirty="0" smtClean="0"/>
              <a:t>1</a:t>
            </a:r>
            <a:r>
              <a:rPr lang="zh-TW" altLang="en-US" dirty="0" smtClean="0"/>
              <a:t>個</a:t>
            </a:r>
            <a:r>
              <a:rPr lang="en-US" altLang="zh-TW" dirty="0" smtClean="0"/>
              <a:t>Column</a:t>
            </a:r>
            <a:r>
              <a:rPr lang="zh-TW" altLang="en-US" dirty="0" smtClean="0"/>
              <a:t>時間訊號 </a:t>
            </a:r>
            <a:r>
              <a:rPr lang="en-US" altLang="zh-TW" dirty="0" smtClean="0"/>
              <a:t>+</a:t>
            </a:r>
            <a:r>
              <a:rPr lang="zh-TW" altLang="en-US" dirty="0" smtClean="0"/>
              <a:t> </a:t>
            </a:r>
            <a:r>
              <a:rPr lang="en-US" altLang="zh-TW" dirty="0" smtClean="0"/>
              <a:t>7</a:t>
            </a:r>
            <a:r>
              <a:rPr lang="zh-TW" altLang="en-US" dirty="0" smtClean="0"/>
              <a:t>個</a:t>
            </a:r>
            <a:r>
              <a:rPr lang="en-US" altLang="zh-TW" dirty="0" smtClean="0"/>
              <a:t>Column</a:t>
            </a:r>
            <a:r>
              <a:rPr lang="zh-TW" altLang="en-US" dirty="0" smtClean="0"/>
              <a:t>的電壓訊號*，檔案結尾為 </a:t>
            </a:r>
            <a:r>
              <a:rPr lang="en-US" altLang="zh-TW" dirty="0" smtClean="0"/>
              <a:t>XXXX_force.txt</a:t>
            </a:r>
          </a:p>
          <a:p>
            <a:pPr marL="342900" indent="-342900">
              <a:buAutoNum type="arabicParenR"/>
            </a:pPr>
            <a:r>
              <a:rPr lang="zh-TW" altLang="en-US" dirty="0" smtClean="0"/>
              <a:t>對應於 </a:t>
            </a:r>
            <a:r>
              <a:rPr lang="en-US" altLang="zh-TW" dirty="0" smtClean="0"/>
              <a:t>1)</a:t>
            </a:r>
            <a:r>
              <a:rPr lang="zh-TW" altLang="en-US" dirty="0" smtClean="0"/>
              <a:t> 訊號的電壓原點值，檔案結尾為 </a:t>
            </a:r>
            <a:r>
              <a:rPr lang="en-US" altLang="zh-TW" dirty="0" smtClean="0"/>
              <a:t>XXXX_origin.txt</a:t>
            </a:r>
          </a:p>
          <a:p>
            <a:pPr marL="342900" indent="-342900">
              <a:buAutoNum type="arabicParenR"/>
            </a:pPr>
            <a:r>
              <a:rPr lang="zh-TW" altLang="en-US" dirty="0" smtClean="0"/>
              <a:t>同步量測的馬達位置訊號</a:t>
            </a:r>
            <a:r>
              <a:rPr lang="en-US" altLang="zh-TW" dirty="0" smtClean="0"/>
              <a:t>*</a:t>
            </a:r>
            <a:r>
              <a:rPr lang="zh-TW" altLang="en-US" dirty="0" smtClean="0"/>
              <a:t>，檔案結尾為 </a:t>
            </a:r>
            <a:r>
              <a:rPr lang="en-US" altLang="zh-TW" dirty="0" err="1" smtClean="0"/>
              <a:t>XXXX_motor</a:t>
            </a:r>
            <a:endParaRPr lang="zh-TW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6686" y="2353985"/>
            <a:ext cx="11110014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dirty="0" smtClean="0"/>
              <a:t>將上述待處理檔案放入同一個資料夾，開啟</a:t>
            </a:r>
            <a:r>
              <a:rPr lang="en-US" altLang="zh-TW" dirty="0" smtClean="0"/>
              <a:t>IDL</a:t>
            </a:r>
            <a:r>
              <a:rPr lang="zh-TW" altLang="en-US" dirty="0" smtClean="0"/>
              <a:t>，執行程式</a:t>
            </a:r>
            <a:r>
              <a:rPr lang="en-US" altLang="zh-TW" dirty="0" smtClean="0"/>
              <a:t>ray_raw_signal_processing_ray201509</a:t>
            </a:r>
            <a:r>
              <a:rPr lang="zh-TW" altLang="en-US" dirty="0" smtClean="0"/>
              <a:t> 。</a:t>
            </a:r>
            <a:endParaRPr lang="en-US" altLang="zh-TW" dirty="0"/>
          </a:p>
          <a:p>
            <a:r>
              <a:rPr lang="zh-TW" altLang="en-US" dirty="0" smtClean="0"/>
              <a:t>詳細</a:t>
            </a:r>
            <a:r>
              <a:rPr lang="zh-TW" altLang="en-US" dirty="0"/>
              <a:t>過程可參考</a:t>
            </a:r>
            <a:r>
              <a:rPr lang="en-US" altLang="zh-TW" dirty="0"/>
              <a:t>C. 1-4</a:t>
            </a:r>
            <a:r>
              <a:rPr lang="zh-TW" altLang="en-US" dirty="0"/>
              <a:t> </a:t>
            </a:r>
            <a:r>
              <a:rPr lang="zh-TW" altLang="en-US" dirty="0" smtClean="0"/>
              <a:t>範例</a:t>
            </a:r>
            <a:endParaRPr lang="en-US" altLang="zh-TW" dirty="0"/>
          </a:p>
          <a:p>
            <a:endParaRPr lang="en-US" altLang="zh-TW" dirty="0" smtClean="0"/>
          </a:p>
          <a:p>
            <a:pPr marL="342900" indent="-342900">
              <a:buFontTx/>
              <a:buAutoNum type="arabicParenR"/>
            </a:pPr>
            <a:r>
              <a:rPr lang="zh-TW" altLang="en-US" dirty="0"/>
              <a:t>此程式並非單獨運作，也須包含</a:t>
            </a:r>
            <a:r>
              <a:rPr lang="en-US" altLang="zh-TW" dirty="0"/>
              <a:t>ray_force.pro, ray_motor.pro, ray_combine.pro</a:t>
            </a:r>
            <a:r>
              <a:rPr lang="zh-TW" altLang="en-US" dirty="0"/>
              <a:t>等程式在</a:t>
            </a:r>
            <a:r>
              <a:rPr lang="en-US" altLang="zh-TW" dirty="0"/>
              <a:t>IDL</a:t>
            </a:r>
            <a:r>
              <a:rPr lang="zh-TW" altLang="en-US" dirty="0"/>
              <a:t>的工 作區</a:t>
            </a:r>
            <a:r>
              <a:rPr lang="en-US" altLang="zh-TW" dirty="0"/>
              <a:t>( </a:t>
            </a:r>
            <a:r>
              <a:rPr lang="zh-TW" altLang="en-US" dirty="0"/>
              <a:t>關於各個程式的功用的講解可看</a:t>
            </a:r>
            <a:r>
              <a:rPr lang="en-US" altLang="zh-TW" dirty="0"/>
              <a:t>C.</a:t>
            </a:r>
            <a:r>
              <a:rPr lang="zh-TW" altLang="en-US" dirty="0"/>
              <a:t> </a:t>
            </a:r>
            <a:r>
              <a:rPr lang="en-US" altLang="zh-TW" dirty="0" smtClean="0"/>
              <a:t>1-3</a:t>
            </a:r>
            <a:r>
              <a:rPr lang="zh-TW" altLang="en-US" dirty="0" smtClean="0"/>
              <a:t>、</a:t>
            </a:r>
            <a:r>
              <a:rPr lang="zh-TW" altLang="en-US" dirty="0"/>
              <a:t>以及程式上半部的註解。</a:t>
            </a:r>
            <a:r>
              <a:rPr lang="en-US" altLang="zh-TW" dirty="0" smtClean="0"/>
              <a:t>)</a:t>
            </a:r>
          </a:p>
          <a:p>
            <a:pPr marL="342900" indent="-342900">
              <a:buFontTx/>
              <a:buAutoNum type="arabicParenR"/>
            </a:pPr>
            <a:r>
              <a:rPr lang="zh-TW" altLang="en-US" dirty="0"/>
              <a:t>設</a:t>
            </a:r>
            <a:r>
              <a:rPr lang="zh-TW" altLang="en-US" dirty="0" smtClean="0"/>
              <a:t>定</a:t>
            </a:r>
            <a:r>
              <a:rPr lang="zh-TW" altLang="en-US" dirty="0"/>
              <a:t>程式中下列參數：檔案所在資料夾路徑、</a:t>
            </a:r>
            <a:r>
              <a:rPr lang="en-US" altLang="zh-TW" dirty="0"/>
              <a:t>DAQ</a:t>
            </a:r>
            <a:r>
              <a:rPr lang="zh-TW" altLang="en-US" dirty="0"/>
              <a:t>紀錄訊號的</a:t>
            </a:r>
            <a:r>
              <a:rPr lang="en-US" altLang="zh-TW" dirty="0"/>
              <a:t>Sample Rate</a:t>
            </a:r>
            <a:r>
              <a:rPr lang="zh-TW" altLang="en-US" dirty="0"/>
              <a:t>、電壓原點值的檔案名稱</a:t>
            </a:r>
            <a:r>
              <a:rPr lang="en-US" altLang="zh-TW" dirty="0" smtClean="0"/>
              <a:t>(</a:t>
            </a:r>
            <a:r>
              <a:rPr lang="zh-TW" altLang="en-US" dirty="0" smtClean="0"/>
              <a:t>即上述</a:t>
            </a:r>
            <a:r>
              <a:rPr lang="en-US" altLang="zh-TW" dirty="0" smtClean="0"/>
              <a:t>2</a:t>
            </a:r>
            <a:r>
              <a:rPr lang="zh-TW" altLang="en-US" dirty="0" smtClean="0"/>
              <a:t>，</a:t>
            </a:r>
            <a:r>
              <a:rPr lang="zh-TW" altLang="en-US" dirty="0"/>
              <a:t>檔案結尾為 </a:t>
            </a:r>
            <a:r>
              <a:rPr lang="en-US" altLang="zh-TW" dirty="0"/>
              <a:t>XXXX_origin.txt</a:t>
            </a:r>
            <a:r>
              <a:rPr lang="zh-TW" altLang="en-US" dirty="0" smtClean="0"/>
              <a:t>的檔案名稱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、馬達運動與力訊號合併時要使用的時間區間</a:t>
            </a:r>
            <a:r>
              <a:rPr lang="en-US" altLang="zh-TW" dirty="0" smtClean="0"/>
              <a:t>(time window)</a:t>
            </a:r>
            <a:r>
              <a:rPr lang="zh-TW" altLang="en-US" dirty="0" smtClean="0"/>
              <a:t>大小。</a:t>
            </a:r>
            <a:endParaRPr lang="en-US" altLang="zh-TW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0159100" y="1587698"/>
            <a:ext cx="1537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 smtClean="0"/>
              <a:t>*見</a:t>
            </a:r>
            <a:r>
              <a:rPr lang="en-US" altLang="zh-TW" sz="1400" dirty="0" smtClean="0"/>
              <a:t>C1-0-1,  C1-0-2</a:t>
            </a:r>
            <a:endParaRPr lang="zh-TW" altLang="en-US" sz="1400" dirty="0"/>
          </a:p>
        </p:txBody>
      </p:sp>
      <p:sp>
        <p:nvSpPr>
          <p:cNvPr id="2" name="Down Arrow 1"/>
          <p:cNvSpPr/>
          <p:nvPr/>
        </p:nvSpPr>
        <p:spPr>
          <a:xfrm>
            <a:off x="5293995" y="1895475"/>
            <a:ext cx="578510" cy="5115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51988" y="5037146"/>
            <a:ext cx="11071877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TW" altLang="en-US" dirty="0" smtClean="0"/>
              <a:t>對於指定資料夾裡任何一個結尾為</a:t>
            </a:r>
            <a:r>
              <a:rPr lang="en-US" altLang="zh-TW" dirty="0" smtClean="0"/>
              <a:t>_force.txt</a:t>
            </a:r>
            <a:r>
              <a:rPr lang="zh-TW" altLang="en-US" dirty="0" smtClean="0"/>
              <a:t>的檔案，程式會先將電壓換算成對應的力訊號並輸出一個結尾為</a:t>
            </a:r>
            <a:endParaRPr lang="en-US" altLang="zh-TW" dirty="0" smtClean="0"/>
          </a:p>
          <a:p>
            <a:r>
              <a:rPr lang="en-US" altLang="zh-TW" dirty="0" smtClean="0"/>
              <a:t>_arr_data.txt</a:t>
            </a:r>
            <a:r>
              <a:rPr lang="zh-TW" altLang="en-US" dirty="0" smtClean="0"/>
              <a:t>的中繼檔案</a:t>
            </a:r>
            <a:r>
              <a:rPr lang="en-US" altLang="zh-TW" dirty="0" smtClean="0"/>
              <a:t>(</a:t>
            </a:r>
            <a:r>
              <a:rPr lang="zh-TW" altLang="en-US" dirty="0" smtClean="0"/>
              <a:t>若無用途可刪除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，同理也會將</a:t>
            </a:r>
            <a:r>
              <a:rPr lang="en-US" altLang="zh-TW" dirty="0" smtClean="0"/>
              <a:t>_motor.txt</a:t>
            </a:r>
            <a:r>
              <a:rPr lang="zh-TW" altLang="en-US" dirty="0" smtClean="0"/>
              <a:t>結尾換算成對應的馬達位置單位；</a:t>
            </a:r>
            <a:endParaRPr lang="en-US" altLang="zh-TW" dirty="0" smtClean="0"/>
          </a:p>
          <a:p>
            <a:r>
              <a:rPr lang="zh-TW" altLang="en-US" dirty="0" smtClean="0"/>
              <a:t>詳細的單位資訊請參考 </a:t>
            </a:r>
            <a:r>
              <a:rPr lang="en-US" altLang="zh-TW" dirty="0" smtClean="0"/>
              <a:t>C1-4</a:t>
            </a:r>
            <a:r>
              <a:rPr lang="zh-TW" altLang="en-US" dirty="0" smtClean="0"/>
              <a:t> 或 考程式開頭的</a:t>
            </a:r>
            <a:r>
              <a:rPr lang="zh-TW" altLang="en-US" dirty="0"/>
              <a:t>註</a:t>
            </a:r>
            <a:r>
              <a:rPr lang="zh-TW" altLang="en-US" dirty="0" smtClean="0"/>
              <a:t>解。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/>
              <a:t>最</a:t>
            </a:r>
            <a:r>
              <a:rPr lang="zh-TW" altLang="en-US" dirty="0" smtClean="0"/>
              <a:t>後結合馬達與力訊號的檔案會以</a:t>
            </a:r>
            <a:r>
              <a:rPr lang="en-US" altLang="zh-TW" dirty="0" smtClean="0"/>
              <a:t>_</a:t>
            </a:r>
            <a:r>
              <a:rPr lang="en-US" altLang="zh-TW" dirty="0" err="1" smtClean="0"/>
              <a:t>twindow</a:t>
            </a:r>
            <a:r>
              <a:rPr lang="en-US" altLang="zh-TW" dirty="0" smtClean="0"/>
              <a:t>= </a:t>
            </a:r>
            <a:r>
              <a:rPr lang="zh-TW" altLang="en-US" dirty="0" smtClean="0"/>
              <a:t>指定的時間區間</a:t>
            </a:r>
            <a:r>
              <a:rPr lang="en-US" altLang="zh-TW" dirty="0" smtClean="0"/>
              <a:t>.txt</a:t>
            </a:r>
            <a:r>
              <a:rPr lang="zh-TW" altLang="en-US" dirty="0" smtClean="0"/>
              <a:t>做為檔案，其單位請參考程式內的註解。</a:t>
            </a:r>
            <a:endParaRPr lang="en-US" altLang="zh-TW" dirty="0"/>
          </a:p>
        </p:txBody>
      </p:sp>
      <p:sp>
        <p:nvSpPr>
          <p:cNvPr id="11" name="Down Arrow 10"/>
          <p:cNvSpPr/>
          <p:nvPr/>
        </p:nvSpPr>
        <p:spPr>
          <a:xfrm>
            <a:off x="5306271" y="4498045"/>
            <a:ext cx="623421" cy="5898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7"/>
          <p:cNvSpPr/>
          <p:nvPr/>
        </p:nvSpPr>
        <p:spPr>
          <a:xfrm>
            <a:off x="21431" y="-46548"/>
            <a:ext cx="74977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Appendix_Daq_Signal_Processing_Ray20160810c.pptx  </a:t>
            </a:r>
            <a:r>
              <a:rPr lang="en-US" altLang="zh-TW" sz="1400" i="1" dirty="0" smtClean="0">
                <a:solidFill>
                  <a:schemeClr val="accent6">
                    <a:lumMod val="75000"/>
                  </a:schemeClr>
                </a:solidFill>
              </a:rPr>
              <a:t>(Ray2016_MasterThesis_OnlineSupplement)</a:t>
            </a:r>
            <a:endParaRPr lang="zh-TW" alt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792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矩形 36"/>
          <p:cNvSpPr/>
          <p:nvPr/>
        </p:nvSpPr>
        <p:spPr>
          <a:xfrm>
            <a:off x="173003" y="777107"/>
            <a:ext cx="1290822" cy="58784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TextBox 4"/>
          <p:cNvSpPr txBox="1"/>
          <p:nvPr/>
        </p:nvSpPr>
        <p:spPr>
          <a:xfrm>
            <a:off x="139148" y="111687"/>
            <a:ext cx="7089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</a:rPr>
              <a:t>合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併流程中使用程式的功能說明</a:t>
            </a:r>
            <a:r>
              <a:rPr lang="en-US" altLang="zh-TW" dirty="0"/>
              <a:t>(</a:t>
            </a:r>
            <a:r>
              <a:rPr lang="zh-TW" altLang="en-US" dirty="0" smtClean="0"/>
              <a:t>可參考</a:t>
            </a:r>
            <a:r>
              <a:rPr lang="en-US" altLang="zh-TW" dirty="0"/>
              <a:t>.pro</a:t>
            </a:r>
            <a:r>
              <a:rPr lang="zh-TW" altLang="en-US" dirty="0"/>
              <a:t>程式內的</a:t>
            </a:r>
            <a:r>
              <a:rPr lang="zh-TW" altLang="en-US" dirty="0" smtClean="0"/>
              <a:t>註解</a:t>
            </a:r>
            <a:r>
              <a:rPr lang="en-US" altLang="zh-TW" dirty="0" smtClean="0"/>
              <a:t>)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817738" y="748532"/>
            <a:ext cx="5830837" cy="353943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1400" b="1" dirty="0" smtClean="0"/>
              <a:t>ray_force.pro</a:t>
            </a:r>
          </a:p>
          <a:p>
            <a:pPr algn="ctr"/>
            <a:endParaRPr lang="en-US" altLang="zh-TW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400" dirty="0" smtClean="0"/>
              <a:t>功能</a:t>
            </a:r>
            <a:r>
              <a:rPr lang="en-US" altLang="zh-TW" sz="1400" dirty="0" smtClean="0"/>
              <a:t>:</a:t>
            </a:r>
            <a:r>
              <a:rPr lang="zh-TW" altLang="en-US" sz="1400" dirty="0" smtClean="0"/>
              <a:t> 將實驗的電壓訊號轉換成力訊號</a:t>
            </a:r>
            <a:endParaRPr lang="en-US" altLang="zh-TW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400" dirty="0" smtClean="0"/>
              <a:t>輸入</a:t>
            </a:r>
            <a:r>
              <a:rPr lang="en-US" altLang="zh-TW" sz="1400" dirty="0" smtClean="0"/>
              <a:t>:</a:t>
            </a:r>
            <a:r>
              <a:rPr lang="zh-TW" altLang="en-US" sz="1400" dirty="0" smtClean="0"/>
              <a:t>  </a:t>
            </a:r>
            <a:endParaRPr lang="en-US" altLang="zh-TW" sz="1400" dirty="0" smtClean="0"/>
          </a:p>
          <a:p>
            <a:r>
              <a:rPr lang="en-US" altLang="zh-TW" sz="1400" dirty="0" smtClean="0"/>
              <a:t>	</a:t>
            </a:r>
            <a:r>
              <a:rPr lang="zh-TW" altLang="en-US" sz="1400" b="1" u="sng" dirty="0" smtClean="0">
                <a:solidFill>
                  <a:schemeClr val="tx1"/>
                </a:solidFill>
              </a:rPr>
              <a:t>電壓訊號</a:t>
            </a:r>
            <a:endParaRPr lang="en-US" altLang="zh-TW" sz="1400" b="1" u="sng" dirty="0">
              <a:solidFill>
                <a:schemeClr val="tx1"/>
              </a:solidFill>
            </a:endParaRPr>
          </a:p>
          <a:p>
            <a:r>
              <a:rPr lang="en-US" altLang="zh-TW" sz="1400" dirty="0" smtClean="0"/>
              <a:t>	</a:t>
            </a:r>
            <a:r>
              <a:rPr lang="zh-TW" altLang="en-US" sz="1400" dirty="0" smtClean="0"/>
              <a:t>電壓訊號的 </a:t>
            </a:r>
            <a:r>
              <a:rPr lang="en-US" altLang="zh-TW" sz="1400" dirty="0" smtClean="0"/>
              <a:t>sample rate</a:t>
            </a:r>
          </a:p>
          <a:p>
            <a:r>
              <a:rPr lang="en-US" altLang="zh-TW" sz="1400" dirty="0" smtClean="0"/>
              <a:t>	</a:t>
            </a:r>
            <a:r>
              <a:rPr lang="zh-TW" altLang="en-US" sz="1400" b="1" u="sng" dirty="0" smtClean="0">
                <a:solidFill>
                  <a:schemeClr val="tx1"/>
                </a:solidFill>
              </a:rPr>
              <a:t>電壓原點</a:t>
            </a:r>
            <a:endParaRPr lang="en-US" altLang="zh-TW" sz="1400" b="1" u="sng" dirty="0" smtClean="0">
              <a:solidFill>
                <a:schemeClr val="tx1"/>
              </a:solidFill>
            </a:endParaRPr>
          </a:p>
          <a:p>
            <a:r>
              <a:rPr lang="en-US" altLang="zh-TW" sz="1400" dirty="0" smtClean="0"/>
              <a:t>	 (optional)  4</a:t>
            </a:r>
            <a:r>
              <a:rPr lang="zh-TW" altLang="en-US" sz="1400" dirty="0" smtClean="0"/>
              <a:t>號</a:t>
            </a:r>
            <a:r>
              <a:rPr lang="en-US" altLang="zh-TW" sz="1400" dirty="0" smtClean="0"/>
              <a:t>-6</a:t>
            </a:r>
            <a:r>
              <a:rPr lang="zh-TW" altLang="en-US" sz="1400" dirty="0" smtClean="0"/>
              <a:t>號 </a:t>
            </a:r>
            <a:r>
              <a:rPr lang="en-US" altLang="zh-TW" sz="1400" dirty="0" smtClean="0"/>
              <a:t>sensors</a:t>
            </a:r>
            <a:r>
              <a:rPr lang="zh-TW" altLang="en-US" sz="1400" dirty="0" smtClean="0"/>
              <a:t> 到系統中心的距離</a:t>
            </a:r>
            <a:endParaRPr lang="en-US" altLang="zh-TW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400" dirty="0" smtClean="0"/>
              <a:t>輸出</a:t>
            </a:r>
            <a:r>
              <a:rPr lang="en-US" altLang="zh-TW" sz="1400" dirty="0" smtClean="0"/>
              <a:t>:</a:t>
            </a:r>
            <a:r>
              <a:rPr lang="zh-TW" altLang="en-US" sz="1400" dirty="0" smtClean="0"/>
              <a:t>     </a:t>
            </a:r>
            <a:endParaRPr lang="en-US" altLang="zh-TW" sz="1400" dirty="0"/>
          </a:p>
          <a:p>
            <a:r>
              <a:rPr lang="en-US" altLang="zh-TW" sz="1400" dirty="0"/>
              <a:t>	</a:t>
            </a:r>
            <a:r>
              <a:rPr lang="en-US" altLang="zh-TW" sz="1400" dirty="0" smtClean="0"/>
              <a:t>1</a:t>
            </a:r>
            <a:r>
              <a:rPr lang="zh-TW" altLang="en-US" sz="1400" dirty="0" smtClean="0"/>
              <a:t>個 </a:t>
            </a:r>
            <a:r>
              <a:rPr lang="en-US" altLang="zh-TW" sz="1400" dirty="0" smtClean="0"/>
              <a:t>16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columns</a:t>
            </a:r>
            <a:r>
              <a:rPr lang="zh-TW" altLang="en-US" sz="1400" dirty="0" smtClean="0"/>
              <a:t> 的矩陣</a:t>
            </a:r>
            <a:endParaRPr lang="en-US" altLang="zh-TW" sz="1400" dirty="0" smtClean="0"/>
          </a:p>
          <a:p>
            <a:r>
              <a:rPr lang="en-US" altLang="zh-TW" sz="1400" dirty="0"/>
              <a:t>	</a:t>
            </a:r>
            <a:r>
              <a:rPr lang="en-US" altLang="zh-TW" sz="1400" dirty="0" smtClean="0"/>
              <a:t>=&gt;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0</a:t>
            </a:r>
            <a:r>
              <a:rPr lang="en-US" altLang="zh-TW" sz="1400" baseline="30000" dirty="0" smtClean="0"/>
              <a:t>th</a:t>
            </a:r>
            <a:r>
              <a:rPr lang="en-US" altLang="zh-TW" sz="1400" dirty="0" smtClean="0"/>
              <a:t> : </a:t>
            </a:r>
            <a:r>
              <a:rPr lang="zh-TW" altLang="en-US" sz="1400" dirty="0" smtClean="0"/>
              <a:t>時間</a:t>
            </a:r>
            <a:endParaRPr lang="en-US" altLang="zh-TW" sz="1400" dirty="0" smtClean="0"/>
          </a:p>
          <a:p>
            <a:r>
              <a:rPr lang="en-US" altLang="zh-TW" sz="1400" dirty="0" smtClean="0"/>
              <a:t>	</a:t>
            </a:r>
            <a:r>
              <a:rPr lang="zh-TW" altLang="en-US" sz="1400" dirty="0" smtClean="0"/>
              <a:t>     </a:t>
            </a:r>
            <a:r>
              <a:rPr lang="en-US" altLang="zh-TW" sz="1400" dirty="0" smtClean="0"/>
              <a:t>1</a:t>
            </a:r>
            <a:r>
              <a:rPr lang="en-US" altLang="zh-TW" sz="1400" baseline="30000" dirty="0" smtClean="0"/>
              <a:t>st</a:t>
            </a:r>
            <a:r>
              <a:rPr lang="en-US" altLang="zh-TW" sz="1400" dirty="0" smtClean="0"/>
              <a:t> - 8</a:t>
            </a:r>
            <a:r>
              <a:rPr lang="en-US" altLang="zh-TW" sz="1400" baseline="30000" dirty="0" smtClean="0"/>
              <a:t>th</a:t>
            </a:r>
            <a:r>
              <a:rPr lang="en-US" altLang="zh-TW" sz="1400" dirty="0" smtClean="0"/>
              <a:t>: </a:t>
            </a:r>
            <a:r>
              <a:rPr lang="zh-TW" altLang="en-US" sz="1400" dirty="0" smtClean="0"/>
              <a:t>處理前的時間及電壓訊號 </a:t>
            </a:r>
            <a:endParaRPr lang="en-US" altLang="zh-TW" sz="1400" dirty="0" smtClean="0"/>
          </a:p>
          <a:p>
            <a:r>
              <a:rPr lang="en-US" altLang="zh-TW" sz="1400" dirty="0" smtClean="0"/>
              <a:t>	</a:t>
            </a:r>
            <a:r>
              <a:rPr lang="zh-TW" altLang="en-US" sz="1400" dirty="0" smtClean="0"/>
              <a:t>     </a:t>
            </a:r>
            <a:r>
              <a:rPr lang="en-US" altLang="zh-TW" sz="1400" dirty="0" smtClean="0"/>
              <a:t>9</a:t>
            </a:r>
            <a:r>
              <a:rPr lang="en-US" altLang="zh-TW" sz="1400" baseline="30000" dirty="0" smtClean="0"/>
              <a:t>th</a:t>
            </a:r>
            <a:r>
              <a:rPr lang="en-US" altLang="zh-TW" sz="1400" dirty="0" smtClean="0"/>
              <a:t> - 11</a:t>
            </a:r>
            <a:r>
              <a:rPr lang="en-US" altLang="zh-TW" sz="1400" baseline="30000" dirty="0" smtClean="0"/>
              <a:t>th</a:t>
            </a:r>
            <a:r>
              <a:rPr lang="en-US" altLang="zh-TW" sz="1400" dirty="0" smtClean="0"/>
              <a:t>:  F</a:t>
            </a:r>
            <a:r>
              <a:rPr lang="en-US" altLang="zh-TW" sz="1400" baseline="-25000" dirty="0" smtClean="0"/>
              <a:t>1</a:t>
            </a:r>
            <a:r>
              <a:rPr lang="zh-TW" altLang="en-US" sz="1400" dirty="0"/>
              <a:t>、</a:t>
            </a:r>
            <a:r>
              <a:rPr lang="en-US" altLang="zh-TW" sz="1400" dirty="0"/>
              <a:t>F</a:t>
            </a:r>
            <a:r>
              <a:rPr lang="en-US" altLang="zh-TW" sz="1400" baseline="-25000" dirty="0"/>
              <a:t>2 </a:t>
            </a:r>
            <a:r>
              <a:rPr lang="zh-TW" altLang="en-US" sz="1400" dirty="0" smtClean="0"/>
              <a:t>、</a:t>
            </a:r>
            <a:r>
              <a:rPr lang="en-US" altLang="zh-TW" sz="1400" dirty="0" smtClean="0"/>
              <a:t>F</a:t>
            </a:r>
            <a:r>
              <a:rPr lang="en-US" altLang="zh-TW" sz="1400" baseline="-25000" dirty="0" smtClean="0"/>
              <a:t>3 </a:t>
            </a:r>
            <a:r>
              <a:rPr lang="zh-TW" altLang="en-US" sz="1400" baseline="-25000" dirty="0"/>
              <a:t> </a:t>
            </a:r>
            <a:r>
              <a:rPr lang="zh-TW" altLang="en-US" sz="1400" dirty="0" smtClean="0"/>
              <a:t>，</a:t>
            </a:r>
            <a:r>
              <a:rPr lang="en-US" altLang="zh-TW" sz="1400" dirty="0" smtClean="0"/>
              <a:t>1</a:t>
            </a:r>
            <a:r>
              <a:rPr lang="zh-TW" altLang="en-US" sz="1400" dirty="0" smtClean="0"/>
              <a:t>號</a:t>
            </a:r>
            <a:r>
              <a:rPr lang="en-US" altLang="zh-TW" sz="1400" dirty="0" smtClean="0"/>
              <a:t>-3</a:t>
            </a:r>
            <a:r>
              <a:rPr lang="zh-TW" altLang="en-US" sz="1400" dirty="0" smtClean="0"/>
              <a:t>號 </a:t>
            </a:r>
            <a:r>
              <a:rPr lang="en-US" altLang="zh-TW" sz="1400" dirty="0"/>
              <a:t>Sensor</a:t>
            </a:r>
            <a:r>
              <a:rPr lang="zh-TW" altLang="en-US" sz="1400" dirty="0"/>
              <a:t> 力訊號</a:t>
            </a:r>
            <a:r>
              <a:rPr lang="zh-TW" altLang="en-US" sz="1400" dirty="0" smtClean="0"/>
              <a:t>值</a:t>
            </a:r>
            <a:r>
              <a:rPr lang="en-US" altLang="zh-TW" sz="1400" dirty="0"/>
              <a:t>(Unit: </a:t>
            </a:r>
            <a:r>
              <a:rPr lang="en-US" altLang="zh-TW" sz="1400" dirty="0" err="1"/>
              <a:t>Nt</a:t>
            </a:r>
            <a:r>
              <a:rPr lang="en-US" altLang="zh-TW" sz="1400" dirty="0"/>
              <a:t>)</a:t>
            </a:r>
            <a:r>
              <a:rPr lang="zh-TW" altLang="en-US" sz="1400" dirty="0"/>
              <a:t> </a:t>
            </a:r>
            <a:endParaRPr lang="en-US" altLang="zh-TW" sz="1400" dirty="0" smtClean="0"/>
          </a:p>
          <a:p>
            <a:r>
              <a:rPr lang="en-US" altLang="zh-TW" sz="1400" dirty="0"/>
              <a:t>	</a:t>
            </a:r>
            <a:r>
              <a:rPr lang="en-US" altLang="zh-TW" sz="1400" dirty="0" smtClean="0"/>
              <a:t>     12</a:t>
            </a:r>
            <a:r>
              <a:rPr lang="en-US" altLang="zh-TW" sz="1400" baseline="30000" dirty="0" smtClean="0"/>
              <a:t>th</a:t>
            </a:r>
            <a:r>
              <a:rPr lang="en-US" altLang="zh-TW" sz="1400" dirty="0" smtClean="0"/>
              <a:t>:</a:t>
            </a:r>
            <a:r>
              <a:rPr lang="zh-TW" altLang="en-US" sz="1400" dirty="0" smtClean="0"/>
              <a:t>  </a:t>
            </a:r>
            <a:r>
              <a:rPr lang="en-US" altLang="zh-TW" sz="1400" dirty="0" smtClean="0"/>
              <a:t>F</a:t>
            </a:r>
            <a:r>
              <a:rPr lang="en-US" altLang="zh-TW" sz="1400" baseline="-25000" dirty="0" smtClean="0"/>
              <a:t>N</a:t>
            </a:r>
            <a:r>
              <a:rPr lang="zh-TW" altLang="en-US" sz="1400" dirty="0" smtClean="0"/>
              <a:t>、系統</a:t>
            </a:r>
            <a:r>
              <a:rPr lang="zh-TW" altLang="en-US" sz="1400" dirty="0"/>
              <a:t>所施正向力</a:t>
            </a:r>
            <a:r>
              <a:rPr lang="en-US" altLang="zh-TW" sz="1400" dirty="0"/>
              <a:t>(Unit: </a:t>
            </a:r>
            <a:r>
              <a:rPr lang="en-US" altLang="zh-TW" sz="1400" dirty="0" err="1"/>
              <a:t>Nt</a:t>
            </a:r>
            <a:r>
              <a:rPr lang="en-US" altLang="zh-TW" sz="1400" dirty="0"/>
              <a:t>)</a:t>
            </a:r>
            <a:r>
              <a:rPr lang="zh-TW" altLang="en-US" sz="1400" dirty="0"/>
              <a:t> </a:t>
            </a:r>
            <a:endParaRPr lang="en-US" altLang="zh-TW" sz="1400" dirty="0" smtClean="0"/>
          </a:p>
          <a:p>
            <a:r>
              <a:rPr lang="en-US" altLang="zh-TW" sz="1400" dirty="0" smtClean="0"/>
              <a:t>	</a:t>
            </a:r>
            <a:r>
              <a:rPr lang="zh-TW" altLang="en-US" sz="1400" dirty="0" smtClean="0"/>
              <a:t>     </a:t>
            </a:r>
            <a:r>
              <a:rPr lang="en-US" altLang="zh-TW" sz="1400" dirty="0" smtClean="0"/>
              <a:t>13</a:t>
            </a:r>
            <a:r>
              <a:rPr lang="en-US" altLang="zh-TW" sz="1400" baseline="30000" dirty="0" smtClean="0"/>
              <a:t>th</a:t>
            </a:r>
            <a:r>
              <a:rPr lang="en-US" altLang="zh-TW" sz="1400" dirty="0" smtClean="0"/>
              <a:t> - 15</a:t>
            </a:r>
            <a:r>
              <a:rPr lang="en-US" altLang="zh-TW" sz="1400" baseline="30000" dirty="0" smtClean="0"/>
              <a:t>th</a:t>
            </a:r>
            <a:r>
              <a:rPr lang="en-US" altLang="zh-TW" sz="1400" dirty="0"/>
              <a:t> :  </a:t>
            </a:r>
            <a:r>
              <a:rPr lang="en-US" altLang="zh-TW" sz="1400" dirty="0" smtClean="0"/>
              <a:t>F</a:t>
            </a:r>
            <a:r>
              <a:rPr lang="en-US" altLang="zh-TW" sz="1400" baseline="-25000" dirty="0" smtClean="0"/>
              <a:t>4</a:t>
            </a:r>
            <a:r>
              <a:rPr lang="zh-TW" altLang="en-US" sz="1400" dirty="0" smtClean="0"/>
              <a:t>、</a:t>
            </a:r>
            <a:r>
              <a:rPr lang="en-US" altLang="zh-TW" sz="1400" dirty="0" smtClean="0"/>
              <a:t>F</a:t>
            </a:r>
            <a:r>
              <a:rPr lang="en-US" altLang="zh-TW" sz="1400" baseline="-25000" dirty="0" smtClean="0"/>
              <a:t>5 </a:t>
            </a:r>
            <a:r>
              <a:rPr lang="zh-TW" altLang="en-US" sz="1400" dirty="0"/>
              <a:t>、</a:t>
            </a:r>
            <a:r>
              <a:rPr lang="en-US" altLang="zh-TW" sz="1400" dirty="0" smtClean="0"/>
              <a:t>F</a:t>
            </a:r>
            <a:r>
              <a:rPr lang="en-US" altLang="zh-TW" sz="1400" baseline="-25000" dirty="0" smtClean="0"/>
              <a:t>6 </a:t>
            </a:r>
            <a:r>
              <a:rPr lang="zh-TW" altLang="en-US" sz="1400" baseline="-25000" dirty="0" smtClean="0"/>
              <a:t> </a:t>
            </a:r>
            <a:r>
              <a:rPr lang="zh-TW" altLang="en-US" sz="1400" dirty="0" smtClean="0"/>
              <a:t>，</a:t>
            </a:r>
            <a:r>
              <a:rPr lang="en-US" altLang="zh-TW" sz="1400" dirty="0" smtClean="0"/>
              <a:t>4</a:t>
            </a:r>
            <a:r>
              <a:rPr lang="zh-TW" altLang="en-US" sz="1400" dirty="0" smtClean="0"/>
              <a:t>號</a:t>
            </a:r>
            <a:r>
              <a:rPr lang="en-US" altLang="zh-TW" sz="1400" dirty="0" smtClean="0"/>
              <a:t>-6</a:t>
            </a:r>
            <a:r>
              <a:rPr lang="zh-TW" altLang="en-US" sz="1400" dirty="0" smtClean="0"/>
              <a:t>號 </a:t>
            </a:r>
            <a:r>
              <a:rPr lang="en-US" altLang="zh-TW" sz="1400" dirty="0"/>
              <a:t>Sensor</a:t>
            </a:r>
            <a:r>
              <a:rPr lang="zh-TW" altLang="en-US" sz="1400" dirty="0"/>
              <a:t> 力訊號值</a:t>
            </a:r>
            <a:r>
              <a:rPr lang="en-US" altLang="zh-TW" sz="1400" dirty="0"/>
              <a:t>(Unit: </a:t>
            </a:r>
            <a:r>
              <a:rPr lang="en-US" altLang="zh-TW" sz="1400" dirty="0" err="1"/>
              <a:t>Nt</a:t>
            </a:r>
            <a:r>
              <a:rPr lang="en-US" altLang="zh-TW" sz="1400" dirty="0"/>
              <a:t>)           </a:t>
            </a:r>
            <a:r>
              <a:rPr lang="zh-TW" altLang="en-US" sz="1400" dirty="0" smtClean="0"/>
              <a:t>           </a:t>
            </a:r>
            <a:r>
              <a:rPr lang="en-US" altLang="zh-TW" sz="1400" dirty="0" smtClean="0"/>
              <a:t>	</a:t>
            </a:r>
            <a:r>
              <a:rPr lang="zh-TW" altLang="en-US" sz="1400" dirty="0" smtClean="0"/>
              <a:t>     </a:t>
            </a:r>
            <a:r>
              <a:rPr lang="en-US" altLang="zh-TW" sz="1400" dirty="0" smtClean="0"/>
              <a:t>16</a:t>
            </a:r>
            <a:r>
              <a:rPr lang="en-US" altLang="zh-TW" sz="1400" baseline="30000" dirty="0" smtClean="0"/>
              <a:t>th</a:t>
            </a:r>
            <a:r>
              <a:rPr lang="en-US" altLang="zh-TW" sz="1400" dirty="0" smtClean="0"/>
              <a:t>: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Torque</a:t>
            </a:r>
            <a:r>
              <a:rPr lang="zh-TW" altLang="en-US" sz="1400" dirty="0"/>
              <a:t>，</a:t>
            </a:r>
            <a:r>
              <a:rPr lang="zh-TW" altLang="en-US" sz="1400" dirty="0" smtClean="0"/>
              <a:t>系統</a:t>
            </a:r>
            <a:r>
              <a:rPr lang="zh-TW" altLang="en-US" sz="1400" dirty="0"/>
              <a:t>所施力矩</a:t>
            </a:r>
            <a:r>
              <a:rPr lang="en-US" altLang="zh-TW" sz="1400" dirty="0"/>
              <a:t>(Unit: </a:t>
            </a:r>
            <a:r>
              <a:rPr lang="en-US" altLang="zh-TW" sz="1400" dirty="0" err="1"/>
              <a:t>Nt</a:t>
            </a:r>
            <a:r>
              <a:rPr lang="en-US" altLang="zh-TW" sz="1400" dirty="0"/>
              <a:t>-m</a:t>
            </a:r>
            <a:r>
              <a:rPr lang="en-US" altLang="zh-TW" sz="1400" dirty="0" smtClean="0"/>
              <a:t>)</a:t>
            </a:r>
            <a:endParaRPr lang="en-US" altLang="zh-TW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1817738" y="4380187"/>
            <a:ext cx="5830837" cy="2246769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1400" b="1" dirty="0" smtClean="0"/>
              <a:t>ray_motor.pro</a:t>
            </a:r>
          </a:p>
          <a:p>
            <a:pPr algn="ctr"/>
            <a:endParaRPr lang="en-US" altLang="zh-TW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400" dirty="0" smtClean="0"/>
              <a:t>功能</a:t>
            </a:r>
            <a:r>
              <a:rPr lang="en-US" altLang="zh-TW" sz="1400" dirty="0" smtClean="0"/>
              <a:t>:</a:t>
            </a:r>
            <a:r>
              <a:rPr lang="zh-TW" altLang="en-US" sz="1400" dirty="0" smtClean="0"/>
              <a:t> 將馬達位置資料的時間與力訊號同步，且改變欄位與單位。</a:t>
            </a:r>
            <a:endParaRPr lang="en-US" altLang="zh-TW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400" dirty="0" smtClean="0"/>
              <a:t>輸入</a:t>
            </a:r>
            <a:r>
              <a:rPr lang="en-US" altLang="zh-TW" sz="1400" dirty="0" smtClean="0"/>
              <a:t>:</a:t>
            </a:r>
          </a:p>
          <a:p>
            <a:r>
              <a:rPr lang="zh-TW" altLang="en-US" sz="1400" dirty="0" smtClean="0"/>
              <a:t>       </a:t>
            </a:r>
            <a:r>
              <a:rPr lang="en-US" altLang="zh-TW" sz="1400" dirty="0" smtClean="0"/>
              <a:t>	</a:t>
            </a:r>
            <a:r>
              <a:rPr lang="zh-TW" altLang="en-US" sz="1400" b="1" u="sng" dirty="0" smtClean="0">
                <a:solidFill>
                  <a:schemeClr val="tx1"/>
                </a:solidFill>
              </a:rPr>
              <a:t>馬達回傳的訊號</a:t>
            </a:r>
            <a:endParaRPr lang="en-US" altLang="zh-TW" sz="1400" b="1" u="sng" dirty="0" smtClean="0">
              <a:solidFill>
                <a:schemeClr val="tx1"/>
              </a:solidFill>
            </a:endParaRPr>
          </a:p>
          <a:p>
            <a:r>
              <a:rPr lang="en-US" altLang="zh-TW" sz="1400" dirty="0"/>
              <a:t>	</a:t>
            </a:r>
            <a:r>
              <a:rPr lang="zh-TW" altLang="en-US" sz="1400" b="1" u="sng" dirty="0" smtClean="0">
                <a:solidFill>
                  <a:schemeClr val="tx1"/>
                </a:solidFill>
              </a:rPr>
              <a:t>馬達與力訊號的記錄</a:t>
            </a:r>
            <a:r>
              <a:rPr lang="zh-TW" altLang="en-US" sz="1400" b="1" u="sng" dirty="0">
                <a:solidFill>
                  <a:schemeClr val="tx1"/>
                </a:solidFill>
              </a:rPr>
              <a:t>起始</a:t>
            </a:r>
            <a:r>
              <a:rPr lang="zh-TW" altLang="en-US" sz="1400" b="1" u="sng" dirty="0" smtClean="0">
                <a:solidFill>
                  <a:schemeClr val="tx1"/>
                </a:solidFill>
              </a:rPr>
              <a:t>時間</a:t>
            </a:r>
            <a:endParaRPr lang="en-US" altLang="zh-TW" sz="1400" b="1" u="sng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400" dirty="0" smtClean="0"/>
              <a:t>輸出</a:t>
            </a:r>
            <a:r>
              <a:rPr lang="en-US" altLang="zh-TW" sz="1400" dirty="0" smtClean="0"/>
              <a:t>:</a:t>
            </a:r>
          </a:p>
          <a:p>
            <a:r>
              <a:rPr lang="zh-TW" altLang="en-US" sz="1400" dirty="0" smtClean="0"/>
              <a:t>    </a:t>
            </a:r>
            <a:r>
              <a:rPr lang="en-US" altLang="zh-TW" sz="1400" dirty="0"/>
              <a:t>	</a:t>
            </a:r>
            <a:r>
              <a:rPr lang="en-US" altLang="zh-TW" sz="1400" dirty="0" smtClean="0"/>
              <a:t>1</a:t>
            </a:r>
            <a:r>
              <a:rPr lang="zh-TW" altLang="en-US" sz="1400" dirty="0" smtClean="0"/>
              <a:t>個 </a:t>
            </a:r>
            <a:r>
              <a:rPr lang="en-US" altLang="zh-TW" sz="1400" dirty="0" smtClean="0"/>
              <a:t>2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column</a:t>
            </a:r>
            <a:r>
              <a:rPr lang="zh-TW" altLang="en-US" sz="1400" dirty="0" smtClean="0"/>
              <a:t> 的矩陣</a:t>
            </a:r>
            <a:endParaRPr lang="en-US" altLang="zh-TW" sz="1400" dirty="0" smtClean="0"/>
          </a:p>
          <a:p>
            <a:r>
              <a:rPr lang="en-US" altLang="zh-TW" sz="1400" dirty="0"/>
              <a:t>	</a:t>
            </a:r>
            <a:r>
              <a:rPr lang="en-US" altLang="zh-TW" sz="1400" dirty="0" smtClean="0"/>
              <a:t>=&gt;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0</a:t>
            </a:r>
            <a:r>
              <a:rPr lang="en-US" altLang="zh-TW" sz="1400" baseline="30000" dirty="0" smtClean="0"/>
              <a:t>th</a:t>
            </a:r>
            <a:r>
              <a:rPr lang="en-US" altLang="zh-TW" sz="1400" dirty="0"/>
              <a:t> </a:t>
            </a:r>
            <a:r>
              <a:rPr lang="en-US" altLang="zh-TW" sz="1400" dirty="0" smtClean="0"/>
              <a:t>: </a:t>
            </a:r>
            <a:r>
              <a:rPr lang="zh-TW" altLang="en-US" sz="1400" dirty="0" smtClean="0"/>
              <a:t>與力訊號同步後的時間</a:t>
            </a:r>
            <a:endParaRPr lang="en-US" altLang="zh-TW" sz="1400" dirty="0" smtClean="0"/>
          </a:p>
          <a:p>
            <a:r>
              <a:rPr lang="en-US" altLang="zh-TW" sz="1400" dirty="0"/>
              <a:t>	</a:t>
            </a:r>
            <a:r>
              <a:rPr lang="zh-TW" altLang="en-US" sz="1400" dirty="0" smtClean="0"/>
              <a:t>     </a:t>
            </a:r>
            <a:r>
              <a:rPr lang="en-US" altLang="zh-TW" sz="1400" dirty="0" smtClean="0"/>
              <a:t>1</a:t>
            </a:r>
            <a:r>
              <a:rPr lang="en-US" altLang="zh-TW" sz="1400" baseline="30000" dirty="0" smtClean="0"/>
              <a:t>st</a:t>
            </a:r>
            <a:r>
              <a:rPr lang="en-US" altLang="zh-TW" sz="1400" dirty="0" smtClean="0"/>
              <a:t> :  </a:t>
            </a:r>
            <a:r>
              <a:rPr lang="zh-TW" altLang="en-US" sz="1400" dirty="0" smtClean="0"/>
              <a:t>馬達的位置</a:t>
            </a:r>
            <a:endParaRPr lang="en-US" altLang="zh-TW" sz="1400" dirty="0" smtClean="0"/>
          </a:p>
        </p:txBody>
      </p:sp>
      <p:sp>
        <p:nvSpPr>
          <p:cNvPr id="10" name="文字方塊 9"/>
          <p:cNvSpPr txBox="1"/>
          <p:nvPr/>
        </p:nvSpPr>
        <p:spPr>
          <a:xfrm>
            <a:off x="7877175" y="758057"/>
            <a:ext cx="3981450" cy="344709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b="1" dirty="0" smtClean="0"/>
              <a:t>ray_combine.pro</a:t>
            </a:r>
          </a:p>
          <a:p>
            <a:pPr algn="ctr"/>
            <a:endParaRPr lang="en-US" altLang="zh-TW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400" dirty="0" smtClean="0"/>
              <a:t>功能</a:t>
            </a:r>
            <a:r>
              <a:rPr lang="en-US" altLang="zh-TW" sz="1400" dirty="0" smtClean="0"/>
              <a:t>:</a:t>
            </a:r>
            <a:r>
              <a:rPr lang="zh-TW" altLang="en-US" sz="1400" dirty="0" smtClean="0"/>
              <a:t>  </a:t>
            </a:r>
            <a:r>
              <a:rPr lang="zh-TW" altLang="en-US" sz="1400" dirty="0"/>
              <a:t>將</a:t>
            </a:r>
            <a:r>
              <a:rPr lang="zh-TW" altLang="en-US" sz="1400" dirty="0" smtClean="0"/>
              <a:t>馬達位置的資料與力訊號的資料結合</a:t>
            </a:r>
            <a:endParaRPr lang="en-US" altLang="zh-TW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400" dirty="0" smtClean="0"/>
              <a:t>輸入</a:t>
            </a:r>
            <a:r>
              <a:rPr lang="en-US" altLang="zh-TW" sz="1400" dirty="0" smtClean="0"/>
              <a:t>: </a:t>
            </a:r>
          </a:p>
          <a:p>
            <a:r>
              <a:rPr lang="en-US" altLang="zh-TW" sz="1400" dirty="0" smtClean="0"/>
              <a:t>	</a:t>
            </a:r>
            <a:r>
              <a:rPr lang="en-US" altLang="zh-TW" sz="1400" dirty="0" smtClean="0">
                <a:solidFill>
                  <a:schemeClr val="accent6">
                    <a:lumMod val="75000"/>
                  </a:schemeClr>
                </a:solidFill>
              </a:rPr>
              <a:t>ray_force.pro</a:t>
            </a:r>
            <a:r>
              <a:rPr lang="zh-TW" altLang="en-US" sz="1400" dirty="0" smtClean="0">
                <a:solidFill>
                  <a:schemeClr val="accent6">
                    <a:lumMod val="75000"/>
                  </a:schemeClr>
                </a:solidFill>
              </a:rPr>
              <a:t>    產生的</a:t>
            </a:r>
            <a:r>
              <a:rPr lang="en-US" altLang="zh-TW" sz="1400" dirty="0" smtClean="0">
                <a:solidFill>
                  <a:schemeClr val="accent6">
                    <a:lumMod val="75000"/>
                  </a:schemeClr>
                </a:solidFill>
              </a:rPr>
              <a:t>16 column </a:t>
            </a:r>
            <a:r>
              <a:rPr lang="zh-TW" altLang="en-US" sz="1400" dirty="0" smtClean="0">
                <a:solidFill>
                  <a:schemeClr val="accent6">
                    <a:lumMod val="75000"/>
                  </a:schemeClr>
                </a:solidFill>
              </a:rPr>
              <a:t>矩陣</a:t>
            </a:r>
            <a:endParaRPr lang="en-US" altLang="zh-TW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1400" dirty="0"/>
              <a:t>	</a:t>
            </a:r>
            <a:r>
              <a:rPr lang="en-US" altLang="zh-TW" sz="1400" dirty="0" smtClean="0">
                <a:solidFill>
                  <a:schemeClr val="accent6">
                    <a:lumMod val="75000"/>
                  </a:schemeClr>
                </a:solidFill>
              </a:rPr>
              <a:t>ray_motor.pro </a:t>
            </a:r>
            <a:r>
              <a:rPr lang="zh-TW" altLang="en-US" sz="1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zh-TW" altLang="en-US" sz="1400" dirty="0">
                <a:solidFill>
                  <a:schemeClr val="accent6">
                    <a:lumMod val="75000"/>
                  </a:schemeClr>
                </a:solidFill>
              </a:rPr>
              <a:t>產生</a:t>
            </a:r>
            <a:r>
              <a:rPr lang="zh-TW" altLang="en-US" sz="1400" dirty="0" smtClean="0">
                <a:solidFill>
                  <a:schemeClr val="accent6">
                    <a:lumMod val="75000"/>
                  </a:schemeClr>
                </a:solidFill>
              </a:rPr>
              <a:t>的 </a:t>
            </a:r>
            <a:r>
              <a:rPr lang="en-US" altLang="zh-TW" sz="1400" dirty="0" smtClean="0">
                <a:solidFill>
                  <a:schemeClr val="accent6">
                    <a:lumMod val="75000"/>
                  </a:schemeClr>
                </a:solidFill>
              </a:rPr>
              <a:t>2 column </a:t>
            </a:r>
            <a:r>
              <a:rPr lang="zh-TW" altLang="en-US" sz="1400" dirty="0" smtClean="0">
                <a:solidFill>
                  <a:schemeClr val="accent6">
                    <a:lumMod val="75000"/>
                  </a:schemeClr>
                </a:solidFill>
              </a:rPr>
              <a:t>矩陣</a:t>
            </a:r>
            <a:endParaRPr lang="en-US" altLang="zh-TW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1400" dirty="0">
                <a:solidFill>
                  <a:schemeClr val="accent6"/>
                </a:solidFill>
              </a:rPr>
              <a:t>	</a:t>
            </a:r>
            <a:r>
              <a:rPr lang="zh-TW" altLang="en-US" sz="1400" dirty="0" smtClean="0"/>
              <a:t>合併的</a:t>
            </a:r>
            <a:r>
              <a:rPr lang="zh-TW" altLang="en-US" sz="1400" dirty="0"/>
              <a:t>時間區間</a:t>
            </a:r>
            <a:r>
              <a:rPr lang="en-US" altLang="zh-TW" sz="1400" dirty="0"/>
              <a:t>(time window)</a:t>
            </a:r>
            <a:r>
              <a:rPr lang="zh-TW" altLang="en-US" sz="1400" dirty="0" smtClean="0"/>
              <a:t>大小</a:t>
            </a:r>
            <a:endParaRPr lang="en-US" altLang="zh-TW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400" dirty="0" smtClean="0"/>
              <a:t>輸出</a:t>
            </a:r>
            <a:r>
              <a:rPr lang="en-US" altLang="zh-TW" sz="1400" dirty="0" smtClean="0"/>
              <a:t>:</a:t>
            </a:r>
          </a:p>
          <a:p>
            <a:r>
              <a:rPr lang="en-US" altLang="zh-TW" sz="1400" dirty="0"/>
              <a:t>	</a:t>
            </a:r>
            <a:r>
              <a:rPr lang="en-US" altLang="zh-TW" sz="1400" dirty="0" smtClean="0"/>
              <a:t>1</a:t>
            </a:r>
            <a:r>
              <a:rPr lang="zh-TW" altLang="en-US" sz="1400" dirty="0" smtClean="0"/>
              <a:t>個 </a:t>
            </a:r>
            <a:r>
              <a:rPr lang="en-US" altLang="zh-TW" sz="1400" dirty="0" smtClean="0"/>
              <a:t>5 column </a:t>
            </a:r>
            <a:r>
              <a:rPr lang="zh-TW" altLang="en-US" sz="1400" dirty="0" smtClean="0"/>
              <a:t>的矩陣</a:t>
            </a:r>
            <a:endParaRPr lang="en-US" altLang="zh-TW" sz="1400" dirty="0" smtClean="0"/>
          </a:p>
          <a:p>
            <a:r>
              <a:rPr lang="en-US" altLang="zh-TW" sz="1400" dirty="0"/>
              <a:t>	</a:t>
            </a:r>
            <a:r>
              <a:rPr lang="en-US" altLang="zh-TW" sz="1400" dirty="0" smtClean="0"/>
              <a:t>=&gt;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0</a:t>
            </a:r>
            <a:r>
              <a:rPr lang="en-US" altLang="zh-TW" sz="1400" baseline="30000" dirty="0" smtClean="0"/>
              <a:t>th</a:t>
            </a:r>
            <a:r>
              <a:rPr lang="en-US" altLang="zh-TW" sz="1400" dirty="0" smtClean="0"/>
              <a:t>: </a:t>
            </a:r>
            <a:r>
              <a:rPr lang="zh-TW" altLang="en-US" sz="1400" dirty="0" smtClean="0"/>
              <a:t>時間</a:t>
            </a:r>
            <a:endParaRPr lang="en-US" altLang="zh-TW" sz="1400" dirty="0" smtClean="0"/>
          </a:p>
          <a:p>
            <a:r>
              <a:rPr lang="en-US" altLang="zh-TW" sz="1400" dirty="0"/>
              <a:t>	</a:t>
            </a:r>
            <a:r>
              <a:rPr lang="zh-TW" altLang="en-US" sz="1400" dirty="0" smtClean="0"/>
              <a:t>      </a:t>
            </a:r>
            <a:r>
              <a:rPr lang="en-US" altLang="zh-TW" sz="1400" dirty="0" smtClean="0"/>
              <a:t>1</a:t>
            </a:r>
            <a:r>
              <a:rPr lang="en-US" altLang="zh-TW" sz="1400" baseline="30000" dirty="0" smtClean="0"/>
              <a:t>st</a:t>
            </a:r>
            <a:r>
              <a:rPr lang="en-US" altLang="zh-TW" sz="1400" dirty="0" smtClean="0"/>
              <a:t>: </a:t>
            </a:r>
            <a:r>
              <a:rPr lang="zh-TW" altLang="en-US" sz="1400" dirty="0" smtClean="0"/>
              <a:t>馬達位置</a:t>
            </a:r>
            <a:endParaRPr lang="en-US" altLang="zh-TW" sz="1400" dirty="0" smtClean="0"/>
          </a:p>
          <a:p>
            <a:r>
              <a:rPr lang="en-US" altLang="zh-TW" sz="1400" dirty="0"/>
              <a:t>	</a:t>
            </a:r>
            <a:r>
              <a:rPr lang="zh-TW" altLang="en-US" sz="1400" dirty="0" smtClean="0"/>
              <a:t> </a:t>
            </a:r>
            <a:r>
              <a:rPr lang="en-US" altLang="zh-TW" sz="1400" dirty="0"/>
              <a:t> </a:t>
            </a:r>
            <a:r>
              <a:rPr lang="en-US" altLang="zh-TW" sz="1400" dirty="0" smtClean="0"/>
              <a:t>    2</a:t>
            </a:r>
            <a:r>
              <a:rPr lang="en-US" altLang="zh-TW" sz="1400" baseline="30000" dirty="0" smtClean="0"/>
              <a:t>rd</a:t>
            </a:r>
            <a:r>
              <a:rPr lang="en-US" altLang="zh-TW" sz="1400" dirty="0" smtClean="0"/>
              <a:t>: </a:t>
            </a:r>
            <a:r>
              <a:rPr lang="zh-TW" altLang="en-US" sz="1400" dirty="0" smtClean="0"/>
              <a:t>馬達位置差分</a:t>
            </a:r>
            <a:r>
              <a:rPr lang="en-US" altLang="zh-TW" sz="1400" dirty="0" smtClean="0"/>
              <a:t>(</a:t>
            </a:r>
            <a:r>
              <a:rPr lang="zh-TW" altLang="en-US" sz="1400" dirty="0" smtClean="0"/>
              <a:t>馬達速度</a:t>
            </a:r>
            <a:r>
              <a:rPr lang="en-US" altLang="zh-TW" sz="1400" dirty="0" smtClean="0"/>
              <a:t>)</a:t>
            </a:r>
          </a:p>
          <a:p>
            <a:r>
              <a:rPr lang="en-US" altLang="zh-TW" sz="1400" dirty="0"/>
              <a:t>	</a:t>
            </a:r>
            <a:r>
              <a:rPr lang="zh-TW" altLang="en-US" sz="1400" dirty="0"/>
              <a:t> </a:t>
            </a:r>
            <a:r>
              <a:rPr lang="zh-TW" altLang="en-US" sz="1400" dirty="0" smtClean="0"/>
              <a:t>     </a:t>
            </a:r>
            <a:r>
              <a:rPr lang="en-US" altLang="zh-TW" sz="1400" dirty="0" smtClean="0"/>
              <a:t>3</a:t>
            </a:r>
            <a:r>
              <a:rPr lang="en-US" altLang="zh-TW" sz="1400" baseline="30000" dirty="0" smtClean="0"/>
              <a:t>th</a:t>
            </a:r>
            <a:r>
              <a:rPr lang="en-US" altLang="zh-TW" sz="1400" dirty="0" smtClean="0"/>
              <a:t>:</a:t>
            </a:r>
            <a:r>
              <a:rPr lang="zh-TW" altLang="en-US" sz="1400" dirty="0" smtClean="0"/>
              <a:t> 正向力</a:t>
            </a:r>
            <a:endParaRPr lang="en-US" altLang="zh-TW" sz="1400" dirty="0" smtClean="0"/>
          </a:p>
          <a:p>
            <a:r>
              <a:rPr lang="en-US" altLang="zh-TW" sz="1400" dirty="0"/>
              <a:t>	</a:t>
            </a:r>
            <a:r>
              <a:rPr lang="zh-TW" altLang="en-US" sz="1400" dirty="0" smtClean="0"/>
              <a:t>      </a:t>
            </a:r>
            <a:r>
              <a:rPr lang="en-US" altLang="zh-TW" sz="1400" dirty="0" smtClean="0"/>
              <a:t>4</a:t>
            </a:r>
            <a:r>
              <a:rPr lang="en-US" altLang="zh-TW" sz="1400" baseline="30000" dirty="0" smtClean="0"/>
              <a:t>th</a:t>
            </a:r>
            <a:r>
              <a:rPr lang="en-US" altLang="zh-TW" sz="1400" dirty="0" smtClean="0"/>
              <a:t>: </a:t>
            </a:r>
            <a:r>
              <a:rPr lang="zh-TW" altLang="en-US" sz="1400" dirty="0" smtClean="0"/>
              <a:t>力矩</a:t>
            </a:r>
            <a:endParaRPr lang="en-US" altLang="zh-TW" sz="14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05" y="2159996"/>
            <a:ext cx="658261" cy="824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文字方塊 10"/>
          <p:cNvSpPr txBox="1"/>
          <p:nvPr/>
        </p:nvSpPr>
        <p:spPr>
          <a:xfrm>
            <a:off x="115852" y="2899130"/>
            <a:ext cx="14792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/>
              <a:t>xxxxx_origin.txt</a:t>
            </a:r>
            <a:endParaRPr lang="zh-TW" altLang="en-US" sz="1600" dirty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082965"/>
            <a:ext cx="658261" cy="824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文字方塊 14"/>
          <p:cNvSpPr txBox="1"/>
          <p:nvPr/>
        </p:nvSpPr>
        <p:spPr>
          <a:xfrm>
            <a:off x="120098" y="1783342"/>
            <a:ext cx="14270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/>
              <a:t>xxxxx_force.txt</a:t>
            </a:r>
            <a:endParaRPr lang="zh-TW" altLang="en-US" sz="1600" dirty="0"/>
          </a:p>
        </p:txBody>
      </p:sp>
      <p:cxnSp>
        <p:nvCxnSpPr>
          <p:cNvPr id="17" name="直線單箭頭接點 16"/>
          <p:cNvCxnSpPr/>
          <p:nvPr/>
        </p:nvCxnSpPr>
        <p:spPr>
          <a:xfrm>
            <a:off x="1181100" y="1620687"/>
            <a:ext cx="1619250" cy="1653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 flipV="1">
            <a:off x="1181100" y="2200095"/>
            <a:ext cx="1619250" cy="4954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96" y="4894328"/>
            <a:ext cx="658261" cy="824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文字方塊 38"/>
          <p:cNvSpPr txBox="1"/>
          <p:nvPr/>
        </p:nvSpPr>
        <p:spPr>
          <a:xfrm>
            <a:off x="93994" y="5594705"/>
            <a:ext cx="15015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/>
              <a:t>xxxxx_motor.txt</a:t>
            </a:r>
            <a:endParaRPr lang="zh-TW" altLang="en-US" sz="1600" dirty="0"/>
          </a:p>
        </p:txBody>
      </p:sp>
      <p:cxnSp>
        <p:nvCxnSpPr>
          <p:cNvPr id="40" name="直線單箭頭接點 39"/>
          <p:cNvCxnSpPr/>
          <p:nvPr/>
        </p:nvCxnSpPr>
        <p:spPr>
          <a:xfrm>
            <a:off x="1181100" y="5388468"/>
            <a:ext cx="1626179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260578" y="573391"/>
            <a:ext cx="110799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TW" altLang="en-US" dirty="0" smtClean="0"/>
              <a:t>輸入檔案</a:t>
            </a:r>
            <a:endParaRPr lang="zh-TW" altLang="en-US" dirty="0"/>
          </a:p>
        </p:txBody>
      </p:sp>
      <p:cxnSp>
        <p:nvCxnSpPr>
          <p:cNvPr id="55" name="直線單箭頭接點 54"/>
          <p:cNvCxnSpPr/>
          <p:nvPr/>
        </p:nvCxnSpPr>
        <p:spPr>
          <a:xfrm>
            <a:off x="1181100" y="5589854"/>
            <a:ext cx="1584975" cy="4851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肘形接點 58"/>
          <p:cNvCxnSpPr/>
          <p:nvPr/>
        </p:nvCxnSpPr>
        <p:spPr>
          <a:xfrm>
            <a:off x="1387624" y="1809854"/>
            <a:ext cx="430114" cy="3780000"/>
          </a:xfrm>
          <a:prstGeom prst="bentConnector3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單箭頭接點 61"/>
          <p:cNvCxnSpPr/>
          <p:nvPr/>
        </p:nvCxnSpPr>
        <p:spPr>
          <a:xfrm>
            <a:off x="7515225" y="2217146"/>
            <a:ext cx="1257300" cy="0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肘形接點 1030"/>
          <p:cNvCxnSpPr/>
          <p:nvPr/>
        </p:nvCxnSpPr>
        <p:spPr>
          <a:xfrm flipV="1">
            <a:off x="7515225" y="2217146"/>
            <a:ext cx="540000" cy="3600000"/>
          </a:xfrm>
          <a:prstGeom prst="bentConnector3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2722" y="4937501"/>
            <a:ext cx="658261" cy="824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文字方塊 72"/>
          <p:cNvSpPr txBox="1"/>
          <p:nvPr/>
        </p:nvSpPr>
        <p:spPr>
          <a:xfrm>
            <a:off x="8642678" y="5713350"/>
            <a:ext cx="26183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/>
              <a:t>xxxxx_t_window=OOOOO.txt</a:t>
            </a:r>
            <a:endParaRPr lang="zh-TW" altLang="en-US" sz="1600" dirty="0"/>
          </a:p>
        </p:txBody>
      </p:sp>
      <p:sp>
        <p:nvSpPr>
          <p:cNvPr id="1032" name="向下箭號 1031"/>
          <p:cNvSpPr/>
          <p:nvPr/>
        </p:nvSpPr>
        <p:spPr>
          <a:xfrm>
            <a:off x="9745310" y="4287962"/>
            <a:ext cx="413082" cy="5763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5" name="向下箭號 74"/>
          <p:cNvSpPr/>
          <p:nvPr/>
        </p:nvSpPr>
        <p:spPr>
          <a:xfrm rot="18217510">
            <a:off x="6500379" y="4040850"/>
            <a:ext cx="278300" cy="434392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431" y="4081734"/>
            <a:ext cx="329131" cy="41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文字方塊 76"/>
          <p:cNvSpPr txBox="1"/>
          <p:nvPr/>
        </p:nvSpPr>
        <p:spPr>
          <a:xfrm>
            <a:off x="6492151" y="4418505"/>
            <a:ext cx="17282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xxxxx_arr_data.txt</a:t>
            </a:r>
            <a:endParaRPr lang="zh-TW" altLang="en-US" sz="1600" dirty="0"/>
          </a:p>
        </p:txBody>
      </p:sp>
      <p:sp>
        <p:nvSpPr>
          <p:cNvPr id="78" name="向下箭號 77"/>
          <p:cNvSpPr/>
          <p:nvPr/>
        </p:nvSpPr>
        <p:spPr>
          <a:xfrm rot="18685495">
            <a:off x="5356913" y="6142262"/>
            <a:ext cx="278300" cy="366091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630" y="6138468"/>
            <a:ext cx="329131" cy="41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文字方塊 79"/>
          <p:cNvSpPr txBox="1"/>
          <p:nvPr/>
        </p:nvSpPr>
        <p:spPr>
          <a:xfrm>
            <a:off x="5495433" y="6467100"/>
            <a:ext cx="18465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xxxxx_arr_motor.txt</a:t>
            </a:r>
            <a:endParaRPr lang="zh-TW" altLang="en-US" sz="1600" dirty="0"/>
          </a:p>
        </p:txBody>
      </p:sp>
      <p:sp>
        <p:nvSpPr>
          <p:cNvPr id="31" name="矩形 7"/>
          <p:cNvSpPr/>
          <p:nvPr/>
        </p:nvSpPr>
        <p:spPr>
          <a:xfrm>
            <a:off x="21431" y="-46548"/>
            <a:ext cx="74977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Appendix_Daq_Signal_Processing_Ray20160810c.pptx  </a:t>
            </a:r>
            <a:r>
              <a:rPr lang="en-US" altLang="zh-TW" sz="1400" i="1" dirty="0" smtClean="0">
                <a:solidFill>
                  <a:schemeClr val="accent6">
                    <a:lumMod val="75000"/>
                  </a:schemeClr>
                </a:solidFill>
              </a:rPr>
              <a:t>(Ray2016_MasterThesis_OnlineSupplement)</a:t>
            </a:r>
            <a:endParaRPr lang="zh-TW" alt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884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Picture 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2450"/>
          <a:stretch/>
        </p:blipFill>
        <p:spPr bwMode="auto">
          <a:xfrm>
            <a:off x="444308" y="4270579"/>
            <a:ext cx="4157599" cy="2389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9148" y="111687"/>
            <a:ext cx="7697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 smtClean="0">
                <a:solidFill>
                  <a:srgbClr val="FF0000"/>
                </a:solidFill>
              </a:rPr>
              <a:t>Raw 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Data 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的初階處理範例</a:t>
            </a:r>
            <a:r>
              <a:rPr lang="en-US" altLang="zh-TW" sz="2000" b="1" dirty="0" smtClean="0"/>
              <a:t>(</a:t>
            </a:r>
            <a:r>
              <a:rPr lang="zh-TW" altLang="en-US" sz="2000" dirty="0"/>
              <a:t>以處理 </a:t>
            </a:r>
            <a:r>
              <a:rPr lang="en-US" altLang="zh-TW" sz="2000" dirty="0"/>
              <a:t>SS3_20151009F</a:t>
            </a:r>
            <a:r>
              <a:rPr lang="zh-TW" altLang="en-US" sz="2000" dirty="0"/>
              <a:t>的資料為</a:t>
            </a:r>
            <a:r>
              <a:rPr lang="zh-TW" altLang="en-US" sz="2000" dirty="0" smtClean="0"/>
              <a:t>例</a:t>
            </a:r>
            <a:r>
              <a:rPr lang="en-US" altLang="zh-TW" sz="2000" b="1" dirty="0" smtClean="0"/>
              <a:t>)</a:t>
            </a:r>
            <a:endParaRPr lang="zh-TW" altLang="en-US" sz="20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75" b="24498"/>
          <a:stretch/>
        </p:blipFill>
        <p:spPr bwMode="auto">
          <a:xfrm>
            <a:off x="243923" y="968451"/>
            <a:ext cx="3245297" cy="186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243923" y="675319"/>
            <a:ext cx="3215304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sz="1400" dirty="0" smtClean="0"/>
              <a:t>1.</a:t>
            </a:r>
            <a:r>
              <a:rPr lang="zh-TW" altLang="en-US" sz="1400" dirty="0" smtClean="0"/>
              <a:t> 將</a:t>
            </a:r>
            <a:r>
              <a:rPr lang="zh-TW" altLang="en-US" sz="1400" dirty="0"/>
              <a:t>待</a:t>
            </a:r>
            <a:r>
              <a:rPr lang="zh-TW" altLang="en-US" sz="1400" dirty="0" smtClean="0"/>
              <a:t>處理的</a:t>
            </a:r>
            <a:r>
              <a:rPr lang="en-US" altLang="zh-TW" sz="1400" dirty="0" smtClean="0"/>
              <a:t>Data</a:t>
            </a:r>
            <a:r>
              <a:rPr lang="zh-TW" altLang="en-US" sz="1400" dirty="0" smtClean="0"/>
              <a:t>放至同一個資料夾中</a:t>
            </a:r>
            <a:endParaRPr lang="zh-TW" altLang="en-US" sz="1400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92"/>
          <a:stretch/>
        </p:blipFill>
        <p:spPr bwMode="auto">
          <a:xfrm>
            <a:off x="8240433" y="716396"/>
            <a:ext cx="3889234" cy="2204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406" y="969126"/>
            <a:ext cx="3742016" cy="1789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6268764" y="797676"/>
            <a:ext cx="1871008" cy="170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文字方塊 20"/>
          <p:cNvSpPr txBox="1"/>
          <p:nvPr/>
        </p:nvSpPr>
        <p:spPr>
          <a:xfrm>
            <a:off x="3868463" y="653112"/>
            <a:ext cx="3643946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sz="1400" dirty="0"/>
              <a:t>2</a:t>
            </a:r>
            <a:r>
              <a:rPr lang="en-US" altLang="zh-TW" sz="1400" dirty="0" smtClean="0"/>
              <a:t>.</a:t>
            </a:r>
            <a:r>
              <a:rPr lang="zh-TW" altLang="en-US" sz="1400" dirty="0" smtClean="0"/>
              <a:t> 開啟</a:t>
            </a:r>
            <a:r>
              <a:rPr lang="en-US" altLang="zh-TW" sz="1400" dirty="0" smtClean="0"/>
              <a:t>IDL</a:t>
            </a:r>
            <a:r>
              <a:rPr lang="zh-TW" altLang="en-US" sz="1400" dirty="0" smtClean="0"/>
              <a:t>，選擇工作區，將程式放入工作區</a:t>
            </a:r>
            <a:endParaRPr lang="zh-TW" altLang="en-US" sz="1400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251597" y="3768177"/>
            <a:ext cx="4838769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1400" dirty="0"/>
              <a:t>3</a:t>
            </a:r>
            <a:r>
              <a:rPr lang="en-US" altLang="zh-TW" sz="1400" dirty="0" smtClean="0"/>
              <a:t>.</a:t>
            </a:r>
            <a:r>
              <a:rPr lang="zh-TW" altLang="en-US" sz="1400" dirty="0" smtClean="0"/>
              <a:t> </a:t>
            </a:r>
            <a:r>
              <a:rPr lang="zh-TW" altLang="en-US" sz="1400" dirty="0"/>
              <a:t>設定</a:t>
            </a:r>
            <a:r>
              <a:rPr lang="en-US" altLang="zh-TW" sz="1400" dirty="0" smtClean="0"/>
              <a:t>S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S3_raw_signal_processing_ray201509.pro</a:t>
            </a:r>
            <a:r>
              <a:rPr lang="zh-TW" altLang="en-US" sz="1400" dirty="0" smtClean="0"/>
              <a:t>的參數</a:t>
            </a:r>
            <a:r>
              <a:rPr lang="zh-TW" altLang="en-US" sz="1400" dirty="0"/>
              <a:t>其一</a:t>
            </a:r>
          </a:p>
        </p:txBody>
      </p:sp>
      <p:sp>
        <p:nvSpPr>
          <p:cNvPr id="14" name="文字方塊 13"/>
          <p:cNvSpPr txBox="1"/>
          <p:nvPr/>
        </p:nvSpPr>
        <p:spPr>
          <a:xfrm>
            <a:off x="4681446" y="4082502"/>
            <a:ext cx="711797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en-US" altLang="zh-TW" sz="1400" dirty="0" err="1" smtClean="0"/>
              <a:t>file_path</a:t>
            </a:r>
            <a:r>
              <a:rPr lang="en-US" altLang="zh-TW" sz="1400" dirty="0" smtClean="0"/>
              <a:t>: Data</a:t>
            </a:r>
            <a:r>
              <a:rPr lang="zh-TW" altLang="en-US" sz="1400" dirty="0" smtClean="0"/>
              <a:t>所在的資料夾位置，此處為</a:t>
            </a:r>
            <a:r>
              <a:rPr lang="en-US" altLang="zh-TW" sz="1400" dirty="0" smtClean="0"/>
              <a:t>D:\Raw_Data_Processing</a:t>
            </a:r>
          </a:p>
          <a:p>
            <a:pPr marL="342900" indent="-342900">
              <a:buAutoNum type="alphaUcPeriod"/>
            </a:pPr>
            <a:r>
              <a:rPr lang="en-US" altLang="zh-TW" sz="1400" dirty="0" err="1"/>
              <a:t>o</a:t>
            </a:r>
            <a:r>
              <a:rPr lang="en-US" altLang="zh-TW" sz="1400" dirty="0" err="1" smtClean="0"/>
              <a:t>rigin_filename</a:t>
            </a:r>
            <a:r>
              <a:rPr lang="en-US" altLang="zh-TW" sz="1400" dirty="0" smtClean="0"/>
              <a:t>: </a:t>
            </a:r>
            <a:r>
              <a:rPr lang="zh-TW" altLang="en-US" sz="1400" dirty="0" smtClean="0"/>
              <a:t>電壓原點訊號的檔案名稱，此處為 </a:t>
            </a:r>
            <a:r>
              <a:rPr lang="en-US" altLang="zh-TW" sz="1200" dirty="0" smtClean="0"/>
              <a:t>SS3_20151009F_Ballnum=1300_origin.txt</a:t>
            </a:r>
          </a:p>
          <a:p>
            <a:pPr marL="342900" indent="-342900">
              <a:buAutoNum type="alphaUcPeriod"/>
            </a:pPr>
            <a:r>
              <a:rPr lang="en-US" altLang="zh-TW" sz="1400" dirty="0" err="1"/>
              <a:t>l</a:t>
            </a:r>
            <a:r>
              <a:rPr lang="en-US" altLang="zh-TW" sz="1400" dirty="0" err="1" smtClean="0"/>
              <a:t>ine_skipped</a:t>
            </a:r>
            <a:r>
              <a:rPr lang="en-US" altLang="zh-TW" sz="1400" dirty="0" smtClean="0"/>
              <a:t>: </a:t>
            </a:r>
            <a:r>
              <a:rPr lang="zh-TW" altLang="en-US" sz="1400" dirty="0" smtClean="0"/>
              <a:t>電壓量測訊號中</a:t>
            </a:r>
            <a:r>
              <a:rPr lang="zh-TW" altLang="en-US" sz="1400" b="1" dirty="0" smtClean="0"/>
              <a:t>非實驗資料的行數</a:t>
            </a:r>
            <a:r>
              <a:rPr lang="zh-TW" altLang="en-US" sz="1400" dirty="0" smtClean="0"/>
              <a:t>，見下圖：</a:t>
            </a:r>
            <a:r>
              <a:rPr lang="en-US" altLang="zh-TW" sz="1400" dirty="0" smtClean="0"/>
              <a:t>	</a:t>
            </a:r>
          </a:p>
        </p:txBody>
      </p:sp>
      <p:sp>
        <p:nvSpPr>
          <p:cNvPr id="15" name="矩形 14"/>
          <p:cNvSpPr/>
          <p:nvPr/>
        </p:nvSpPr>
        <p:spPr>
          <a:xfrm>
            <a:off x="186773" y="2847764"/>
            <a:ext cx="51512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200" dirty="0" smtClean="0"/>
              <a:t>以</a:t>
            </a:r>
            <a:r>
              <a:rPr lang="en-US" altLang="zh-TW" sz="1200" dirty="0"/>
              <a:t>_force</a:t>
            </a:r>
            <a:r>
              <a:rPr lang="zh-TW" altLang="en-US" sz="1200" dirty="0"/>
              <a:t>為結尾的</a:t>
            </a:r>
            <a:r>
              <a:rPr lang="zh-TW" altLang="en-US" sz="1200" dirty="0" smtClean="0"/>
              <a:t>是電壓訊號量</a:t>
            </a:r>
            <a:r>
              <a:rPr lang="zh-TW" altLang="en-US" sz="1200" dirty="0"/>
              <a:t>測資料</a:t>
            </a:r>
            <a:r>
              <a:rPr lang="en-US" altLang="zh-TW" sz="1200" dirty="0" smtClean="0"/>
              <a:t>,</a:t>
            </a:r>
            <a:r>
              <a:rPr lang="zh-TW" altLang="en-US" sz="1200" dirty="0" smtClean="0"/>
              <a:t> 結尾為</a:t>
            </a:r>
            <a:r>
              <a:rPr lang="en-US" altLang="zh-TW" sz="1200" dirty="0" smtClean="0"/>
              <a:t>_</a:t>
            </a:r>
            <a:r>
              <a:rPr lang="en-US" altLang="zh-TW" sz="1200" dirty="0"/>
              <a:t>motor</a:t>
            </a:r>
            <a:r>
              <a:rPr lang="zh-TW" altLang="en-US" sz="1200" dirty="0" smtClean="0"/>
              <a:t>的是對應的馬達訊號；</a:t>
            </a:r>
            <a:r>
              <a:rPr lang="en-US" altLang="zh-TW" sz="1200" dirty="0" smtClean="0"/>
              <a:t>_</a:t>
            </a:r>
            <a:r>
              <a:rPr lang="en-US" altLang="zh-TW" sz="1200" dirty="0"/>
              <a:t>origin</a:t>
            </a:r>
            <a:r>
              <a:rPr lang="zh-TW" altLang="en-US" sz="1200" dirty="0"/>
              <a:t>為結尾</a:t>
            </a:r>
            <a:r>
              <a:rPr lang="zh-TW" altLang="en-US" sz="1200" dirty="0" smtClean="0"/>
              <a:t>的</a:t>
            </a:r>
            <a:r>
              <a:rPr lang="zh-TW" altLang="en-US" sz="1200" dirty="0"/>
              <a:t>是電壓原點值</a:t>
            </a:r>
            <a:r>
              <a:rPr lang="en-US" altLang="zh-TW" sz="1200" dirty="0" smtClean="0"/>
              <a:t>, </a:t>
            </a:r>
            <a:r>
              <a:rPr lang="zh-TW" altLang="en-US" sz="1200" dirty="0" smtClean="0"/>
              <a:t> 有時數筆資料之間上蓋沒有打開，所以會共同使用一個電壓原點資料，此例中 </a:t>
            </a:r>
            <a:r>
              <a:rPr lang="en-US" altLang="zh-TW" sz="1200" dirty="0" smtClean="0"/>
              <a:t>SS3_20151009F_Ballnum=1300_01,02</a:t>
            </a:r>
            <a:r>
              <a:rPr lang="zh-TW" altLang="en-US" sz="1200" dirty="0" smtClean="0"/>
              <a:t> 兩筆檔案共同使用</a:t>
            </a:r>
            <a:r>
              <a:rPr lang="en-US" altLang="zh-TW" sz="1200" dirty="0" smtClean="0"/>
              <a:t>SS3_20151009F_Ballnum=1300_origin.txt</a:t>
            </a:r>
            <a:r>
              <a:rPr lang="zh-TW" altLang="en-US" sz="1200" dirty="0"/>
              <a:t>為電壓原點</a:t>
            </a:r>
            <a:r>
              <a:rPr lang="zh-TW" altLang="en-US" sz="1200" dirty="0" smtClean="0"/>
              <a:t>資料</a:t>
            </a:r>
            <a:endParaRPr lang="zh-TW" altLang="en-US" sz="1200" dirty="0"/>
          </a:p>
        </p:txBody>
      </p:sp>
      <p:sp>
        <p:nvSpPr>
          <p:cNvPr id="29" name="矩形 28"/>
          <p:cNvSpPr/>
          <p:nvPr/>
        </p:nvSpPr>
        <p:spPr>
          <a:xfrm>
            <a:off x="5580895" y="2898244"/>
            <a:ext cx="65013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200" dirty="0" smtClean="0"/>
              <a:t>IDL</a:t>
            </a:r>
            <a:r>
              <a:rPr lang="zh-TW" altLang="en-US" sz="1200" dirty="0" smtClean="0"/>
              <a:t>會在指定的工作區資料夾中建立一個名稱為</a:t>
            </a:r>
            <a:r>
              <a:rPr lang="en-US" altLang="zh-TW" sz="1200" dirty="0" smtClean="0"/>
              <a:t>Default</a:t>
            </a:r>
            <a:r>
              <a:rPr lang="zh-TW" altLang="en-US" sz="1200" dirty="0" smtClean="0"/>
              <a:t>的資料夾，將</a:t>
            </a:r>
            <a:r>
              <a:rPr lang="en-US" altLang="zh-TW" sz="1200" dirty="0" smtClean="0"/>
              <a:t>ray_motor.pro, ray_force.pro, ray_combine.pro</a:t>
            </a:r>
            <a:r>
              <a:rPr lang="zh-TW" altLang="en-US" sz="1200" dirty="0" smtClean="0"/>
              <a:t>以及</a:t>
            </a:r>
            <a:r>
              <a:rPr lang="en-US" altLang="zh-TW" sz="1200" dirty="0" smtClean="0"/>
              <a:t>SS3_raw_signal_processing_ray201509.pro </a:t>
            </a:r>
            <a:r>
              <a:rPr lang="zh-TW" altLang="en-US" sz="1200" dirty="0" smtClean="0"/>
              <a:t>通通放入</a:t>
            </a:r>
            <a:r>
              <a:rPr lang="en-US" altLang="zh-TW" sz="1200" dirty="0" smtClean="0"/>
              <a:t>Default</a:t>
            </a:r>
            <a:r>
              <a:rPr lang="zh-TW" altLang="en-US" sz="1200" dirty="0" smtClean="0"/>
              <a:t>內。實驗資料則沒有一定要擺在哪裡。</a:t>
            </a:r>
            <a:endParaRPr lang="en-US" altLang="zh-TW" sz="1200" dirty="0" smtClean="0"/>
          </a:p>
        </p:txBody>
      </p:sp>
      <p:sp>
        <p:nvSpPr>
          <p:cNvPr id="30" name="文字方塊 29"/>
          <p:cNvSpPr txBox="1"/>
          <p:nvPr/>
        </p:nvSpPr>
        <p:spPr>
          <a:xfrm>
            <a:off x="8240433" y="637219"/>
            <a:ext cx="3908442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sz="1400" dirty="0"/>
              <a:t>3</a:t>
            </a:r>
            <a:r>
              <a:rPr lang="en-US" altLang="zh-TW" sz="1400" dirty="0" smtClean="0"/>
              <a:t>.</a:t>
            </a:r>
            <a:r>
              <a:rPr lang="zh-TW" altLang="en-US" sz="1400" dirty="0" smtClean="0"/>
              <a:t> 開啟</a:t>
            </a:r>
            <a:r>
              <a:rPr lang="en-US" altLang="zh-TW" sz="1400" dirty="0" smtClean="0"/>
              <a:t>S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S3_raw_signal_processing_ray201509.pro</a:t>
            </a:r>
            <a:endParaRPr lang="zh-TW" altLang="en-US" sz="1400" dirty="0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67" y="4821166"/>
            <a:ext cx="2620779" cy="1839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右大括弧 16"/>
          <p:cNvSpPr/>
          <p:nvPr/>
        </p:nvSpPr>
        <p:spPr>
          <a:xfrm>
            <a:off x="7153275" y="5935904"/>
            <a:ext cx="298091" cy="216000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文字方塊 17"/>
          <p:cNvSpPr txBox="1"/>
          <p:nvPr/>
        </p:nvSpPr>
        <p:spPr>
          <a:xfrm>
            <a:off x="7501597" y="5782294"/>
            <a:ext cx="41136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 smtClean="0"/>
              <a:t>以</a:t>
            </a:r>
            <a:r>
              <a:rPr lang="en-US" altLang="zh-TW" sz="1400" dirty="0" smtClean="0"/>
              <a:t>SS3_20151009F_Ballnum=1300_01_force.txt</a:t>
            </a:r>
            <a:r>
              <a:rPr lang="zh-TW" altLang="en-US" sz="1400" dirty="0" smtClean="0"/>
              <a:t>為例</a:t>
            </a:r>
            <a:endParaRPr lang="en-US" altLang="zh-TW" sz="1400" dirty="0" smtClean="0"/>
          </a:p>
          <a:p>
            <a:r>
              <a:rPr lang="zh-TW" altLang="en-US" sz="1400" dirty="0" smtClean="0"/>
              <a:t>前兩行為非</a:t>
            </a:r>
            <a:r>
              <a:rPr lang="zh-TW" altLang="en-US" sz="1400" dirty="0"/>
              <a:t>實驗</a:t>
            </a:r>
            <a:r>
              <a:rPr lang="zh-TW" altLang="en-US" sz="1400" dirty="0" smtClean="0"/>
              <a:t>資料，所以 </a:t>
            </a:r>
            <a:r>
              <a:rPr lang="en-US" altLang="zh-TW" sz="1400" dirty="0" err="1" smtClean="0"/>
              <a:t>line_skipped</a:t>
            </a:r>
            <a:r>
              <a:rPr lang="zh-TW" altLang="en-US" sz="1400" dirty="0" smtClean="0"/>
              <a:t> 參數設為</a:t>
            </a:r>
            <a:r>
              <a:rPr lang="en-US" altLang="zh-TW" sz="1400" dirty="0" smtClean="0"/>
              <a:t>2</a:t>
            </a:r>
            <a:endParaRPr lang="zh-TW" altLang="en-US" sz="1400" dirty="0"/>
          </a:p>
        </p:txBody>
      </p:sp>
      <p:sp>
        <p:nvSpPr>
          <p:cNvPr id="24" name="矩形 7"/>
          <p:cNvSpPr/>
          <p:nvPr/>
        </p:nvSpPr>
        <p:spPr>
          <a:xfrm>
            <a:off x="21431" y="-46548"/>
            <a:ext cx="74977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Appendix_Daq_Signal_Processing_Ray20160810c.pptx  </a:t>
            </a:r>
            <a:r>
              <a:rPr lang="en-US" altLang="zh-TW" sz="1400" i="1" dirty="0" smtClean="0">
                <a:solidFill>
                  <a:schemeClr val="accent6">
                    <a:lumMod val="75000"/>
                  </a:schemeClr>
                </a:solidFill>
              </a:rPr>
              <a:t>(Ray2016_MasterThesis_OnlineSupplement)</a:t>
            </a:r>
            <a:endParaRPr lang="zh-TW" alt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875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5848350" y="958302"/>
            <a:ext cx="642937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 startAt="3"/>
            </a:pPr>
            <a:r>
              <a:rPr lang="en-US" altLang="zh-TW" sz="1400" dirty="0" err="1"/>
              <a:t>l</a:t>
            </a:r>
            <a:r>
              <a:rPr lang="en-US" altLang="zh-TW" sz="1400" dirty="0" err="1" smtClean="0"/>
              <a:t>ine_skipped</a:t>
            </a:r>
            <a:r>
              <a:rPr lang="en-US" altLang="zh-TW" sz="1400" dirty="0" smtClean="0"/>
              <a:t>: </a:t>
            </a:r>
            <a:r>
              <a:rPr lang="zh-TW" altLang="en-US" sz="1400" dirty="0" smtClean="0"/>
              <a:t>實驗資料的其中</a:t>
            </a:r>
            <a:r>
              <a:rPr lang="zh-TW" altLang="en-US" sz="1400" dirty="0"/>
              <a:t>前幾</a:t>
            </a:r>
            <a:r>
              <a:rPr lang="zh-TW" altLang="en-US" sz="1400" dirty="0" smtClean="0"/>
              <a:t>行，最重要的資訊是紀錄起始的時間，程　　　　</a:t>
            </a:r>
            <a:r>
              <a:rPr lang="en-US" altLang="zh-TW" sz="1400" dirty="0" smtClean="0"/>
              <a:t>	</a:t>
            </a:r>
            <a:r>
              <a:rPr lang="zh-TW" altLang="en-US" sz="1400" dirty="0" smtClean="0"/>
              <a:t>　　  式預設</a:t>
            </a:r>
            <a:r>
              <a:rPr lang="zh-TW" altLang="en-US" sz="1400" dirty="0"/>
              <a:t>此</a:t>
            </a:r>
            <a:r>
              <a:rPr lang="zh-TW" altLang="en-US" sz="1400" dirty="0" smtClean="0"/>
              <a:t>資訊在實驗資料第</a:t>
            </a:r>
            <a:r>
              <a:rPr lang="zh-TW" altLang="en-US" sz="1400" dirty="0"/>
              <a:t>一行，如果不是</a:t>
            </a:r>
            <a:r>
              <a:rPr lang="zh-TW" altLang="en-US" sz="1400" dirty="0" smtClean="0"/>
              <a:t>的話要去下方的 </a:t>
            </a:r>
            <a:r>
              <a:rPr lang="en-US" altLang="zh-TW" sz="1400" dirty="0" smtClean="0"/>
              <a:t>	</a:t>
            </a:r>
            <a:r>
              <a:rPr lang="zh-TW" altLang="en-US" sz="1400" dirty="0" smtClean="0"/>
              <a:t>           </a:t>
            </a:r>
            <a:r>
              <a:rPr lang="en-US" altLang="zh-TW" sz="1400" dirty="0" smtClean="0"/>
              <a:t>code</a:t>
            </a:r>
            <a:r>
              <a:rPr lang="zh-TW" altLang="en-US" sz="1400" dirty="0" smtClean="0"/>
              <a:t>改一下數字</a:t>
            </a:r>
            <a:r>
              <a:rPr lang="en-US" altLang="zh-TW" sz="1400" dirty="0" smtClean="0"/>
              <a:t>(</a:t>
            </a:r>
            <a:r>
              <a:rPr lang="zh-TW" altLang="en-US" sz="1400" dirty="0" smtClean="0"/>
              <a:t>見</a:t>
            </a:r>
            <a:r>
              <a:rPr lang="zh-TW" altLang="en-US" sz="1400" dirty="0"/>
              <a:t>左</a:t>
            </a:r>
            <a:r>
              <a:rPr lang="zh-TW" altLang="en-US" sz="1400" dirty="0" smtClean="0"/>
              <a:t>圖</a:t>
            </a:r>
            <a:r>
              <a:rPr lang="en-US" altLang="zh-TW" sz="1400" dirty="0" smtClean="0"/>
              <a:t>)</a:t>
            </a:r>
            <a:r>
              <a:rPr lang="zh-TW" altLang="en-US" sz="1400" dirty="0" smtClean="0"/>
              <a:t>。</a:t>
            </a:r>
            <a:endParaRPr lang="en-US" altLang="zh-TW" sz="1400" dirty="0" smtClean="0"/>
          </a:p>
          <a:p>
            <a:pPr marL="342900" indent="-342900">
              <a:buFont typeface="+mj-lt"/>
              <a:buAutoNum type="alphaUcPeriod" startAt="3"/>
            </a:pPr>
            <a:endParaRPr lang="en-US" altLang="zh-TW" sz="1400" dirty="0"/>
          </a:p>
          <a:p>
            <a:pPr marL="342900" indent="-342900">
              <a:buFont typeface="+mj-lt"/>
              <a:buAutoNum type="alphaUcPeriod" startAt="3"/>
            </a:pPr>
            <a:r>
              <a:rPr lang="en-US" altLang="zh-TW" sz="1400" dirty="0" err="1" smtClean="0"/>
              <a:t>sample_rate</a:t>
            </a:r>
            <a:r>
              <a:rPr lang="en-US" altLang="zh-TW" sz="1400" dirty="0" smtClean="0"/>
              <a:t>: </a:t>
            </a:r>
            <a:r>
              <a:rPr lang="zh-TW" altLang="en-US" sz="1400" dirty="0" smtClean="0"/>
              <a:t>實驗</a:t>
            </a:r>
            <a:r>
              <a:rPr lang="zh-TW" altLang="en-US" sz="1400" dirty="0"/>
              <a:t>資料</a:t>
            </a:r>
            <a:r>
              <a:rPr lang="zh-TW" altLang="en-US" sz="1400" dirty="0" smtClean="0"/>
              <a:t>的</a:t>
            </a:r>
            <a:r>
              <a:rPr lang="en-US" altLang="zh-TW" sz="1400" dirty="0" smtClean="0"/>
              <a:t>sample rate</a:t>
            </a:r>
            <a:r>
              <a:rPr lang="zh-TW" altLang="en-US" sz="1400" dirty="0" smtClean="0"/>
              <a:t>，此例中</a:t>
            </a:r>
            <a:r>
              <a:rPr lang="en-US" altLang="zh-TW" sz="1400" dirty="0" smtClean="0"/>
              <a:t>SS3_20151009F_xxxx_01</a:t>
            </a:r>
            <a:r>
              <a:rPr lang="zh-TW" altLang="en-US" sz="1400" dirty="0" smtClean="0"/>
              <a:t>是</a:t>
            </a:r>
            <a:r>
              <a:rPr lang="en-US" altLang="zh-TW" sz="1400" dirty="0" smtClean="0"/>
              <a:t>100</a:t>
            </a:r>
            <a:r>
              <a:rPr lang="zh-TW" altLang="en-US" sz="1400" dirty="0" smtClean="0"/>
              <a:t>，</a:t>
            </a:r>
            <a:r>
              <a:rPr lang="en-US" altLang="zh-TW" sz="1400" dirty="0" smtClean="0"/>
              <a:t>		</a:t>
            </a:r>
            <a:r>
              <a:rPr lang="zh-TW" altLang="en-US" sz="1400" dirty="0" smtClean="0"/>
              <a:t>           而</a:t>
            </a:r>
            <a:r>
              <a:rPr lang="en-US" altLang="zh-TW" sz="1400" dirty="0" smtClean="0"/>
              <a:t>SS3_20151009F_xxxx_02</a:t>
            </a:r>
            <a:r>
              <a:rPr lang="zh-TW" altLang="en-US" sz="1400" dirty="0" smtClean="0"/>
              <a:t>是</a:t>
            </a:r>
            <a:r>
              <a:rPr lang="en-US" altLang="zh-TW" sz="1400" dirty="0" smtClean="0"/>
              <a:t>500</a:t>
            </a:r>
            <a:r>
              <a:rPr lang="zh-TW" altLang="en-US" sz="1400" dirty="0" smtClean="0"/>
              <a:t>，設定為</a:t>
            </a:r>
            <a:r>
              <a:rPr lang="en-US" altLang="zh-TW" sz="1400" dirty="0" smtClean="0"/>
              <a:t>0.</a:t>
            </a:r>
            <a:r>
              <a:rPr lang="zh-TW" altLang="en-US" sz="1400" dirty="0" smtClean="0"/>
              <a:t> 則程式會是圖從資 </a:t>
            </a:r>
            <a:r>
              <a:rPr lang="en-US" altLang="zh-TW" sz="1400" dirty="0" smtClean="0"/>
              <a:t>	</a:t>
            </a:r>
            <a:r>
              <a:rPr lang="zh-TW" altLang="en-US" sz="1400" dirty="0" smtClean="0"/>
              <a:t>           料的第二行自動抓取</a:t>
            </a:r>
            <a:r>
              <a:rPr lang="en-US" altLang="zh-TW" sz="1400" dirty="0"/>
              <a:t>sample </a:t>
            </a:r>
            <a:r>
              <a:rPr lang="en-US" altLang="zh-TW" sz="1400" dirty="0" smtClean="0"/>
              <a:t>rate</a:t>
            </a:r>
            <a:r>
              <a:rPr lang="zh-TW" altLang="en-US" sz="1400" dirty="0" smtClean="0"/>
              <a:t>。</a:t>
            </a:r>
            <a:r>
              <a:rPr lang="en-US" altLang="zh-TW" sz="1400" dirty="0" smtClean="0"/>
              <a:t>(</a:t>
            </a:r>
            <a:r>
              <a:rPr lang="zh-TW" altLang="en-US" sz="1400" dirty="0" smtClean="0"/>
              <a:t>見左圖</a:t>
            </a:r>
            <a:r>
              <a:rPr lang="en-US" altLang="zh-TW" sz="1400" dirty="0" smtClean="0"/>
              <a:t>)</a:t>
            </a:r>
          </a:p>
          <a:p>
            <a:pPr marL="342900" indent="-342900">
              <a:buFont typeface="+mj-lt"/>
              <a:buAutoNum type="alphaUcPeriod" startAt="3"/>
            </a:pPr>
            <a:endParaRPr lang="en-US" altLang="zh-TW" sz="1400" dirty="0"/>
          </a:p>
          <a:p>
            <a:pPr marL="342900" indent="-342900">
              <a:buFont typeface="+mj-lt"/>
              <a:buAutoNum type="alphaUcPeriod" startAt="3"/>
            </a:pPr>
            <a:r>
              <a:rPr lang="en-US" altLang="zh-TW" sz="1400" dirty="0" err="1" smtClean="0"/>
              <a:t>t_window</a:t>
            </a:r>
            <a:r>
              <a:rPr lang="en-US" altLang="zh-TW" sz="1400" dirty="0" smtClean="0"/>
              <a:t>: </a:t>
            </a:r>
            <a:r>
              <a:rPr lang="zh-TW" altLang="en-US" sz="1400" dirty="0" smtClean="0"/>
              <a:t> 結合馬達與力訊號的時間區間，如果設為</a:t>
            </a:r>
            <a:r>
              <a:rPr lang="en-US" altLang="zh-TW" sz="1400" dirty="0" smtClean="0"/>
              <a:t>0.</a:t>
            </a:r>
            <a:r>
              <a:rPr lang="zh-TW" altLang="en-US" sz="1400" dirty="0" smtClean="0"/>
              <a:t>，則預設是 </a:t>
            </a:r>
            <a:endParaRPr lang="en-US" altLang="zh-TW" sz="1400" dirty="0" smtClean="0"/>
          </a:p>
          <a:p>
            <a:r>
              <a:rPr lang="en-US" altLang="zh-TW" sz="1400" dirty="0"/>
              <a:t> </a:t>
            </a:r>
            <a:r>
              <a:rPr lang="en-US" altLang="zh-TW" sz="1400" dirty="0" smtClean="0"/>
              <a:t>                             0.5 * (1 / </a:t>
            </a:r>
            <a:r>
              <a:rPr lang="en-US" altLang="zh-TW" sz="1400" dirty="0" err="1" smtClean="0"/>
              <a:t>sample_rate</a:t>
            </a:r>
            <a:r>
              <a:rPr lang="en-US" altLang="zh-TW" sz="1400" dirty="0" smtClean="0"/>
              <a:t>)</a:t>
            </a:r>
            <a:r>
              <a:rPr lang="zh-TW" altLang="en-US" sz="1400" dirty="0" smtClean="0"/>
              <a:t>，</a:t>
            </a:r>
            <a:r>
              <a:rPr lang="zh-TW" altLang="en-US" sz="1400" dirty="0"/>
              <a:t>最後</a:t>
            </a:r>
            <a:r>
              <a:rPr lang="zh-TW" altLang="en-US" sz="1400" dirty="0" smtClean="0"/>
              <a:t>的時間區間會是此參數的兩倍</a:t>
            </a:r>
            <a:endParaRPr lang="en-US" altLang="zh-TW" sz="1400" dirty="0" smtClean="0"/>
          </a:p>
          <a:p>
            <a:r>
              <a:rPr lang="en-US" altLang="zh-TW" sz="1400" dirty="0"/>
              <a:t>	</a:t>
            </a:r>
            <a:r>
              <a:rPr lang="zh-TW" altLang="en-US" sz="1400" dirty="0" smtClean="0"/>
              <a:t>       見下一頁的說明。</a:t>
            </a:r>
            <a:endParaRPr lang="en-US" altLang="zh-TW" sz="1400" dirty="0" smtClean="0"/>
          </a:p>
        </p:txBody>
      </p:sp>
      <p:sp>
        <p:nvSpPr>
          <p:cNvPr id="10" name="TextBox 4"/>
          <p:cNvSpPr txBox="1"/>
          <p:nvPr/>
        </p:nvSpPr>
        <p:spPr>
          <a:xfrm>
            <a:off x="139148" y="111687"/>
            <a:ext cx="7859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 smtClean="0">
                <a:solidFill>
                  <a:srgbClr val="FF0000"/>
                </a:solidFill>
              </a:rPr>
              <a:t>Raw </a:t>
            </a:r>
            <a:r>
              <a:rPr lang="en-US" altLang="zh-TW" sz="2400" b="1" dirty="0">
                <a:solidFill>
                  <a:srgbClr val="FF0000"/>
                </a:solidFill>
              </a:rPr>
              <a:t>Data </a:t>
            </a:r>
            <a:r>
              <a:rPr lang="zh-TW" altLang="en-US" sz="2400" b="1" dirty="0">
                <a:solidFill>
                  <a:srgbClr val="FF0000"/>
                </a:solidFill>
              </a:rPr>
              <a:t>的初階處理範例：</a:t>
            </a:r>
            <a:r>
              <a:rPr lang="en-US" altLang="zh-TW" sz="2000" b="1" dirty="0" smtClean="0"/>
              <a:t>(</a:t>
            </a:r>
            <a:r>
              <a:rPr lang="zh-TW" altLang="en-US" sz="2000" dirty="0"/>
              <a:t>以處理 </a:t>
            </a:r>
            <a:r>
              <a:rPr lang="en-US" altLang="zh-TW" sz="2000" dirty="0"/>
              <a:t>SS3_20151009F</a:t>
            </a:r>
            <a:r>
              <a:rPr lang="zh-TW" altLang="en-US" sz="2000" dirty="0"/>
              <a:t>的資料為</a:t>
            </a:r>
            <a:r>
              <a:rPr lang="zh-TW" altLang="en-US" sz="2000" dirty="0" smtClean="0"/>
              <a:t>例</a:t>
            </a:r>
            <a:r>
              <a:rPr lang="en-US" altLang="zh-TW" sz="2000" b="1" dirty="0" smtClean="0"/>
              <a:t>)</a:t>
            </a:r>
            <a:endParaRPr lang="zh-TW" altLang="en-US" sz="2000" b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57"/>
          <a:stretch/>
        </p:blipFill>
        <p:spPr bwMode="auto">
          <a:xfrm>
            <a:off x="161924" y="818404"/>
            <a:ext cx="5667375" cy="3730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矩形 13"/>
          <p:cNvSpPr/>
          <p:nvPr/>
        </p:nvSpPr>
        <p:spPr>
          <a:xfrm>
            <a:off x="420882" y="4370512"/>
            <a:ext cx="1495425" cy="19555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" name="肘形接點 12"/>
          <p:cNvCxnSpPr>
            <a:stCxn id="14" idx="2"/>
            <a:endCxn id="15" idx="1"/>
          </p:cNvCxnSpPr>
          <p:nvPr/>
        </p:nvCxnSpPr>
        <p:spPr>
          <a:xfrm rot="16200000" flipH="1">
            <a:off x="1011004" y="4723661"/>
            <a:ext cx="540508" cy="225327"/>
          </a:xfrm>
          <a:prstGeom prst="bent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/>
          <p:cNvSpPr txBox="1"/>
          <p:nvPr/>
        </p:nvSpPr>
        <p:spPr>
          <a:xfrm>
            <a:off x="1393922" y="4629525"/>
            <a:ext cx="4435377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1400" dirty="0" err="1" smtClean="0"/>
              <a:t>t_force</a:t>
            </a:r>
            <a:r>
              <a:rPr lang="zh-TW" altLang="en-US" sz="1400" dirty="0" smtClean="0"/>
              <a:t> 要儲存</a:t>
            </a:r>
            <a:r>
              <a:rPr lang="en-US" altLang="zh-TW" sz="1400" dirty="0" smtClean="0"/>
              <a:t>Data</a:t>
            </a:r>
            <a:r>
              <a:rPr lang="zh-TW" altLang="en-US" sz="1400" dirty="0" smtClean="0"/>
              <a:t>中 </a:t>
            </a:r>
            <a:r>
              <a:rPr lang="en-US" altLang="zh-TW" sz="1400" dirty="0" smtClean="0"/>
              <a:t>“Recording </a:t>
            </a:r>
            <a:r>
              <a:rPr lang="en-US" altLang="zh-TW" sz="1400" dirty="0"/>
              <a:t>starts at </a:t>
            </a:r>
            <a:r>
              <a:rPr lang="en-US" altLang="zh-TW" sz="1400" dirty="0" smtClean="0"/>
              <a:t>time….”</a:t>
            </a:r>
            <a:r>
              <a:rPr lang="zh-TW" altLang="en-US" sz="1400" dirty="0" smtClean="0"/>
              <a:t>這一行，預設</a:t>
            </a:r>
            <a:r>
              <a:rPr lang="zh-TW" altLang="en-US" sz="1400" dirty="0"/>
              <a:t>是在</a:t>
            </a:r>
            <a:r>
              <a:rPr lang="zh-TW" altLang="en-US" sz="1400" dirty="0" smtClean="0"/>
              <a:t>第一行，比較古早的資料</a:t>
            </a:r>
            <a:r>
              <a:rPr lang="en-US" altLang="zh-TW" sz="1400" dirty="0" smtClean="0"/>
              <a:t>(</a:t>
            </a:r>
            <a:r>
              <a:rPr lang="zh-TW" altLang="en-US" sz="1400" dirty="0" smtClean="0"/>
              <a:t>如</a:t>
            </a:r>
            <a:r>
              <a:rPr lang="en-US" altLang="zh-TW" sz="1400" dirty="0" smtClean="0"/>
              <a:t>C1-0-1 Ex1)</a:t>
            </a:r>
            <a:r>
              <a:rPr lang="zh-TW" altLang="en-US" sz="1400" dirty="0" smtClean="0"/>
              <a:t>，會在第</a:t>
            </a:r>
            <a:r>
              <a:rPr lang="en-US" altLang="zh-TW" sz="1400" dirty="0" smtClean="0"/>
              <a:t>21</a:t>
            </a:r>
            <a:r>
              <a:rPr lang="zh-TW" altLang="en-US" sz="1400" dirty="0" smtClean="0"/>
              <a:t>行，此情況下除了</a:t>
            </a:r>
            <a:r>
              <a:rPr lang="en-US" altLang="zh-TW" sz="1400" dirty="0" err="1" smtClean="0"/>
              <a:t>line_skipped</a:t>
            </a:r>
            <a:r>
              <a:rPr lang="zh-TW" altLang="en-US" sz="1400" dirty="0" smtClean="0"/>
              <a:t>要改以外，框起來的這行</a:t>
            </a:r>
            <a:r>
              <a:rPr lang="en-US" altLang="zh-TW" sz="1400" dirty="0" smtClean="0"/>
              <a:t>code</a:t>
            </a:r>
            <a:r>
              <a:rPr lang="zh-TW" altLang="en-US" sz="1400" dirty="0" smtClean="0"/>
              <a:t>要</a:t>
            </a:r>
            <a:r>
              <a:rPr lang="zh-TW" altLang="en-US" sz="1400" dirty="0"/>
              <a:t>改</a:t>
            </a:r>
            <a:r>
              <a:rPr lang="zh-TW" altLang="en-US" sz="1400" dirty="0" smtClean="0"/>
              <a:t>為：</a:t>
            </a:r>
            <a:r>
              <a:rPr lang="zh-TW" altLang="en-US" sz="1400" dirty="0"/>
              <a:t>　</a:t>
            </a:r>
            <a:r>
              <a:rPr lang="en-US" altLang="zh-TW" sz="1400" dirty="0" err="1" smtClean="0"/>
              <a:t>t_force</a:t>
            </a:r>
            <a:r>
              <a:rPr lang="en-US" altLang="zh-TW" sz="1400" dirty="0" smtClean="0"/>
              <a:t>=</a:t>
            </a:r>
            <a:r>
              <a:rPr lang="en-US" altLang="zh-TW" sz="1400" dirty="0" err="1" smtClean="0"/>
              <a:t>t_force</a:t>
            </a:r>
            <a:r>
              <a:rPr lang="en-US" altLang="zh-TW" sz="1400" dirty="0" smtClean="0"/>
              <a:t>[20]</a:t>
            </a:r>
            <a:endParaRPr lang="zh-TW" altLang="en-US" sz="1400" dirty="0"/>
          </a:p>
        </p:txBody>
      </p:sp>
      <p:sp>
        <p:nvSpPr>
          <p:cNvPr id="18" name="矩形 17"/>
          <p:cNvSpPr/>
          <p:nvPr/>
        </p:nvSpPr>
        <p:spPr>
          <a:xfrm>
            <a:off x="420882" y="4160962"/>
            <a:ext cx="5427468" cy="195559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1390650" y="5666101"/>
            <a:ext cx="4467224" cy="954107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這行是自動讀取</a:t>
            </a:r>
            <a:r>
              <a:rPr lang="en-US" altLang="zh-TW" sz="1400" dirty="0" smtClean="0"/>
              <a:t>sample rate</a:t>
            </a:r>
            <a:r>
              <a:rPr lang="zh-TW" altLang="en-US" sz="1400" dirty="0" smtClean="0"/>
              <a:t>的</a:t>
            </a:r>
            <a:r>
              <a:rPr lang="en-US" altLang="zh-TW" sz="1400" dirty="0" smtClean="0"/>
              <a:t>code</a:t>
            </a:r>
            <a:r>
              <a:rPr lang="zh-TW" altLang="en-US" sz="1400" dirty="0" smtClean="0"/>
              <a:t>，預設是去抓取檔案的作字串處理得到</a:t>
            </a:r>
            <a:r>
              <a:rPr lang="en-US" altLang="zh-TW" sz="1400" dirty="0" smtClean="0"/>
              <a:t>sample rate</a:t>
            </a:r>
            <a:r>
              <a:rPr lang="zh-TW" altLang="en-US" sz="1400" dirty="0" smtClean="0"/>
              <a:t>。如果第二行不是</a:t>
            </a:r>
            <a:r>
              <a:rPr lang="en-US" altLang="zh-TW" sz="1400" dirty="0" smtClean="0"/>
              <a:t>sample rate</a:t>
            </a:r>
            <a:r>
              <a:rPr lang="zh-TW" altLang="en-US" sz="1400" dirty="0" smtClean="0"/>
              <a:t>的資訊且許多筆</a:t>
            </a:r>
            <a:r>
              <a:rPr lang="en-US" altLang="zh-TW" sz="1400" dirty="0" smtClean="0"/>
              <a:t>data</a:t>
            </a:r>
            <a:r>
              <a:rPr lang="zh-TW" altLang="en-US" sz="1400" dirty="0" smtClean="0"/>
              <a:t>之間的</a:t>
            </a:r>
            <a:r>
              <a:rPr lang="en-US" altLang="zh-TW" sz="1400" dirty="0" smtClean="0"/>
              <a:t>sample rate</a:t>
            </a:r>
            <a:r>
              <a:rPr lang="zh-TW" altLang="en-US" sz="1400" dirty="0" smtClean="0"/>
              <a:t>不相同，使用者為方便可能得自己改一下這行</a:t>
            </a:r>
            <a:r>
              <a:rPr lang="en-US" altLang="zh-TW" sz="1400" dirty="0" smtClean="0"/>
              <a:t>code</a:t>
            </a:r>
            <a:r>
              <a:rPr lang="zh-TW" altLang="en-US" sz="1400" dirty="0" smtClean="0"/>
              <a:t>。</a:t>
            </a:r>
            <a:endParaRPr lang="zh-TW" altLang="en-US" sz="1400" dirty="0"/>
          </a:p>
        </p:txBody>
      </p:sp>
      <p:cxnSp>
        <p:nvCxnSpPr>
          <p:cNvPr id="28" name="直線單箭頭接點 27"/>
          <p:cNvCxnSpPr>
            <a:endCxn id="26" idx="1"/>
          </p:cNvCxnSpPr>
          <p:nvPr/>
        </p:nvCxnSpPr>
        <p:spPr>
          <a:xfrm>
            <a:off x="304800" y="6143154"/>
            <a:ext cx="1085850" cy="1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>
            <a:endCxn id="18" idx="1"/>
          </p:cNvCxnSpPr>
          <p:nvPr/>
        </p:nvCxnSpPr>
        <p:spPr>
          <a:xfrm>
            <a:off x="276225" y="4258741"/>
            <a:ext cx="144657" cy="1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>
          <a:xfrm>
            <a:off x="276225" y="4268642"/>
            <a:ext cx="0" cy="187451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字方塊 41"/>
          <p:cNvSpPr txBox="1"/>
          <p:nvPr/>
        </p:nvSpPr>
        <p:spPr>
          <a:xfrm>
            <a:off x="5982453" y="3576384"/>
            <a:ext cx="5701528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1400" dirty="0" smtClean="0"/>
              <a:t>4.</a:t>
            </a:r>
            <a:r>
              <a:rPr lang="zh-TW" altLang="en-US" sz="1400" dirty="0" smtClean="0"/>
              <a:t> 設定完成之後編譯且執行</a:t>
            </a:r>
            <a:r>
              <a:rPr lang="en-US" altLang="zh-TW" sz="1400" dirty="0"/>
              <a:t>S</a:t>
            </a:r>
            <a:r>
              <a:rPr lang="zh-TW" altLang="en-US" sz="1400" dirty="0"/>
              <a:t> </a:t>
            </a:r>
            <a:r>
              <a:rPr lang="en-US" altLang="zh-TW" sz="1400" dirty="0"/>
              <a:t>S3_raw_signal_processing_ray201509.pro</a:t>
            </a:r>
            <a:endParaRPr lang="zh-TW" altLang="en-US" sz="1400" dirty="0"/>
          </a:p>
        </p:txBody>
      </p:sp>
      <p:sp>
        <p:nvSpPr>
          <p:cNvPr id="45" name="文字方塊 44"/>
          <p:cNvSpPr txBox="1"/>
          <p:nvPr/>
        </p:nvSpPr>
        <p:spPr>
          <a:xfrm>
            <a:off x="146822" y="643977"/>
            <a:ext cx="4838769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1400" dirty="0"/>
              <a:t>3</a:t>
            </a:r>
            <a:r>
              <a:rPr lang="en-US" altLang="zh-TW" sz="1400" dirty="0" smtClean="0"/>
              <a:t>.</a:t>
            </a:r>
            <a:r>
              <a:rPr lang="zh-TW" altLang="en-US" sz="1400" dirty="0" smtClean="0"/>
              <a:t> </a:t>
            </a:r>
            <a:r>
              <a:rPr lang="zh-TW" altLang="en-US" sz="1400" dirty="0"/>
              <a:t>設定</a:t>
            </a:r>
            <a:r>
              <a:rPr lang="en-US" altLang="zh-TW" sz="1400" dirty="0" smtClean="0"/>
              <a:t>S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S3_raw_signal_processing_ray201509.pro</a:t>
            </a:r>
            <a:r>
              <a:rPr lang="zh-TW" altLang="en-US" sz="1400" dirty="0" smtClean="0"/>
              <a:t>的參數其二</a:t>
            </a:r>
            <a:endParaRPr lang="zh-TW" altLang="en-US" sz="1400" dirty="0"/>
          </a:p>
        </p:txBody>
      </p:sp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8490" y="4492632"/>
            <a:ext cx="329131" cy="41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文字方塊 55"/>
          <p:cNvSpPr txBox="1"/>
          <p:nvPr/>
        </p:nvSpPr>
        <p:spPr>
          <a:xfrm>
            <a:off x="8833217" y="4815719"/>
            <a:ext cx="3010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SS3_20151009F_xxxx_01_arr_data.txt</a:t>
            </a:r>
            <a:endParaRPr lang="zh-TW" altLang="en-US" sz="1400" dirty="0"/>
          </a:p>
        </p:txBody>
      </p:sp>
      <p:pic>
        <p:nvPicPr>
          <p:cNvPr id="5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0637" y="5097009"/>
            <a:ext cx="329131" cy="41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文字方塊 57"/>
          <p:cNvSpPr txBox="1"/>
          <p:nvPr/>
        </p:nvSpPr>
        <p:spPr>
          <a:xfrm>
            <a:off x="8833216" y="5457257"/>
            <a:ext cx="31079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SS3_20151009F_xxxx_01_arr_motor.txt</a:t>
            </a:r>
            <a:endParaRPr lang="zh-TW" altLang="en-US" sz="1400" dirty="0"/>
          </a:p>
        </p:txBody>
      </p:sp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587" y="5789415"/>
            <a:ext cx="417805" cy="523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文字方塊 59"/>
          <p:cNvSpPr txBox="1"/>
          <p:nvPr/>
        </p:nvSpPr>
        <p:spPr>
          <a:xfrm>
            <a:off x="8007332" y="6274894"/>
            <a:ext cx="3988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SS3_20151009F_xxxx_01</a:t>
            </a:r>
            <a:r>
              <a:rPr lang="en-US" altLang="zh-TW" sz="1400" dirty="0"/>
              <a:t>__twindow= 0.0100000.txt</a:t>
            </a:r>
            <a:endParaRPr lang="zh-TW" altLang="en-US" sz="1400" dirty="0"/>
          </a:p>
        </p:txBody>
      </p:sp>
      <p:sp>
        <p:nvSpPr>
          <p:cNvPr id="53" name="文字方塊 52"/>
          <p:cNvSpPr txBox="1"/>
          <p:nvPr/>
        </p:nvSpPr>
        <p:spPr>
          <a:xfrm>
            <a:off x="6349222" y="3927086"/>
            <a:ext cx="56880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 smtClean="0"/>
              <a:t>程式跑完之後，每個</a:t>
            </a:r>
            <a:r>
              <a:rPr lang="en-US" altLang="zh-TW" sz="1600" dirty="0" smtClean="0"/>
              <a:t>_force, _motor</a:t>
            </a:r>
            <a:r>
              <a:rPr lang="zh-TW" altLang="en-US" sz="1600" dirty="0" smtClean="0"/>
              <a:t> 組合會得到</a:t>
            </a:r>
            <a:r>
              <a:rPr lang="en-US" altLang="zh-TW" sz="1600" dirty="0" smtClean="0"/>
              <a:t>6</a:t>
            </a:r>
            <a:r>
              <a:rPr lang="zh-TW" altLang="en-US" sz="1600" dirty="0" smtClean="0"/>
              <a:t>個檔案，此範</a:t>
            </a:r>
            <a:endParaRPr lang="en-US" altLang="zh-TW" sz="1600" dirty="0" smtClean="0"/>
          </a:p>
          <a:p>
            <a:r>
              <a:rPr lang="zh-TW" altLang="en-US" sz="1600" dirty="0" smtClean="0"/>
              <a:t>例包含</a:t>
            </a:r>
            <a:r>
              <a:rPr lang="en-US" altLang="zh-TW" sz="1600" dirty="0" smtClean="0"/>
              <a:t>SS3_20151009F_01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&amp;</a:t>
            </a:r>
            <a:r>
              <a:rPr lang="zh-TW" altLang="en-US" sz="1600" dirty="0" smtClean="0"/>
              <a:t> </a:t>
            </a:r>
            <a:r>
              <a:rPr lang="en-US" altLang="zh-TW" sz="1600" dirty="0" smtClean="0"/>
              <a:t>02</a:t>
            </a:r>
            <a:r>
              <a:rPr lang="zh-TW" altLang="en-US" sz="1600" dirty="0" smtClean="0"/>
              <a:t>兩筆資料，所以總共</a:t>
            </a:r>
            <a:r>
              <a:rPr lang="en-US" altLang="zh-TW" sz="1600" dirty="0" smtClean="0"/>
              <a:t>6</a:t>
            </a:r>
            <a:r>
              <a:rPr lang="zh-TW" altLang="en-US" sz="1600" dirty="0" smtClean="0"/>
              <a:t>個檔案，</a:t>
            </a:r>
            <a:endParaRPr lang="en-US" altLang="zh-TW" sz="1600" dirty="0" smtClean="0"/>
          </a:p>
          <a:p>
            <a:r>
              <a:rPr lang="zh-TW" altLang="en-US" sz="1600" b="1" dirty="0" smtClean="0"/>
              <a:t>至此檔案已全部處理完畢</a:t>
            </a:r>
            <a:r>
              <a:rPr lang="zh-TW" altLang="en-US" sz="1600" dirty="0" smtClean="0"/>
              <a:t>。</a:t>
            </a:r>
            <a:endParaRPr lang="zh-TW" altLang="en-US" sz="1600" dirty="0"/>
          </a:p>
        </p:txBody>
      </p:sp>
      <p:sp>
        <p:nvSpPr>
          <p:cNvPr id="54" name="文字方塊 53"/>
          <p:cNvSpPr txBox="1"/>
          <p:nvPr/>
        </p:nvSpPr>
        <p:spPr>
          <a:xfrm>
            <a:off x="6149196" y="4968119"/>
            <a:ext cx="24839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以</a:t>
            </a:r>
            <a:r>
              <a:rPr lang="en-US" altLang="zh-TW" sz="1600" dirty="0" smtClean="0"/>
              <a:t>SS3_20151009F_xxx_01</a:t>
            </a:r>
            <a:r>
              <a:rPr lang="zh-TW" altLang="en-US" sz="1600" dirty="0" smtClean="0"/>
              <a:t>來說，會</a:t>
            </a:r>
            <a:r>
              <a:rPr lang="zh-TW" altLang="en-US" sz="1600" dirty="0"/>
              <a:t>產生右邊</a:t>
            </a:r>
            <a:r>
              <a:rPr lang="zh-TW" altLang="en-US" sz="1600" dirty="0" smtClean="0"/>
              <a:t>這三個檔案，下一</a:t>
            </a:r>
            <a:r>
              <a:rPr lang="zh-TW" altLang="en-US" sz="1600" dirty="0"/>
              <a:t>頁對他們的內容格式作</a:t>
            </a:r>
            <a:r>
              <a:rPr lang="zh-TW" altLang="en-US" sz="1600" dirty="0" smtClean="0"/>
              <a:t>說明：</a:t>
            </a:r>
            <a:endParaRPr lang="zh-TW" altLang="en-US" sz="1600" dirty="0"/>
          </a:p>
        </p:txBody>
      </p:sp>
      <p:sp>
        <p:nvSpPr>
          <p:cNvPr id="24" name="矩形 7"/>
          <p:cNvSpPr/>
          <p:nvPr/>
        </p:nvSpPr>
        <p:spPr>
          <a:xfrm>
            <a:off x="21431" y="-46548"/>
            <a:ext cx="74977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Appendix_Daq_Signal_Processing_Ray20160810c.pptx  </a:t>
            </a:r>
            <a:r>
              <a:rPr lang="en-US" altLang="zh-TW" sz="1400" i="1" dirty="0" smtClean="0">
                <a:solidFill>
                  <a:schemeClr val="accent6">
                    <a:lumMod val="75000"/>
                  </a:schemeClr>
                </a:solidFill>
              </a:rPr>
              <a:t>(Ray2016_MasterThesis_OnlineSupplement)</a:t>
            </a:r>
            <a:endParaRPr lang="zh-TW" alt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624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139146" y="111687"/>
            <a:ext cx="11145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0000"/>
                </a:solidFill>
              </a:rPr>
              <a:t>Raw </a:t>
            </a:r>
            <a:r>
              <a:rPr lang="en-US" altLang="zh-TW" sz="2400" b="1" dirty="0">
                <a:solidFill>
                  <a:srgbClr val="FF0000"/>
                </a:solidFill>
              </a:rPr>
              <a:t>Data </a:t>
            </a:r>
            <a:r>
              <a:rPr lang="zh-TW" altLang="en-US" sz="2400" b="1" dirty="0">
                <a:solidFill>
                  <a:srgbClr val="FF0000"/>
                </a:solidFill>
              </a:rPr>
              <a:t>的初階處理範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例：檔案格式說明</a:t>
            </a:r>
            <a:endParaRPr lang="en-US" altLang="zh-TW" sz="2400" b="1" dirty="0" smtClean="0">
              <a:solidFill>
                <a:srgbClr val="FF0000"/>
              </a:solidFill>
            </a:endParaRPr>
          </a:p>
          <a:p>
            <a:r>
              <a:rPr lang="en-US" altLang="zh-TW" sz="2400" b="1" dirty="0">
                <a:solidFill>
                  <a:srgbClr val="FF0000"/>
                </a:solidFill>
              </a:rPr>
              <a:t>	</a:t>
            </a:r>
            <a:r>
              <a:rPr lang="en-US" altLang="zh-TW" sz="2400" b="1" dirty="0" smtClean="0"/>
              <a:t>--</a:t>
            </a:r>
            <a:r>
              <a:rPr lang="zh-TW" altLang="en-US" sz="2000" b="1" dirty="0"/>
              <a:t> </a:t>
            </a:r>
            <a:r>
              <a:rPr lang="zh-TW" altLang="en-US" sz="2000" dirty="0"/>
              <a:t>以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SS3_20151009F_Ballnum=1300_01 </a:t>
            </a:r>
            <a:r>
              <a:rPr lang="zh-TW" altLang="en-US" sz="2000" dirty="0" smtClean="0"/>
              <a:t>資料為例，過程會產生</a:t>
            </a:r>
            <a:r>
              <a:rPr lang="zh-TW" altLang="en-US" sz="2000" dirty="0"/>
              <a:t>兩</a:t>
            </a:r>
            <a:r>
              <a:rPr lang="zh-TW" altLang="en-US" sz="2000" dirty="0" smtClean="0"/>
              <a:t>個中繼檔案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無用途可刪除</a:t>
            </a:r>
            <a:r>
              <a:rPr lang="en-US" altLang="zh-TW" sz="2000" dirty="0" smtClean="0"/>
              <a:t>)</a:t>
            </a:r>
            <a:endParaRPr lang="zh-TW" altLang="en-US" sz="20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45" y="2162175"/>
            <a:ext cx="5414961" cy="2524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700121" y="1078468"/>
            <a:ext cx="4711996" cy="369332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TW" dirty="0" smtClean="0"/>
              <a:t>SS3_20151009F_Ballnum=1300_01_arr_data.txt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45" y="1044870"/>
            <a:ext cx="329131" cy="41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442345" y="1488073"/>
            <a:ext cx="5297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 smtClean="0"/>
              <a:t>說明：</a:t>
            </a:r>
            <a:r>
              <a:rPr lang="en-US" altLang="zh-TW" sz="1600" dirty="0" smtClean="0"/>
              <a:t>ray_force.pro</a:t>
            </a:r>
            <a:r>
              <a:rPr lang="zh-TW" altLang="en-US" sz="1600" dirty="0" smtClean="0"/>
              <a:t>將電壓訊號轉成力訊號的中繼檔案</a:t>
            </a:r>
            <a:endParaRPr lang="en-US" altLang="zh-TW" sz="1600" dirty="0" smtClean="0"/>
          </a:p>
          <a:p>
            <a:r>
              <a:rPr lang="zh-TW" altLang="en-US" sz="1600" dirty="0"/>
              <a:t>格式說明</a:t>
            </a:r>
            <a:r>
              <a:rPr lang="zh-TW" altLang="en-US" sz="1600" dirty="0" smtClean="0"/>
              <a:t>如下</a:t>
            </a:r>
            <a:r>
              <a:rPr lang="en-US" altLang="zh-TW" sz="1600" dirty="0" smtClean="0"/>
              <a:t>(</a:t>
            </a:r>
            <a:r>
              <a:rPr lang="zh-TW" altLang="en-US" sz="1600" dirty="0" smtClean="0"/>
              <a:t>也可以參考</a:t>
            </a:r>
            <a:r>
              <a:rPr lang="en-US" altLang="zh-TW" sz="1600" dirty="0" smtClean="0"/>
              <a:t>ray_force.pro</a:t>
            </a:r>
            <a:r>
              <a:rPr lang="zh-TW" altLang="en-US" sz="1600" dirty="0" smtClean="0"/>
              <a:t>內的註解或</a:t>
            </a:r>
            <a:r>
              <a:rPr lang="en-US" altLang="zh-TW" sz="1600" dirty="0" smtClean="0"/>
              <a:t>C1-3)</a:t>
            </a:r>
            <a:r>
              <a:rPr lang="zh-TW" altLang="en-US" sz="1600" dirty="0" smtClean="0"/>
              <a:t>：</a:t>
            </a:r>
            <a:endParaRPr lang="zh-TW" altLang="en-US" sz="1600" dirty="0"/>
          </a:p>
        </p:txBody>
      </p:sp>
      <p:sp>
        <p:nvSpPr>
          <p:cNvPr id="11" name="矩形 10"/>
          <p:cNvSpPr/>
          <p:nvPr/>
        </p:nvSpPr>
        <p:spPr>
          <a:xfrm>
            <a:off x="592239" y="3181349"/>
            <a:ext cx="292540" cy="150525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1000124" y="3181350"/>
            <a:ext cx="1950499" cy="150525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3043539" y="3181349"/>
            <a:ext cx="2566686" cy="1505258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316165" y="4917043"/>
            <a:ext cx="9589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dirty="0" smtClean="0"/>
              <a:t>時間</a:t>
            </a:r>
            <a:endParaRPr lang="en-US" altLang="zh-TW" sz="1400" dirty="0" smtClean="0"/>
          </a:p>
          <a:p>
            <a:pPr algn="ctr"/>
            <a:r>
              <a:rPr lang="zh-TW" altLang="en-US" sz="1400" dirty="0"/>
              <a:t>單位</a:t>
            </a:r>
            <a:r>
              <a:rPr lang="zh-TW" altLang="en-US" sz="1400" dirty="0" smtClean="0"/>
              <a:t>：</a:t>
            </a:r>
            <a:r>
              <a:rPr lang="en-US" altLang="zh-TW" sz="1400" dirty="0" smtClean="0"/>
              <a:t>sec</a:t>
            </a:r>
            <a:endParaRPr lang="zh-TW" altLang="en-US" sz="1400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1323975" y="4917043"/>
            <a:ext cx="1626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Raw Data</a:t>
            </a:r>
            <a:r>
              <a:rPr lang="zh-TW" altLang="en-US" sz="1400" dirty="0" smtClean="0"/>
              <a:t>，內容與單位完全同</a:t>
            </a:r>
            <a:r>
              <a:rPr lang="en-US" altLang="zh-TW" sz="1400" dirty="0" smtClean="0"/>
              <a:t>C1-0-1</a:t>
            </a:r>
            <a:endParaRPr lang="zh-TW" altLang="en-US" sz="1400" dirty="0"/>
          </a:p>
        </p:txBody>
      </p:sp>
      <p:cxnSp>
        <p:nvCxnSpPr>
          <p:cNvPr id="22" name="直線單箭頭接點 21"/>
          <p:cNvCxnSpPr>
            <a:stCxn id="11" idx="2"/>
            <a:endCxn id="20" idx="0"/>
          </p:cNvCxnSpPr>
          <p:nvPr/>
        </p:nvCxnSpPr>
        <p:spPr>
          <a:xfrm>
            <a:off x="738509" y="4686607"/>
            <a:ext cx="57115" cy="230436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>
            <a:stCxn id="12" idx="2"/>
            <a:endCxn id="21" idx="0"/>
          </p:cNvCxnSpPr>
          <p:nvPr/>
        </p:nvCxnSpPr>
        <p:spPr>
          <a:xfrm>
            <a:off x="1975374" y="4686607"/>
            <a:ext cx="161925" cy="230436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單箭頭接點 24"/>
          <p:cNvCxnSpPr>
            <a:stCxn id="13" idx="2"/>
            <a:endCxn id="26" idx="0"/>
          </p:cNvCxnSpPr>
          <p:nvPr/>
        </p:nvCxnSpPr>
        <p:spPr>
          <a:xfrm>
            <a:off x="4326882" y="4686607"/>
            <a:ext cx="18212" cy="230436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/>
          <p:cNvSpPr txBox="1"/>
          <p:nvPr/>
        </p:nvSpPr>
        <p:spPr>
          <a:xfrm>
            <a:off x="2950623" y="4917043"/>
            <a:ext cx="278894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換算之後的</a:t>
            </a:r>
            <a:r>
              <a:rPr lang="zh-TW" altLang="en-US" sz="1400" dirty="0"/>
              <a:t>力</a:t>
            </a:r>
            <a:r>
              <a:rPr lang="zh-TW" altLang="en-US" sz="1400" dirty="0" smtClean="0"/>
              <a:t>訊號、正向力與力矩，</a:t>
            </a:r>
            <a:r>
              <a:rPr lang="zh-TW" altLang="en-US" sz="1400" dirty="0"/>
              <a:t>單位與</a:t>
            </a:r>
            <a:r>
              <a:rPr lang="zh-TW" altLang="en-US" sz="1400" dirty="0" smtClean="0"/>
              <a:t>內容：</a:t>
            </a:r>
            <a:endParaRPr lang="en-US" altLang="zh-TW" sz="1400" dirty="0" smtClean="0"/>
          </a:p>
          <a:p>
            <a:endParaRPr lang="en-US" altLang="zh-TW" sz="1400" dirty="0" smtClean="0"/>
          </a:p>
          <a:p>
            <a:r>
              <a:rPr lang="en-US" altLang="zh-TW" sz="1400" dirty="0"/>
              <a:t>9</a:t>
            </a:r>
            <a:r>
              <a:rPr lang="en-US" altLang="zh-TW" sz="1400" baseline="30000" dirty="0"/>
              <a:t>th</a:t>
            </a:r>
            <a:r>
              <a:rPr lang="en-US" altLang="zh-TW" sz="1400" dirty="0"/>
              <a:t> - 11</a:t>
            </a:r>
            <a:r>
              <a:rPr lang="en-US" altLang="zh-TW" sz="1400" baseline="30000" dirty="0"/>
              <a:t>th</a:t>
            </a:r>
            <a:r>
              <a:rPr lang="en-US" altLang="zh-TW" sz="1400" dirty="0"/>
              <a:t>:  F</a:t>
            </a:r>
            <a:r>
              <a:rPr lang="en-US" altLang="zh-TW" sz="1400" baseline="-25000" dirty="0"/>
              <a:t>1</a:t>
            </a:r>
            <a:r>
              <a:rPr lang="zh-TW" altLang="en-US" sz="1400" dirty="0"/>
              <a:t>、</a:t>
            </a:r>
            <a:r>
              <a:rPr lang="en-US" altLang="zh-TW" sz="1400" dirty="0"/>
              <a:t>F</a:t>
            </a:r>
            <a:r>
              <a:rPr lang="en-US" altLang="zh-TW" sz="1400" baseline="-25000" dirty="0"/>
              <a:t>2 </a:t>
            </a:r>
            <a:r>
              <a:rPr lang="zh-TW" altLang="en-US" sz="1400" dirty="0"/>
              <a:t>、</a:t>
            </a:r>
            <a:r>
              <a:rPr lang="en-US" altLang="zh-TW" sz="1400" dirty="0" smtClean="0"/>
              <a:t>F</a:t>
            </a:r>
            <a:r>
              <a:rPr lang="en-US" altLang="zh-TW" sz="1400" baseline="-25000" dirty="0" smtClean="0"/>
              <a:t>3</a:t>
            </a:r>
            <a:r>
              <a:rPr lang="zh-TW" altLang="en-US" sz="1400" dirty="0" smtClean="0"/>
              <a:t>，</a:t>
            </a:r>
            <a:r>
              <a:rPr lang="en-US" altLang="zh-TW" sz="1400" dirty="0" smtClean="0"/>
              <a:t>Unit</a:t>
            </a:r>
            <a:r>
              <a:rPr lang="en-US" altLang="zh-TW" sz="1400" dirty="0"/>
              <a:t>: </a:t>
            </a:r>
            <a:r>
              <a:rPr lang="en-US" altLang="zh-TW" sz="1400" dirty="0" err="1"/>
              <a:t>Nt</a:t>
            </a:r>
            <a:r>
              <a:rPr lang="en-US" altLang="zh-TW" sz="1400" dirty="0"/>
              <a:t>)</a:t>
            </a:r>
            <a:r>
              <a:rPr lang="zh-TW" altLang="en-US" sz="1400" dirty="0"/>
              <a:t> </a:t>
            </a:r>
            <a:endParaRPr lang="en-US" altLang="zh-TW" sz="1400" dirty="0"/>
          </a:p>
          <a:p>
            <a:r>
              <a:rPr lang="en-US" altLang="zh-TW" sz="1400" dirty="0" smtClean="0"/>
              <a:t>12</a:t>
            </a:r>
            <a:r>
              <a:rPr lang="en-US" altLang="zh-TW" sz="1400" baseline="30000" dirty="0" smtClean="0"/>
              <a:t>th</a:t>
            </a:r>
            <a:r>
              <a:rPr lang="en-US" altLang="zh-TW" sz="1400" dirty="0"/>
              <a:t>:</a:t>
            </a:r>
            <a:r>
              <a:rPr lang="zh-TW" altLang="en-US" sz="1400" dirty="0"/>
              <a:t>  </a:t>
            </a:r>
            <a:r>
              <a:rPr lang="en-US" altLang="zh-TW" sz="1400" dirty="0" smtClean="0"/>
              <a:t>F</a:t>
            </a:r>
            <a:r>
              <a:rPr lang="en-US" altLang="zh-TW" sz="1400" baseline="-25000" dirty="0" smtClean="0"/>
              <a:t>N</a:t>
            </a:r>
            <a:r>
              <a:rPr lang="zh-TW" altLang="en-US" sz="1400" dirty="0" smtClean="0"/>
              <a:t>，</a:t>
            </a:r>
            <a:r>
              <a:rPr lang="en-US" altLang="zh-TW" sz="1400" dirty="0" smtClean="0"/>
              <a:t>Unit</a:t>
            </a:r>
            <a:r>
              <a:rPr lang="en-US" altLang="zh-TW" sz="1400" dirty="0"/>
              <a:t>: </a:t>
            </a:r>
            <a:r>
              <a:rPr lang="en-US" altLang="zh-TW" sz="1400" dirty="0" err="1" smtClean="0"/>
              <a:t>Nt</a:t>
            </a:r>
            <a:endParaRPr lang="en-US" altLang="zh-TW" sz="1400" dirty="0" smtClean="0"/>
          </a:p>
          <a:p>
            <a:r>
              <a:rPr lang="en-US" altLang="zh-TW" sz="1400" dirty="0" smtClean="0"/>
              <a:t>13</a:t>
            </a:r>
            <a:r>
              <a:rPr lang="en-US" altLang="zh-TW" sz="1400" baseline="30000" dirty="0" smtClean="0"/>
              <a:t>th</a:t>
            </a:r>
            <a:r>
              <a:rPr lang="en-US" altLang="zh-TW" sz="1400" dirty="0" smtClean="0"/>
              <a:t> </a:t>
            </a:r>
            <a:r>
              <a:rPr lang="en-US" altLang="zh-TW" sz="1400" dirty="0"/>
              <a:t>- 15</a:t>
            </a:r>
            <a:r>
              <a:rPr lang="en-US" altLang="zh-TW" sz="1400" baseline="30000" dirty="0"/>
              <a:t>th</a:t>
            </a:r>
            <a:r>
              <a:rPr lang="en-US" altLang="zh-TW" sz="1400" dirty="0"/>
              <a:t> :  F</a:t>
            </a:r>
            <a:r>
              <a:rPr lang="en-US" altLang="zh-TW" sz="1400" baseline="-25000" dirty="0"/>
              <a:t>4</a:t>
            </a:r>
            <a:r>
              <a:rPr lang="zh-TW" altLang="en-US" sz="1400" dirty="0"/>
              <a:t>、</a:t>
            </a:r>
            <a:r>
              <a:rPr lang="en-US" altLang="zh-TW" sz="1400" dirty="0"/>
              <a:t>F</a:t>
            </a:r>
            <a:r>
              <a:rPr lang="en-US" altLang="zh-TW" sz="1400" baseline="-25000" dirty="0"/>
              <a:t>5 </a:t>
            </a:r>
            <a:r>
              <a:rPr lang="zh-TW" altLang="en-US" sz="1400" dirty="0"/>
              <a:t>、</a:t>
            </a:r>
            <a:r>
              <a:rPr lang="en-US" altLang="zh-TW" sz="1400" dirty="0"/>
              <a:t>F</a:t>
            </a:r>
            <a:r>
              <a:rPr lang="en-US" altLang="zh-TW" sz="1400" baseline="-25000" dirty="0"/>
              <a:t>6 </a:t>
            </a:r>
            <a:r>
              <a:rPr lang="zh-TW" altLang="en-US" sz="1400" dirty="0" smtClean="0"/>
              <a:t>，</a:t>
            </a:r>
            <a:r>
              <a:rPr lang="en-US" altLang="zh-TW" sz="1400" dirty="0" smtClean="0"/>
              <a:t>Unit</a:t>
            </a:r>
            <a:r>
              <a:rPr lang="en-US" altLang="zh-TW" sz="1400" dirty="0"/>
              <a:t>: </a:t>
            </a:r>
            <a:r>
              <a:rPr lang="en-US" altLang="zh-TW" sz="1400" dirty="0" err="1" smtClean="0"/>
              <a:t>Nt</a:t>
            </a:r>
            <a:r>
              <a:rPr lang="en-US" altLang="zh-TW" sz="1400" dirty="0" smtClean="0"/>
              <a:t>           </a:t>
            </a:r>
            <a:r>
              <a:rPr lang="zh-TW" altLang="en-US" sz="1400" dirty="0" smtClean="0"/>
              <a:t>         </a:t>
            </a:r>
            <a:endParaRPr lang="en-US" altLang="zh-TW" sz="1400" dirty="0" smtClean="0"/>
          </a:p>
          <a:p>
            <a:r>
              <a:rPr lang="en-US" altLang="zh-TW" sz="1400" dirty="0" smtClean="0"/>
              <a:t>16</a:t>
            </a:r>
            <a:r>
              <a:rPr lang="en-US" altLang="zh-TW" sz="1400" baseline="30000" dirty="0" smtClean="0"/>
              <a:t>th</a:t>
            </a:r>
            <a:r>
              <a:rPr lang="en-US" altLang="zh-TW" sz="1400" dirty="0"/>
              <a:t>:</a:t>
            </a:r>
            <a:r>
              <a:rPr lang="zh-TW" altLang="en-US" sz="1400" dirty="0"/>
              <a:t> </a:t>
            </a:r>
            <a:r>
              <a:rPr lang="en-US" altLang="zh-TW" sz="1400" dirty="0" smtClean="0"/>
              <a:t>Torque</a:t>
            </a:r>
            <a:r>
              <a:rPr lang="zh-TW" altLang="en-US" sz="1400" dirty="0"/>
              <a:t>，</a:t>
            </a:r>
            <a:r>
              <a:rPr lang="en-US" altLang="zh-TW" sz="1400" dirty="0" smtClean="0"/>
              <a:t>Unit</a:t>
            </a:r>
            <a:r>
              <a:rPr lang="en-US" altLang="zh-TW" sz="1400" dirty="0"/>
              <a:t>: </a:t>
            </a:r>
            <a:r>
              <a:rPr lang="en-US" altLang="zh-TW" sz="1400" dirty="0" err="1" smtClean="0"/>
              <a:t>Nt</a:t>
            </a:r>
            <a:r>
              <a:rPr lang="en-US" altLang="zh-TW" sz="1400" dirty="0" smtClean="0"/>
              <a:t>-m</a:t>
            </a:r>
            <a:endParaRPr lang="en-US" altLang="zh-TW" sz="1400" dirty="0"/>
          </a:p>
        </p:txBody>
      </p:sp>
      <p:sp>
        <p:nvSpPr>
          <p:cNvPr id="45" name="文字方塊 44"/>
          <p:cNvSpPr txBox="1"/>
          <p:nvPr/>
        </p:nvSpPr>
        <p:spPr>
          <a:xfrm>
            <a:off x="519550" y="2834759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r>
              <a:rPr lang="en-US" altLang="zh-TW" baseline="30000" dirty="0" smtClean="0"/>
              <a:t>th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46" name="文字方塊 45"/>
          <p:cNvSpPr txBox="1"/>
          <p:nvPr/>
        </p:nvSpPr>
        <p:spPr>
          <a:xfrm>
            <a:off x="12583" y="286333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欄位</a:t>
            </a:r>
          </a:p>
        </p:txBody>
      </p:sp>
      <p:sp>
        <p:nvSpPr>
          <p:cNvPr id="48" name="文字方塊 47"/>
          <p:cNvSpPr txBox="1"/>
          <p:nvPr/>
        </p:nvSpPr>
        <p:spPr>
          <a:xfrm>
            <a:off x="1622694" y="2859643"/>
            <a:ext cx="934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r>
              <a:rPr lang="en-US" altLang="zh-TW" baseline="30000" dirty="0" smtClean="0"/>
              <a:t>st</a:t>
            </a:r>
            <a:r>
              <a:rPr lang="en-US" altLang="zh-TW" dirty="0" smtClean="0"/>
              <a:t> –</a:t>
            </a:r>
            <a:r>
              <a:rPr lang="zh-TW" altLang="en-US" dirty="0" smtClean="0"/>
              <a:t> </a:t>
            </a:r>
            <a:r>
              <a:rPr lang="en-US" altLang="zh-TW" dirty="0" smtClean="0"/>
              <a:t>8</a:t>
            </a:r>
            <a:r>
              <a:rPr lang="en-US" altLang="zh-TW" baseline="30000" dirty="0" smtClean="0"/>
              <a:t>th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49" name="文字方塊 48"/>
          <p:cNvSpPr txBox="1"/>
          <p:nvPr/>
        </p:nvSpPr>
        <p:spPr>
          <a:xfrm>
            <a:off x="3861069" y="2859642"/>
            <a:ext cx="1051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9</a:t>
            </a:r>
            <a:r>
              <a:rPr lang="en-US" altLang="zh-TW" baseline="30000" dirty="0" smtClean="0"/>
              <a:t>st</a:t>
            </a:r>
            <a:r>
              <a:rPr lang="en-US" altLang="zh-TW" dirty="0" smtClean="0"/>
              <a:t> –</a:t>
            </a:r>
            <a:r>
              <a:rPr lang="zh-TW" altLang="en-US" dirty="0" smtClean="0"/>
              <a:t> </a:t>
            </a:r>
            <a:r>
              <a:rPr lang="en-US" altLang="zh-TW" dirty="0" smtClean="0"/>
              <a:t>16</a:t>
            </a:r>
            <a:r>
              <a:rPr lang="en-US" altLang="zh-TW" baseline="30000" dirty="0" smtClean="0"/>
              <a:t>th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57" name="矩形 56"/>
          <p:cNvSpPr/>
          <p:nvPr/>
        </p:nvSpPr>
        <p:spPr>
          <a:xfrm>
            <a:off x="6786596" y="1112066"/>
            <a:ext cx="4856586" cy="369332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TW" dirty="0" smtClean="0"/>
              <a:t>SS3_20151009F_Ballnum=1300_01_arr_motor.txt</a:t>
            </a:r>
          </a:p>
        </p:txBody>
      </p:sp>
      <p:pic>
        <p:nvPicPr>
          <p:cNvPr id="5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720" y="1078468"/>
            <a:ext cx="329131" cy="41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3915" y="2125020"/>
            <a:ext cx="3466331" cy="2794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文字方塊 59"/>
          <p:cNvSpPr txBox="1"/>
          <p:nvPr/>
        </p:nvSpPr>
        <p:spPr>
          <a:xfrm>
            <a:off x="6538345" y="1485268"/>
            <a:ext cx="53201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 smtClean="0"/>
              <a:t>說明：</a:t>
            </a:r>
            <a:r>
              <a:rPr lang="en-US" altLang="zh-TW" sz="1600" dirty="0" smtClean="0"/>
              <a:t>ray_motor.pro</a:t>
            </a:r>
            <a:r>
              <a:rPr lang="zh-TW" altLang="en-US" sz="1600" dirty="0" smtClean="0"/>
              <a:t>將電壓訊號轉成力訊號的中繼檔案</a:t>
            </a:r>
            <a:endParaRPr lang="en-US" altLang="zh-TW" sz="1600" dirty="0" smtClean="0"/>
          </a:p>
          <a:p>
            <a:r>
              <a:rPr lang="zh-TW" altLang="en-US" sz="1600" dirty="0"/>
              <a:t>格式說明</a:t>
            </a:r>
            <a:r>
              <a:rPr lang="zh-TW" altLang="en-US" sz="1600" dirty="0" smtClean="0"/>
              <a:t>如下</a:t>
            </a:r>
            <a:r>
              <a:rPr lang="en-US" altLang="zh-TW" sz="1600" dirty="0" smtClean="0"/>
              <a:t>(</a:t>
            </a:r>
            <a:r>
              <a:rPr lang="zh-TW" altLang="en-US" sz="1600" dirty="0" smtClean="0"/>
              <a:t>也可以參考</a:t>
            </a:r>
            <a:r>
              <a:rPr lang="en-US" altLang="zh-TW" sz="1600" dirty="0" smtClean="0"/>
              <a:t>ray_motor.pro</a:t>
            </a:r>
            <a:r>
              <a:rPr lang="zh-TW" altLang="en-US" sz="1600" dirty="0" smtClean="0"/>
              <a:t>內的註解或</a:t>
            </a:r>
            <a:r>
              <a:rPr lang="en-US" altLang="zh-TW" sz="1600" dirty="0" smtClean="0"/>
              <a:t>C1-3)</a:t>
            </a:r>
            <a:r>
              <a:rPr lang="zh-TW" altLang="en-US" sz="1600" dirty="0" smtClean="0"/>
              <a:t>：</a:t>
            </a:r>
            <a:endParaRPr lang="zh-TW" altLang="en-US" sz="1600" dirty="0"/>
          </a:p>
        </p:txBody>
      </p:sp>
      <p:sp>
        <p:nvSpPr>
          <p:cNvPr id="61" name="文字方塊 60"/>
          <p:cNvSpPr txBox="1"/>
          <p:nvPr/>
        </p:nvSpPr>
        <p:spPr>
          <a:xfrm>
            <a:off x="7875840" y="2976793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0</a:t>
            </a:r>
            <a:r>
              <a:rPr lang="en-US" altLang="zh-TW" baseline="30000" dirty="0" smtClean="0"/>
              <a:t>th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62" name="文字方塊 61"/>
          <p:cNvSpPr txBox="1"/>
          <p:nvPr/>
        </p:nvSpPr>
        <p:spPr>
          <a:xfrm>
            <a:off x="7206948" y="296726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欄位</a:t>
            </a:r>
          </a:p>
        </p:txBody>
      </p:sp>
      <p:sp>
        <p:nvSpPr>
          <p:cNvPr id="63" name="文字方塊 62"/>
          <p:cNvSpPr txBox="1"/>
          <p:nvPr/>
        </p:nvSpPr>
        <p:spPr>
          <a:xfrm>
            <a:off x="8298750" y="2965125"/>
            <a:ext cx="465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</a:t>
            </a:r>
            <a:r>
              <a:rPr lang="en-US" altLang="zh-TW" baseline="30000" dirty="0" smtClean="0"/>
              <a:t>st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64" name="矩形 63"/>
          <p:cNvSpPr/>
          <p:nvPr/>
        </p:nvSpPr>
        <p:spPr>
          <a:xfrm>
            <a:off x="7856790" y="3282187"/>
            <a:ext cx="422910" cy="163770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5" name="矩形 64"/>
          <p:cNvSpPr/>
          <p:nvPr/>
        </p:nvSpPr>
        <p:spPr>
          <a:xfrm>
            <a:off x="8324329" y="3272661"/>
            <a:ext cx="422910" cy="163770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6" name="文字方塊 65"/>
          <p:cNvSpPr txBox="1"/>
          <p:nvPr/>
        </p:nvSpPr>
        <p:spPr>
          <a:xfrm>
            <a:off x="6513673" y="5209622"/>
            <a:ext cx="18117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/>
              <a:t>時間</a:t>
            </a:r>
            <a:endParaRPr lang="en-US" altLang="zh-TW" sz="1400" dirty="0" smtClean="0"/>
          </a:p>
          <a:p>
            <a:pPr algn="ctr"/>
            <a:r>
              <a:rPr lang="zh-TW" altLang="en-US" sz="1400" dirty="0"/>
              <a:t>單位</a:t>
            </a:r>
            <a:r>
              <a:rPr lang="zh-TW" altLang="en-US" sz="1400" dirty="0" smtClean="0"/>
              <a:t>：</a:t>
            </a:r>
            <a:r>
              <a:rPr lang="en-US" altLang="zh-TW" sz="1400" dirty="0" smtClean="0"/>
              <a:t>sec</a:t>
            </a:r>
          </a:p>
          <a:p>
            <a:pPr algn="ctr"/>
            <a:endParaRPr lang="en-US" altLang="zh-TW" sz="1400" dirty="0" smtClean="0"/>
          </a:p>
          <a:p>
            <a:pPr algn="ctr"/>
            <a:r>
              <a:rPr lang="zh-TW" altLang="en-US" sz="1400" dirty="0" smtClean="0"/>
              <a:t>此時間已與左邊力訊號的時間同步。</a:t>
            </a:r>
            <a:endParaRPr lang="en-US" altLang="zh-TW" sz="1400" dirty="0"/>
          </a:p>
        </p:txBody>
      </p:sp>
      <p:cxnSp>
        <p:nvCxnSpPr>
          <p:cNvPr id="67" name="直線單箭頭接點 66"/>
          <p:cNvCxnSpPr>
            <a:stCxn id="64" idx="2"/>
          </p:cNvCxnSpPr>
          <p:nvPr/>
        </p:nvCxnSpPr>
        <p:spPr>
          <a:xfrm flipH="1">
            <a:off x="7419547" y="4919892"/>
            <a:ext cx="648698" cy="28973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單箭頭接點 71"/>
          <p:cNvCxnSpPr>
            <a:stCxn id="65" idx="2"/>
            <a:endCxn id="75" idx="0"/>
          </p:cNvCxnSpPr>
          <p:nvPr/>
        </p:nvCxnSpPr>
        <p:spPr>
          <a:xfrm>
            <a:off x="8535784" y="4910366"/>
            <a:ext cx="656655" cy="256036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文字方塊 74"/>
          <p:cNvSpPr txBox="1"/>
          <p:nvPr/>
        </p:nvSpPr>
        <p:spPr>
          <a:xfrm>
            <a:off x="8379115" y="5166402"/>
            <a:ext cx="1626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馬達的角位置，</a:t>
            </a:r>
            <a:r>
              <a:rPr lang="zh-TW" altLang="en-US" sz="1400" dirty="0"/>
              <a:t>單位</a:t>
            </a:r>
            <a:r>
              <a:rPr lang="zh-TW" altLang="en-US" sz="1400" dirty="0" smtClean="0"/>
              <a:t>為圈</a:t>
            </a:r>
            <a:r>
              <a:rPr lang="en-US" altLang="zh-TW" sz="1400" dirty="0" smtClean="0"/>
              <a:t>(turn)</a:t>
            </a:r>
            <a:endParaRPr lang="zh-TW" altLang="en-US" sz="1400" dirty="0"/>
          </a:p>
        </p:txBody>
      </p:sp>
      <p:sp>
        <p:nvSpPr>
          <p:cNvPr id="34" name="矩形 7"/>
          <p:cNvSpPr/>
          <p:nvPr/>
        </p:nvSpPr>
        <p:spPr>
          <a:xfrm>
            <a:off x="21431" y="-46548"/>
            <a:ext cx="74977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i="1" dirty="0">
                <a:solidFill>
                  <a:schemeClr val="accent6">
                    <a:lumMod val="75000"/>
                  </a:schemeClr>
                </a:solidFill>
              </a:rPr>
              <a:t>Appendix_Daq_Signal_Processing_Ray20160810c.pptx  </a:t>
            </a:r>
            <a:r>
              <a:rPr lang="en-US" altLang="zh-TW" sz="1400" i="1" dirty="0" smtClean="0">
                <a:solidFill>
                  <a:schemeClr val="accent6">
                    <a:lumMod val="75000"/>
                  </a:schemeClr>
                </a:solidFill>
              </a:rPr>
              <a:t>(Ray2016_MasterThesis_OnlineSupplement)</a:t>
            </a:r>
            <a:endParaRPr lang="zh-TW" alt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914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3920</TotalTime>
  <Words>2715</Words>
  <Application>Microsoft Office PowerPoint</Application>
  <PresentationFormat>Widescreen</PresentationFormat>
  <Paragraphs>294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新細明體</vt:lpstr>
      <vt:lpstr>標楷體</vt:lpstr>
      <vt:lpstr>Aharoni</vt:lpstr>
      <vt:lpstr>Arial</vt:lpstr>
      <vt:lpstr>Calibri</vt:lpstr>
      <vt:lpstr>Calibri Light</vt:lpstr>
      <vt:lpstr>Cambria Math</vt:lpstr>
      <vt:lpstr>Office Theme</vt:lpstr>
      <vt:lpstr>電壓訊號轉力訊號的處理說明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VBM</dc:creator>
  <cp:lastModifiedBy>JC Tsai2012Jul</cp:lastModifiedBy>
  <cp:revision>273</cp:revision>
  <dcterms:created xsi:type="dcterms:W3CDTF">2015-10-28T05:01:37Z</dcterms:created>
  <dcterms:modified xsi:type="dcterms:W3CDTF">2016-08-10T04:43:06Z</dcterms:modified>
</cp:coreProperties>
</file>