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5119350" cy="10691813"/>
  <p:notesSz cx="9929813" cy="67992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3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9933"/>
    <a:srgbClr val="CC66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59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44" y="60"/>
      </p:cViewPr>
      <p:guideLst>
        <p:guide orient="horz" pos="3413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13" y="0"/>
            <a:ext cx="4303712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2549B-BBA2-45A7-9E17-AC39903EBC85}" type="datetimeFigureOut">
              <a:rPr lang="zh-TW" altLang="en-US" smtClean="0"/>
              <a:t>2016/8/17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849313"/>
            <a:ext cx="3244850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775" y="3271838"/>
            <a:ext cx="7943850" cy="2678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95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13" y="6457950"/>
            <a:ext cx="4303712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2B3C9-21B4-41B4-A414-3F3252BECE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4855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1pPr>
    <a:lvl2pPr marL="619446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2pPr>
    <a:lvl3pPr marL="1238892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3pPr>
    <a:lvl4pPr marL="1858340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4pPr>
    <a:lvl5pPr marL="2477786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5pPr>
    <a:lvl6pPr marL="3097232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6pPr>
    <a:lvl7pPr marL="3716678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7pPr>
    <a:lvl8pPr marL="4336124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8pPr>
    <a:lvl9pPr marL="4955572" algn="l" defTabSz="1238892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 altLang="zh-TW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9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8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6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4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1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1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 altLang="zh-TW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 altLang="zh-TW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6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8E37-8A40-4772-B285-64D28E250D26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34607-308D-483F-A600-2A8BCEAC3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.sinica.edu.tw/jctsai/Ray2016/Appendix_A-0/Labview_Programs/v5.3.2_DC_Import_Example.txt" TargetMode="External"/><Relationship Id="rId2" Type="http://schemas.openxmlformats.org/officeDocument/2006/relationships/hyperlink" Target="http://www.phys.sinica.edu.tw/jctsai/Ray2016/Appendix_A-0/Labview_Programs/v5.1.5_Seesaw_Import_Example.tx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8" name="Straight Arrow Connector 147"/>
          <p:cNvCxnSpPr/>
          <p:nvPr/>
        </p:nvCxnSpPr>
        <p:spPr>
          <a:xfrm flipH="1">
            <a:off x="9675847" y="3233844"/>
            <a:ext cx="2781857" cy="0"/>
          </a:xfrm>
          <a:prstGeom prst="straightConnector1">
            <a:avLst/>
          </a:prstGeom>
          <a:ln w="508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H="1">
            <a:off x="6082482" y="6284938"/>
            <a:ext cx="0" cy="72000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13660036" y="5134153"/>
            <a:ext cx="0" cy="1080000"/>
          </a:xfrm>
          <a:prstGeom prst="straightConnector1">
            <a:avLst/>
          </a:prstGeom>
          <a:ln w="50800">
            <a:solidFill>
              <a:srgbClr val="FF99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10805380" y="5206256"/>
            <a:ext cx="0" cy="1080000"/>
          </a:xfrm>
          <a:prstGeom prst="straightConnector1">
            <a:avLst/>
          </a:prstGeom>
          <a:ln w="508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>
            <a:off x="2576525" y="8784949"/>
            <a:ext cx="0" cy="778562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flipH="1">
            <a:off x="5460559" y="8582045"/>
            <a:ext cx="7522" cy="1475586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175866" y="8147807"/>
            <a:ext cx="5555014" cy="1161432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ea typeface="標楷體" panose="03000509000000000000" pitchFamily="65" charset="-12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740156" y="3434898"/>
            <a:ext cx="865826" cy="40011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000" dirty="0" smtClean="0">
                <a:ea typeface="標楷體" panose="03000509000000000000" pitchFamily="65" charset="-120"/>
              </a:rPr>
              <a:t>不為</a:t>
            </a:r>
            <a:r>
              <a:rPr lang="en-US" altLang="zh-TW" sz="2000" dirty="0" smtClean="0">
                <a:ea typeface="標楷體" panose="03000509000000000000" pitchFamily="65" charset="-120"/>
              </a:rPr>
              <a:t>0</a:t>
            </a:r>
            <a:endParaRPr lang="zh-TW" altLang="en-US" sz="2000" dirty="0">
              <a:ea typeface="標楷體" panose="03000509000000000000" pitchFamily="65" charset="-120"/>
            </a:endParaRPr>
          </a:p>
        </p:txBody>
      </p:sp>
      <p:grpSp>
        <p:nvGrpSpPr>
          <p:cNvPr id="180" name="Group 179"/>
          <p:cNvGrpSpPr/>
          <p:nvPr/>
        </p:nvGrpSpPr>
        <p:grpSpPr>
          <a:xfrm>
            <a:off x="9866641" y="4347041"/>
            <a:ext cx="5013484" cy="1622045"/>
            <a:chOff x="9700422" y="4008678"/>
            <a:chExt cx="5013484" cy="1622045"/>
          </a:xfrm>
          <a:solidFill>
            <a:schemeClr val="bg1"/>
          </a:solidFill>
        </p:grpSpPr>
        <p:sp>
          <p:nvSpPr>
            <p:cNvPr id="93" name="Rectangle 92"/>
            <p:cNvSpPr/>
            <p:nvPr/>
          </p:nvSpPr>
          <p:spPr>
            <a:xfrm>
              <a:off x="9992650" y="4273769"/>
              <a:ext cx="4721256" cy="1356954"/>
            </a:xfrm>
            <a:prstGeom prst="rect">
              <a:avLst/>
            </a:prstGeom>
            <a:grpFill/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ea typeface="標楷體" panose="03000509000000000000" pitchFamily="65" charset="-120"/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11137621" y="4023968"/>
              <a:ext cx="2784749" cy="814244"/>
            </a:xfrm>
            <a:prstGeom prst="roundRect">
              <a:avLst/>
            </a:prstGeom>
            <a:solidFill>
              <a:srgbClr val="FF9933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000" b="1" dirty="0">
                  <a:solidFill>
                    <a:schemeClr val="tx1"/>
                  </a:solidFill>
                  <a:ea typeface="標楷體" panose="03000509000000000000" pitchFamily="65" charset="-120"/>
                </a:rPr>
                <a:t>ray201608_ss3</a:t>
              </a:r>
              <a:r>
                <a:rPr lang="en-US" altLang="zh-TW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_</a:t>
              </a:r>
            </a:p>
            <a:p>
              <a:pPr algn="ctr"/>
              <a:r>
                <a:rPr lang="en-US" altLang="zh-TW" sz="2000" b="1" dirty="0" err="1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ZeroRef</a:t>
              </a:r>
              <a:r>
                <a:rPr lang="en-US" altLang="zh-TW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_</a:t>
              </a:r>
            </a:p>
            <a:p>
              <a:pPr algn="ctr"/>
              <a:r>
                <a:rPr lang="en-US" altLang="zh-TW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processing.pro</a:t>
              </a:r>
              <a:endParaRPr lang="zh-TW" altLang="en-US" sz="2000" b="1" dirty="0">
                <a:solidFill>
                  <a:schemeClr val="tx1"/>
                </a:solidFill>
                <a:ea typeface="標楷體" panose="03000509000000000000" pitchFamily="65" charset="-120"/>
              </a:endParaRP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9700422" y="4008678"/>
              <a:ext cx="1754003" cy="820273"/>
            </a:xfrm>
            <a:prstGeom prst="roundRect">
              <a:avLst/>
            </a:prstGeom>
            <a:solidFill>
              <a:srgbClr val="FF9933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b="1" dirty="0" smtClean="0">
                  <a:ln w="3810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標楷體" panose="03000509000000000000" pitchFamily="65" charset="-120"/>
                </a:rPr>
                <a:t>1) </a:t>
              </a:r>
              <a:r>
                <a:rPr lang="zh-TW" altLang="en-US" sz="2400" b="1" dirty="0" smtClean="0">
                  <a:ln w="3810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標楷體" panose="03000509000000000000" pitchFamily="65" charset="-120"/>
                </a:rPr>
                <a:t>計算基準點</a:t>
              </a:r>
              <a:endParaRPr lang="zh-TW" altLang="en-US" sz="2400" b="1" dirty="0">
                <a:ln w="38100"/>
                <a:ea typeface="標楷體" panose="03000509000000000000" pitchFamily="65" charset="-120"/>
              </a:endParaRPr>
            </a:p>
          </p:txBody>
        </p:sp>
      </p:grpSp>
      <p:sp>
        <p:nvSpPr>
          <p:cNvPr id="121" name="Rectangle 120"/>
          <p:cNvSpPr/>
          <p:nvPr/>
        </p:nvSpPr>
        <p:spPr>
          <a:xfrm>
            <a:off x="2847772" y="4942278"/>
            <a:ext cx="1004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00B0F0"/>
                </a:solidFill>
                <a:ea typeface="標楷體" panose="03000509000000000000" pitchFamily="65" charset="-120"/>
              </a:rPr>
              <a:t>arr_data</a:t>
            </a:r>
            <a:endParaRPr lang="zh-TW" altLang="en-US" dirty="0">
              <a:solidFill>
                <a:srgbClr val="00B0F0"/>
              </a:solidFill>
              <a:ea typeface="標楷體" panose="03000509000000000000" pitchFamily="65" charset="-12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3581611" y="5574953"/>
            <a:ext cx="1171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00B0F0"/>
                </a:solidFill>
                <a:ea typeface="標楷體" panose="03000509000000000000" pitchFamily="65" charset="-120"/>
              </a:rPr>
              <a:t>arr_motor</a:t>
            </a:r>
            <a:endParaRPr lang="zh-TW" altLang="en-US" dirty="0">
              <a:solidFill>
                <a:srgbClr val="00B0F0"/>
              </a:solidFill>
              <a:ea typeface="標楷體" panose="03000509000000000000" pitchFamily="65" charset="-12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2505631" y="7840837"/>
            <a:ext cx="3436363" cy="711157"/>
          </a:xfrm>
          <a:prstGeom prst="roundRect">
            <a:avLst/>
          </a:prstGeom>
          <a:solidFill>
            <a:srgbClr val="CC66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chemeClr val="tx1"/>
                </a:solidFill>
                <a:ea typeface="標楷體" panose="03000509000000000000" pitchFamily="65" charset="-120"/>
              </a:rPr>
              <a:t>ss3_Seesaw_divide_</a:t>
            </a:r>
          </a:p>
          <a:p>
            <a:pPr algn="ctr"/>
            <a:r>
              <a:rPr lang="en-US" altLang="zh-TW" sz="2400" b="1" dirty="0" smtClean="0">
                <a:solidFill>
                  <a:schemeClr val="tx1"/>
                </a:solidFill>
                <a:ea typeface="標楷體" panose="03000509000000000000" pitchFamily="65" charset="-120"/>
              </a:rPr>
              <a:t>cycles_and_plot.pro</a:t>
            </a:r>
            <a:endParaRPr lang="zh-TW" altLang="en-US" sz="2400" b="1" dirty="0">
              <a:solidFill>
                <a:schemeClr val="tx1"/>
              </a:solidFill>
              <a:ea typeface="標楷體" panose="03000509000000000000" pitchFamily="65" charset="-120"/>
            </a:endParaRPr>
          </a:p>
        </p:txBody>
      </p:sp>
      <p:sp>
        <p:nvSpPr>
          <p:cNvPr id="133" name="Rounded Rectangle 132"/>
          <p:cNvSpPr/>
          <p:nvPr/>
        </p:nvSpPr>
        <p:spPr>
          <a:xfrm>
            <a:off x="987999" y="7840837"/>
            <a:ext cx="1776890" cy="711157"/>
          </a:xfrm>
          <a:prstGeom prst="roundRect">
            <a:avLst/>
          </a:prstGeom>
          <a:solidFill>
            <a:srgbClr val="CC66FF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ln w="3810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標楷體" panose="03000509000000000000" pitchFamily="65" charset="-120"/>
              </a:rPr>
              <a:t>3)</a:t>
            </a:r>
            <a:r>
              <a:rPr lang="zh-TW" altLang="en-US" sz="2400" b="1" dirty="0" smtClean="0">
                <a:ln w="3810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標楷體" panose="03000509000000000000" pitchFamily="65" charset="-120"/>
              </a:rPr>
              <a:t> </a:t>
            </a:r>
            <a:r>
              <a:rPr lang="en-US" altLang="zh-TW" sz="2400" b="1" dirty="0" smtClean="0">
                <a:ln w="3810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標楷體" panose="03000509000000000000" pitchFamily="65" charset="-120"/>
              </a:rPr>
              <a:t>Seesaw</a:t>
            </a:r>
          </a:p>
          <a:p>
            <a:pPr algn="ctr"/>
            <a:r>
              <a:rPr lang="zh-TW" altLang="en-US" sz="2400" b="1" dirty="0" smtClean="0">
                <a:ln w="3810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標楷體" panose="03000509000000000000" pitchFamily="65" charset="-120"/>
              </a:rPr>
              <a:t>分段器</a:t>
            </a:r>
            <a:endParaRPr lang="zh-TW" altLang="en-US" sz="2400" b="1" dirty="0">
              <a:ln w="38100"/>
              <a:ea typeface="標楷體" panose="03000509000000000000" pitchFamily="65" charset="-12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-29915" y="9451170"/>
            <a:ext cx="4842342" cy="707886"/>
          </a:xfrm>
          <a:prstGeom prst="rect">
            <a:avLst/>
          </a:prstGeom>
          <a:noFill/>
          <a:ln w="3810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子目錄 *</a:t>
            </a:r>
            <a:r>
              <a:rPr lang="en-US" altLang="zh-TW" sz="2000" b="1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_Resample_with_2dt=</a:t>
            </a:r>
            <a:r>
              <a:rPr lang="en-US" altLang="zh-TW" sz="2000" b="1" dirty="0" err="1" smtClean="0">
                <a:solidFill>
                  <a:srgbClr val="7030A0"/>
                </a:solidFill>
                <a:ea typeface="標楷體" panose="03000509000000000000" pitchFamily="65" charset="-120"/>
              </a:rPr>
              <a:t>XX_AllCycles</a:t>
            </a:r>
            <a:endParaRPr lang="en-US" altLang="zh-TW" sz="2000" b="1" dirty="0">
              <a:solidFill>
                <a:srgbClr val="7030A0"/>
              </a:solidFill>
              <a:ea typeface="標楷體" panose="03000509000000000000" pitchFamily="65" charset="-120"/>
            </a:endParaRPr>
          </a:p>
          <a:p>
            <a:r>
              <a:rPr lang="zh-TW" altLang="en-US" sz="2000" b="1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內含</a:t>
            </a:r>
            <a:r>
              <a:rPr lang="zh-TW" altLang="en-US" sz="20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逐週期資</a:t>
            </a:r>
            <a:r>
              <a:rPr lang="zh-TW" altLang="en-US" sz="20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料</a:t>
            </a:r>
            <a:r>
              <a:rPr lang="zh-TW" altLang="en-US" sz="2000" b="1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：</a:t>
            </a:r>
            <a:endParaRPr lang="en-US" altLang="zh-TW" sz="2000" b="1" dirty="0" smtClean="0">
              <a:solidFill>
                <a:srgbClr val="7030A0"/>
              </a:solidFill>
              <a:ea typeface="標楷體" panose="03000509000000000000" pitchFamily="65" charset="-12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13480564" y="8171441"/>
            <a:ext cx="595035" cy="338554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說明</a:t>
            </a:r>
            <a:endParaRPr lang="zh-TW" altLang="en-US" sz="1600" b="1" dirty="0">
              <a:solidFill>
                <a:schemeClr val="tx1">
                  <a:lumMod val="95000"/>
                  <a:lumOff val="5000"/>
                </a:schemeClr>
              </a:solidFill>
              <a:ea typeface="標楷體" panose="03000509000000000000" pitchFamily="65" charset="-120"/>
            </a:endParaRPr>
          </a:p>
        </p:txBody>
      </p:sp>
      <p:cxnSp>
        <p:nvCxnSpPr>
          <p:cNvPr id="149" name="Straight Arrow Connector 148"/>
          <p:cNvCxnSpPr/>
          <p:nvPr/>
        </p:nvCxnSpPr>
        <p:spPr>
          <a:xfrm rot="16200000" flipH="1">
            <a:off x="12794802" y="10095339"/>
            <a:ext cx="254" cy="501268"/>
          </a:xfrm>
          <a:prstGeom prst="straightConnector1">
            <a:avLst/>
          </a:prstGeom>
          <a:ln w="508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12990968" y="10146465"/>
            <a:ext cx="143821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：</a:t>
            </a:r>
            <a:r>
              <a:rPr lang="en-US" altLang="zh-TW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  </a:t>
            </a:r>
            <a:r>
              <a:rPr lang="zh-TW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輸入</a:t>
            </a:r>
            <a:r>
              <a:rPr lang="en-US" altLang="zh-TW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/ </a:t>
            </a:r>
            <a:r>
              <a:rPr lang="zh-TW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輸出</a:t>
            </a:r>
            <a:endParaRPr lang="zh-TW" altLang="en-US" sz="1600" b="1" dirty="0">
              <a:solidFill>
                <a:schemeClr val="tx1">
                  <a:lumMod val="95000"/>
                  <a:lumOff val="5000"/>
                </a:schemeClr>
              </a:solidFill>
              <a:ea typeface="標楷體" panose="03000509000000000000" pitchFamily="65" charset="-120"/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>
            <a:off x="12005485" y="8383513"/>
            <a:ext cx="14676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>
            <a:off x="11910002" y="8383513"/>
            <a:ext cx="17709" cy="21800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5" name="Group 174"/>
          <p:cNvGrpSpPr/>
          <p:nvPr/>
        </p:nvGrpSpPr>
        <p:grpSpPr>
          <a:xfrm>
            <a:off x="3399532" y="1363070"/>
            <a:ext cx="9212407" cy="1320837"/>
            <a:chOff x="3399532" y="1234968"/>
            <a:chExt cx="9212407" cy="1348002"/>
          </a:xfrm>
        </p:grpSpPr>
        <p:sp>
          <p:nvSpPr>
            <p:cNvPr id="11" name="Rectangle 10"/>
            <p:cNvSpPr/>
            <p:nvPr/>
          </p:nvSpPr>
          <p:spPr>
            <a:xfrm>
              <a:off x="3615671" y="1535816"/>
              <a:ext cx="8996268" cy="1047154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ea typeface="標楷體" panose="03000509000000000000" pitchFamily="65" charset="-12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4865066" y="1255303"/>
              <a:ext cx="7746873" cy="101691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TW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   </a:t>
              </a:r>
              <a:r>
                <a:rPr lang="zh-TW" altLang="en-US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   </a:t>
              </a:r>
              <a:r>
                <a:rPr lang="en-US" altLang="zh-TW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A. Seesaw</a:t>
              </a:r>
              <a:r>
                <a:rPr lang="zh-TW" altLang="en-US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模式 </a:t>
              </a:r>
              <a:r>
                <a:rPr lang="en-US" altLang="zh-TW" sz="2000" dirty="0" smtClean="0">
                  <a:solidFill>
                    <a:srgbClr val="FF0000"/>
                  </a:solidFill>
                  <a:ea typeface="標楷體" panose="03000509000000000000" pitchFamily="65" charset="-120"/>
                </a:rPr>
                <a:t>AI_voltage_v5.1.5_Seesaw</a:t>
              </a:r>
              <a:r>
                <a:rPr lang="zh-TW" altLang="en-US" sz="2000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 </a:t>
              </a:r>
              <a:r>
                <a:rPr lang="zh-TW" altLang="en-US" sz="2000" dirty="0">
                  <a:solidFill>
                    <a:schemeClr val="tx1"/>
                  </a:solidFill>
                  <a:ea typeface="標楷體" panose="03000509000000000000" pitchFamily="65" charset="-120"/>
                </a:rPr>
                <a:t>、</a:t>
              </a:r>
              <a:r>
                <a:rPr lang="en-US" altLang="zh-TW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 </a:t>
              </a:r>
              <a:r>
                <a:rPr lang="en-US" altLang="zh-TW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(</a:t>
              </a:r>
              <a:r>
                <a:rPr lang="zh-TW" altLang="en-US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舊</a:t>
              </a:r>
              <a:r>
                <a:rPr lang="en-US" altLang="zh-TW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)AI_voltage_v5.1.4</a:t>
              </a:r>
              <a:endParaRPr lang="en-US" altLang="zh-TW" dirty="0" smtClean="0">
                <a:solidFill>
                  <a:srgbClr val="FF0000"/>
                </a:solidFill>
                <a:ea typeface="標楷體" panose="03000509000000000000" pitchFamily="65" charset="-120"/>
              </a:endParaRPr>
            </a:p>
            <a:p>
              <a:r>
                <a:rPr lang="en-US" altLang="zh-TW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  </a:t>
              </a:r>
              <a:r>
                <a:rPr lang="zh-TW" altLang="en-US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  </a:t>
              </a:r>
              <a:r>
                <a:rPr lang="en-US" altLang="zh-TW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  B. DC</a:t>
              </a:r>
              <a:r>
                <a:rPr lang="zh-TW" altLang="en-US" sz="20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模式  </a:t>
              </a:r>
              <a:r>
                <a:rPr lang="en-US" altLang="zh-TW" sz="2000" dirty="0" smtClean="0">
                  <a:solidFill>
                    <a:srgbClr val="FF0000"/>
                  </a:solidFill>
                  <a:ea typeface="標楷體" panose="03000509000000000000" pitchFamily="65" charset="-120"/>
                </a:rPr>
                <a:t>AI_voltage_v5.3.2_DC_Exp</a:t>
              </a:r>
              <a:r>
                <a:rPr lang="zh-TW" altLang="en-US" sz="2000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、</a:t>
              </a:r>
              <a:r>
                <a:rPr lang="en-US" altLang="zh-TW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(</a:t>
              </a:r>
              <a:r>
                <a:rPr lang="zh-TW" altLang="en-US" dirty="0">
                  <a:solidFill>
                    <a:schemeClr val="tx1"/>
                  </a:solidFill>
                  <a:ea typeface="標楷體" panose="03000509000000000000" pitchFamily="65" charset="-120"/>
                </a:rPr>
                <a:t>舊</a:t>
              </a:r>
              <a:r>
                <a:rPr lang="en-US" altLang="zh-TW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) AI_voltage_v5.3.2_DC_Exp</a:t>
              </a:r>
              <a:endParaRPr lang="en-US" altLang="zh-TW" dirty="0" smtClean="0">
                <a:solidFill>
                  <a:srgbClr val="FF0000"/>
                </a:solidFill>
                <a:ea typeface="標楷體" panose="03000509000000000000" pitchFamily="65" charset="-120"/>
              </a:endParaRPr>
            </a:p>
          </p:txBody>
        </p:sp>
        <p:sp>
          <p:nvSpPr>
            <p:cNvPr id="166" name="Rounded Rectangle 165"/>
            <p:cNvSpPr/>
            <p:nvPr/>
          </p:nvSpPr>
          <p:spPr>
            <a:xfrm>
              <a:off x="3399532" y="1234968"/>
              <a:ext cx="1834326" cy="104715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b="1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標楷體" panose="03000509000000000000" pitchFamily="65" charset="-120"/>
                </a:rPr>
                <a:t>0) LABVIEW</a:t>
              </a:r>
              <a:r>
                <a:rPr lang="zh-TW" altLang="en-US" sz="2400" b="1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標楷體" panose="03000509000000000000" pitchFamily="65" charset="-120"/>
                </a:rPr>
                <a:t>控制</a:t>
              </a:r>
              <a:endParaRPr lang="zh-TW" altLang="en-US" sz="2400" b="1" dirty="0">
                <a:ea typeface="標楷體" panose="03000509000000000000" pitchFamily="65" charset="-120"/>
              </a:endParaRPr>
            </a:p>
          </p:txBody>
        </p:sp>
      </p:grpSp>
      <p:sp>
        <p:nvSpPr>
          <p:cNvPr id="170" name="Double Brace 169"/>
          <p:cNvSpPr/>
          <p:nvPr/>
        </p:nvSpPr>
        <p:spPr>
          <a:xfrm>
            <a:off x="3885352" y="396846"/>
            <a:ext cx="8222697" cy="694610"/>
          </a:xfrm>
          <a:prstGeom prst="bracePair">
            <a:avLst>
              <a:gd name="adj" fmla="val 12689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指定</a:t>
            </a:r>
            <a:r>
              <a:rPr lang="en-US" altLang="zh-TW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Path</a:t>
            </a:r>
            <a:r>
              <a:rPr lang="zh-TW" altLang="en-US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、</a:t>
            </a:r>
            <a:r>
              <a:rPr lang="en-US" altLang="zh-TW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Data ID(</a:t>
            </a:r>
            <a:r>
              <a:rPr lang="zh-TW" altLang="en-US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含批次參數簡述</a:t>
            </a:r>
            <a:r>
              <a:rPr lang="en-US" altLang="zh-TW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馬達</a:t>
            </a:r>
            <a:r>
              <a:rPr lang="en-US" altLang="zh-TW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+DAQ</a:t>
            </a:r>
            <a:r>
              <a:rPr lang="zh-TW" altLang="en-US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：</a:t>
            </a:r>
            <a:r>
              <a:rPr lang="en-US" altLang="zh-TW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A. </a:t>
            </a:r>
            <a:r>
              <a:rPr lang="en-US" altLang="zh-TW" sz="1600" dirty="0">
                <a:solidFill>
                  <a:srgbClr val="00B050"/>
                </a:solidFill>
              </a:rPr>
              <a:t># of Cycles, </a:t>
            </a:r>
            <a:r>
              <a:rPr lang="en-US" altLang="zh-TW" sz="1600" i="1" dirty="0">
                <a:solidFill>
                  <a:srgbClr val="00B050"/>
                </a:solidFill>
              </a:rPr>
              <a:t>Acceleration</a:t>
            </a:r>
            <a:r>
              <a:rPr lang="en-US" altLang="zh-TW" sz="1600" dirty="0">
                <a:solidFill>
                  <a:srgbClr val="00B050"/>
                </a:solidFill>
              </a:rPr>
              <a:t>, </a:t>
            </a:r>
            <a:r>
              <a:rPr lang="en-US" altLang="zh-TW" sz="1600" dirty="0" smtClean="0">
                <a:solidFill>
                  <a:srgbClr val="00B050"/>
                </a:solidFill>
              </a:rPr>
              <a:t>[Rate; Distance; Stopping </a:t>
            </a:r>
            <a:r>
              <a:rPr lang="en-US" altLang="zh-TW" sz="1600" dirty="0">
                <a:solidFill>
                  <a:srgbClr val="00B050"/>
                </a:solidFill>
              </a:rPr>
              <a:t>t</a:t>
            </a:r>
            <a:r>
              <a:rPr lang="en-US" altLang="zh-TW" sz="1600" dirty="0" smtClean="0">
                <a:solidFill>
                  <a:srgbClr val="00B050"/>
                </a:solidFill>
              </a:rPr>
              <a:t>ime width; Sample rate</a:t>
            </a:r>
            <a:r>
              <a:rPr lang="en-US" altLang="zh-TW" sz="1600" dirty="0">
                <a:solidFill>
                  <a:srgbClr val="00B050"/>
                </a:solidFill>
              </a:rPr>
              <a:t>]</a:t>
            </a:r>
            <a:endParaRPr lang="en-US" altLang="zh-TW" sz="1600" dirty="0" smtClean="0">
              <a:solidFill>
                <a:srgbClr val="00B050"/>
              </a:solidFill>
            </a:endParaRPr>
          </a:p>
          <a:p>
            <a:r>
              <a:rPr lang="en-US" altLang="zh-TW" sz="1600" dirty="0" smtClean="0">
                <a:solidFill>
                  <a:srgbClr val="00B050"/>
                </a:solidFill>
              </a:rPr>
              <a:t> 		    B</a:t>
            </a:r>
            <a:r>
              <a:rPr lang="en-US" altLang="zh-TW" sz="1600" dirty="0">
                <a:solidFill>
                  <a:srgbClr val="00B050"/>
                </a:solidFill>
              </a:rPr>
              <a:t>. </a:t>
            </a:r>
            <a:r>
              <a:rPr lang="en-US" altLang="zh-TW" sz="1600" i="1" dirty="0" smtClean="0">
                <a:solidFill>
                  <a:srgbClr val="00B050"/>
                </a:solidFill>
              </a:rPr>
              <a:t>Acceleration</a:t>
            </a:r>
            <a:r>
              <a:rPr lang="en-US" altLang="zh-TW" sz="1600" dirty="0" smtClean="0">
                <a:solidFill>
                  <a:srgbClr val="00B050"/>
                </a:solidFill>
              </a:rPr>
              <a:t>, [High Rate</a:t>
            </a:r>
            <a:r>
              <a:rPr lang="en-US" altLang="zh-TW" sz="1600" dirty="0">
                <a:solidFill>
                  <a:srgbClr val="00B050"/>
                </a:solidFill>
              </a:rPr>
              <a:t>;</a:t>
            </a:r>
            <a:r>
              <a:rPr lang="en-US" altLang="zh-TW" sz="1600" dirty="0" smtClean="0">
                <a:solidFill>
                  <a:srgbClr val="00B050"/>
                </a:solidFill>
              </a:rPr>
              <a:t> Distance; </a:t>
            </a:r>
            <a:r>
              <a:rPr lang="en-US" altLang="zh-TW" sz="1600" dirty="0">
                <a:solidFill>
                  <a:srgbClr val="00B050"/>
                </a:solidFill>
              </a:rPr>
              <a:t>Low </a:t>
            </a:r>
            <a:r>
              <a:rPr lang="en-US" altLang="zh-TW" sz="1600" dirty="0" smtClean="0">
                <a:solidFill>
                  <a:srgbClr val="00B050"/>
                </a:solidFill>
              </a:rPr>
              <a:t>Rate; </a:t>
            </a:r>
            <a:r>
              <a:rPr lang="en-US" altLang="zh-TW" sz="1600" dirty="0">
                <a:solidFill>
                  <a:srgbClr val="00B050"/>
                </a:solidFill>
              </a:rPr>
              <a:t>Sample </a:t>
            </a:r>
            <a:r>
              <a:rPr lang="en-US" altLang="zh-TW" sz="1600" dirty="0" smtClean="0">
                <a:solidFill>
                  <a:srgbClr val="00B050"/>
                </a:solidFill>
              </a:rPr>
              <a:t>Rate]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12258033" y="74842"/>
            <a:ext cx="27869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[]</a:t>
            </a:r>
            <a:r>
              <a:rPr lang="zh-TW" altLang="en-US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內參數可改用</a:t>
            </a:r>
            <a:r>
              <a:rPr lang="en-US" altLang="zh-TW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txt</a:t>
            </a:r>
            <a:r>
              <a:rPr lang="zh-TW" altLang="en-US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表單輸入</a:t>
            </a:r>
            <a:endParaRPr lang="en-US" altLang="zh-TW" sz="1600" dirty="0" smtClean="0">
              <a:solidFill>
                <a:srgbClr val="00B050"/>
              </a:solidFill>
              <a:ea typeface="標楷體" panose="03000509000000000000" pitchFamily="65" charset="-120"/>
            </a:endParaRPr>
          </a:p>
          <a:p>
            <a:r>
              <a:rPr lang="zh-TW" altLang="en-US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範</a:t>
            </a:r>
            <a:r>
              <a:rPr lang="zh-TW" altLang="en-US" sz="1600" dirty="0">
                <a:solidFill>
                  <a:srgbClr val="00B050"/>
                </a:solidFill>
                <a:ea typeface="標楷體" panose="03000509000000000000" pitchFamily="65" charset="-120"/>
              </a:rPr>
              <a:t>例</a:t>
            </a:r>
            <a:r>
              <a:rPr lang="zh-TW" altLang="en-US" sz="1600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檔超連結：</a:t>
            </a:r>
            <a:endParaRPr lang="en-US" altLang="zh-TW" sz="1600" dirty="0" smtClean="0">
              <a:solidFill>
                <a:srgbClr val="00B050"/>
              </a:solidFill>
              <a:ea typeface="標楷體" panose="03000509000000000000" pitchFamily="65" charset="-120"/>
            </a:endParaRPr>
          </a:p>
          <a:p>
            <a:r>
              <a:rPr lang="en-US" altLang="zh-TW" sz="1600" dirty="0" smtClean="0">
                <a:solidFill>
                  <a:srgbClr val="00B050"/>
                </a:solidFill>
              </a:rPr>
              <a:t>  A. </a:t>
            </a:r>
            <a:r>
              <a:rPr lang="en-US" altLang="zh-TW" sz="1600" dirty="0" smtClean="0">
                <a:solidFill>
                  <a:srgbClr val="00B050"/>
                </a:solidFill>
                <a:hlinkClick r:id="rId2"/>
              </a:rPr>
              <a:t>AI_voltage_v5.1.5_Seesaw</a:t>
            </a:r>
            <a:endParaRPr lang="en-US" altLang="zh-TW" sz="1600" dirty="0" smtClean="0">
              <a:solidFill>
                <a:srgbClr val="00B050"/>
              </a:solidFill>
            </a:endParaRPr>
          </a:p>
          <a:p>
            <a:r>
              <a:rPr lang="en-US" altLang="zh-TW" sz="1600" dirty="0" smtClean="0">
                <a:solidFill>
                  <a:srgbClr val="00B050"/>
                </a:solidFill>
              </a:rPr>
              <a:t>  B. </a:t>
            </a:r>
            <a:r>
              <a:rPr lang="en-US" altLang="zh-TW" sz="1600" dirty="0" smtClean="0">
                <a:solidFill>
                  <a:srgbClr val="00B050"/>
                </a:solidFill>
                <a:hlinkClick r:id="rId3"/>
              </a:rPr>
              <a:t>AI_voltage_v5.3.2_DC_Exp</a:t>
            </a:r>
            <a:endParaRPr lang="zh-TW" altLang="en-US" sz="1600" dirty="0">
              <a:solidFill>
                <a:srgbClr val="00B050"/>
              </a:solidFill>
            </a:endParaRPr>
          </a:p>
        </p:txBody>
      </p:sp>
      <p:cxnSp>
        <p:nvCxnSpPr>
          <p:cNvPr id="174" name="Straight Arrow Connector 173"/>
          <p:cNvCxnSpPr/>
          <p:nvPr/>
        </p:nvCxnSpPr>
        <p:spPr>
          <a:xfrm>
            <a:off x="8061888" y="1137643"/>
            <a:ext cx="0" cy="288000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9988612" y="2413390"/>
            <a:ext cx="2002397" cy="40011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000" dirty="0" smtClean="0">
                <a:ea typeface="標楷體" panose="03000509000000000000" pitchFamily="65" charset="-120"/>
              </a:rPr>
              <a:t> 當輸入速</a:t>
            </a:r>
            <a:r>
              <a:rPr lang="zh-TW" altLang="en-US" sz="2000" dirty="0">
                <a:ea typeface="標楷體" panose="03000509000000000000" pitchFamily="65" charset="-120"/>
              </a:rPr>
              <a:t>度</a:t>
            </a:r>
            <a:r>
              <a:rPr lang="en-US" altLang="zh-TW" sz="2000" dirty="0" smtClean="0">
                <a:ea typeface="標楷體" panose="03000509000000000000" pitchFamily="65" charset="-120"/>
              </a:rPr>
              <a:t>Rate</a:t>
            </a:r>
            <a:endParaRPr lang="zh-TW" altLang="en-US" sz="2000" dirty="0">
              <a:ea typeface="標楷體" panose="03000509000000000000" pitchFamily="65" charset="-120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11159742" y="3410607"/>
            <a:ext cx="2047620" cy="67710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000" dirty="0" smtClean="0">
                <a:ea typeface="標楷體" panose="03000509000000000000" pitchFamily="65" charset="-120"/>
              </a:rPr>
              <a:t>為</a:t>
            </a:r>
            <a:r>
              <a:rPr lang="en-US" altLang="zh-TW" sz="2000" dirty="0" smtClean="0">
                <a:ea typeface="標楷體" panose="03000509000000000000" pitchFamily="65" charset="-120"/>
              </a:rPr>
              <a:t>0, </a:t>
            </a:r>
            <a:r>
              <a:rPr lang="en-US" altLang="zh-TW" dirty="0" smtClean="0">
                <a:ea typeface="標楷體" panose="03000509000000000000" pitchFamily="65" charset="-120"/>
              </a:rPr>
              <a:t>Sample </a:t>
            </a:r>
            <a:r>
              <a:rPr lang="en-US" altLang="zh-TW" dirty="0" smtClean="0">
                <a:ea typeface="標楷體" panose="03000509000000000000" pitchFamily="65" charset="-120"/>
              </a:rPr>
              <a:t>Rate</a:t>
            </a:r>
            <a:r>
              <a:rPr lang="zh-TW" altLang="en-US" dirty="0" smtClean="0">
                <a:ea typeface="標楷體" panose="03000509000000000000" pitchFamily="65" charset="-120"/>
              </a:rPr>
              <a:t>以</a:t>
            </a:r>
            <a:r>
              <a:rPr lang="zh-TW" altLang="en-US" dirty="0" smtClean="0">
                <a:ea typeface="標楷體" panose="03000509000000000000" pitchFamily="65" charset="-120"/>
              </a:rPr>
              <a:t>外</a:t>
            </a:r>
            <a:r>
              <a:rPr lang="zh-TW" altLang="en-US" dirty="0">
                <a:ea typeface="標楷體" panose="03000509000000000000" pitchFamily="65" charset="-120"/>
              </a:rPr>
              <a:t>參</a:t>
            </a:r>
            <a:r>
              <a:rPr lang="zh-TW" altLang="en-US" dirty="0" smtClean="0">
                <a:ea typeface="標楷體" panose="03000509000000000000" pitchFamily="65" charset="-120"/>
              </a:rPr>
              <a:t>數將被忽</a:t>
            </a:r>
            <a:r>
              <a:rPr lang="zh-TW" altLang="en-US" dirty="0">
                <a:ea typeface="標楷體" panose="03000509000000000000" pitchFamily="65" charset="-120"/>
              </a:rPr>
              <a:t>略</a:t>
            </a:r>
            <a:endParaRPr lang="zh-TW" altLang="en-US" sz="2000" dirty="0">
              <a:ea typeface="標楷體" panose="03000509000000000000" pitchFamily="65" charset="-120"/>
            </a:endParaRPr>
          </a:p>
        </p:txBody>
      </p:sp>
      <p:sp>
        <p:nvSpPr>
          <p:cNvPr id="227" name="Double Brace 226"/>
          <p:cNvSpPr/>
          <p:nvPr/>
        </p:nvSpPr>
        <p:spPr>
          <a:xfrm>
            <a:off x="841291" y="6965227"/>
            <a:ext cx="4467685" cy="490061"/>
          </a:xfrm>
          <a:prstGeom prst="bracePair">
            <a:avLst>
              <a:gd name="adj" fmla="val 12689"/>
            </a:avLst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zh-TW" altLang="en-US" sz="2000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*</a:t>
            </a:r>
            <a:r>
              <a:rPr lang="en-US" altLang="zh-TW" sz="2000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_resample_with_2dt=XX.txt </a:t>
            </a:r>
            <a:r>
              <a:rPr lang="zh-TW" altLang="en-US" sz="2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所在目錄 </a:t>
            </a:r>
            <a:endParaRPr lang="en-US" altLang="zh-TW" sz="2000" dirty="0" smtClean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dirty="0" err="1" smtClean="0">
                <a:solidFill>
                  <a:srgbClr val="7030A0"/>
                </a:solidFill>
                <a:ea typeface="標楷體" panose="03000509000000000000" pitchFamily="65" charset="-120"/>
              </a:rPr>
              <a:t>user_note</a:t>
            </a:r>
            <a:r>
              <a:rPr lang="en-US" altLang="zh-TW" sz="2000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 = ‘</a:t>
            </a:r>
            <a:r>
              <a:rPr lang="zh-TW" altLang="en-US" sz="2000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輸出</a:t>
            </a:r>
            <a:r>
              <a:rPr lang="en-US" altLang="zh-TW" sz="2000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pdf</a:t>
            </a:r>
            <a:r>
              <a:rPr lang="zh-TW" altLang="en-US" sz="2000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的說明字串</a:t>
            </a:r>
            <a:r>
              <a:rPr lang="en-US" altLang="zh-TW" sz="2000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’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6982" y="3936922"/>
            <a:ext cx="182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力訊號、馬達訊號</a:t>
            </a:r>
            <a:endParaRPr lang="en-US" altLang="zh-TW" sz="1600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的處理中繼檔</a:t>
            </a:r>
            <a:endParaRPr lang="en-US" altLang="zh-TW" sz="1600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16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及使用參數紀錄</a:t>
            </a:r>
          </a:p>
        </p:txBody>
      </p:sp>
      <p:grpSp>
        <p:nvGrpSpPr>
          <p:cNvPr id="236" name="Group 235"/>
          <p:cNvGrpSpPr/>
          <p:nvPr/>
        </p:nvGrpSpPr>
        <p:grpSpPr>
          <a:xfrm>
            <a:off x="1897319" y="4039004"/>
            <a:ext cx="7683026" cy="2683136"/>
            <a:chOff x="3251922" y="3635377"/>
            <a:chExt cx="7683026" cy="2683136"/>
          </a:xfrm>
        </p:grpSpPr>
        <p:sp>
          <p:nvSpPr>
            <p:cNvPr id="237" name="Rectangle 236"/>
            <p:cNvSpPr/>
            <p:nvPr/>
          </p:nvSpPr>
          <p:spPr>
            <a:xfrm>
              <a:off x="3520920" y="3762803"/>
              <a:ext cx="7414028" cy="255571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ea typeface="標楷體" panose="03000509000000000000" pitchFamily="65" charset="-120"/>
              </a:endParaRPr>
            </a:p>
          </p:txBody>
        </p:sp>
        <p:sp>
          <p:nvSpPr>
            <p:cNvPr id="238" name="Rounded Rectangle 237"/>
            <p:cNvSpPr/>
            <p:nvPr/>
          </p:nvSpPr>
          <p:spPr>
            <a:xfrm>
              <a:off x="5169301" y="3635377"/>
              <a:ext cx="3841161" cy="75105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        </a:t>
              </a:r>
              <a:r>
                <a:rPr lang="en-US" altLang="zh-TW" sz="24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ray201608_ss3_</a:t>
              </a:r>
            </a:p>
            <a:p>
              <a:pPr algn="ctr"/>
              <a:r>
                <a:rPr lang="zh-TW" altLang="en-US" sz="24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     </a:t>
              </a:r>
              <a:r>
                <a:rPr lang="en-US" altLang="zh-TW" sz="2400" b="1" dirty="0" smtClean="0">
                  <a:solidFill>
                    <a:schemeClr val="tx1"/>
                  </a:solidFill>
                  <a:ea typeface="標楷體" panose="03000509000000000000" pitchFamily="65" charset="-120"/>
                </a:rPr>
                <a:t>RawData_processing.pro</a:t>
              </a:r>
              <a:endParaRPr lang="zh-TW" altLang="en-US" sz="2400" b="1" dirty="0">
                <a:solidFill>
                  <a:schemeClr val="tx1"/>
                </a:solidFill>
                <a:ea typeface="標楷體" panose="03000509000000000000" pitchFamily="65" charset="-120"/>
              </a:endParaRPr>
            </a:p>
          </p:txBody>
        </p:sp>
        <p:sp>
          <p:nvSpPr>
            <p:cNvPr id="239" name="Rounded Rectangle 238"/>
            <p:cNvSpPr/>
            <p:nvPr/>
          </p:nvSpPr>
          <p:spPr>
            <a:xfrm>
              <a:off x="3251922" y="3635377"/>
              <a:ext cx="2355631" cy="75105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b="1" dirty="0" smtClean="0">
                  <a:ln w="3810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標楷體" panose="03000509000000000000" pitchFamily="65" charset="-120"/>
                </a:rPr>
                <a:t>2)</a:t>
              </a:r>
              <a:r>
                <a:rPr lang="zh-TW" altLang="en-US" sz="2400" b="1" dirty="0" smtClean="0">
                  <a:ln w="3810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標楷體" panose="03000509000000000000" pitchFamily="65" charset="-120"/>
                </a:rPr>
                <a:t> </a:t>
              </a:r>
              <a:r>
                <a:rPr lang="en-US" altLang="zh-TW" sz="2400" b="1" dirty="0" smtClean="0">
                  <a:ln w="3810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標楷體" panose="03000509000000000000" pitchFamily="65" charset="-120"/>
                </a:rPr>
                <a:t>Raw Data</a:t>
              </a:r>
            </a:p>
            <a:p>
              <a:pPr algn="ctr"/>
              <a:r>
                <a:rPr lang="zh-TW" altLang="en-US" sz="2400" b="1" dirty="0" smtClean="0">
                  <a:ln w="3810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標楷體" panose="03000509000000000000" pitchFamily="65" charset="-120"/>
                </a:rPr>
                <a:t>初階批</a:t>
              </a:r>
              <a:r>
                <a:rPr lang="zh-TW" altLang="en-US" sz="2400" b="1" dirty="0">
                  <a:ln w="3810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標楷體" panose="03000509000000000000" pitchFamily="65" charset="-120"/>
                </a:rPr>
                <a:t>次</a:t>
              </a:r>
              <a:r>
                <a:rPr lang="zh-TW" altLang="en-US" sz="2400" b="1" dirty="0" smtClean="0">
                  <a:ln w="3810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標楷體" panose="03000509000000000000" pitchFamily="65" charset="-120"/>
                </a:rPr>
                <a:t>處理</a:t>
              </a:r>
              <a:endParaRPr lang="zh-TW" altLang="en-US" sz="2400" b="1" dirty="0">
                <a:ln w="38100"/>
                <a:ea typeface="標楷體" panose="03000509000000000000" pitchFamily="65" charset="-120"/>
              </a:endParaRPr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11994549" y="8501897"/>
            <a:ext cx="3044309" cy="1151315"/>
            <a:chOff x="11788148" y="7754245"/>
            <a:chExt cx="3044309" cy="1151315"/>
          </a:xfrm>
        </p:grpSpPr>
        <p:sp>
          <p:nvSpPr>
            <p:cNvPr id="144" name="Rectangle 143"/>
            <p:cNvSpPr/>
            <p:nvPr/>
          </p:nvSpPr>
          <p:spPr>
            <a:xfrm>
              <a:off x="12047214" y="8269851"/>
              <a:ext cx="1219498" cy="536263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ea typeface="標楷體" panose="03000509000000000000" pitchFamily="65" charset="-120"/>
                </a:rPr>
                <a:t>子程式名稱</a:t>
              </a:r>
              <a:endParaRPr lang="zh-TW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endParaRPr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11788148" y="7754245"/>
              <a:ext cx="3044309" cy="1151315"/>
              <a:chOff x="11631673" y="7349101"/>
              <a:chExt cx="3025057" cy="1240341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11760397" y="7478134"/>
                <a:ext cx="2896333" cy="1111308"/>
              </a:xfrm>
              <a:prstGeom prst="rect">
                <a:avLst/>
              </a:prstGeom>
              <a:noFill/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600" dirty="0">
                  <a:solidFill>
                    <a:schemeClr val="tx1">
                      <a:lumMod val="95000"/>
                      <a:lumOff val="5000"/>
                    </a:schemeClr>
                  </a:solidFill>
                  <a:ea typeface="標楷體" panose="03000509000000000000" pitchFamily="65" charset="-120"/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12615532" y="7349101"/>
                <a:ext cx="1928230" cy="471253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ea typeface="標楷體" panose="03000509000000000000" pitchFamily="65" charset="-120"/>
                  </a:rPr>
                  <a:t>主程式程式名稱</a:t>
                </a:r>
                <a:endParaRPr lang="zh-TW" altLang="en-US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ea typeface="標楷體" panose="03000509000000000000" pitchFamily="65" charset="-120"/>
                </a:endParaRPr>
              </a:p>
            </p:txBody>
          </p:sp>
          <p:sp>
            <p:nvSpPr>
              <p:cNvPr id="147" name="Rounded Rectangle 146"/>
              <p:cNvSpPr/>
              <p:nvPr/>
            </p:nvSpPr>
            <p:spPr>
              <a:xfrm>
                <a:off x="11631673" y="7349102"/>
                <a:ext cx="1026748" cy="471252"/>
              </a:xfrm>
              <a:prstGeom prst="roundRect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b="1" dirty="0" smtClean="0">
                    <a:ln w="38100"/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ea typeface="標楷體" panose="03000509000000000000" pitchFamily="65" charset="-120"/>
                  </a:rPr>
                  <a:t>程式</a:t>
                </a:r>
                <a:endParaRPr lang="zh-TW" altLang="en-US" sz="1600" b="1" dirty="0">
                  <a:ln w="38100"/>
                  <a:solidFill>
                    <a:schemeClr val="tx1">
                      <a:lumMod val="95000"/>
                      <a:lumOff val="5000"/>
                    </a:schemeClr>
                  </a:solidFill>
                  <a:ea typeface="標楷體" panose="03000509000000000000" pitchFamily="65" charset="-120"/>
                </a:endParaRPr>
              </a:p>
            </p:txBody>
          </p:sp>
        </p:grpSp>
        <p:sp>
          <p:nvSpPr>
            <p:cNvPr id="240" name="Rectangle 239"/>
            <p:cNvSpPr/>
            <p:nvPr/>
          </p:nvSpPr>
          <p:spPr>
            <a:xfrm>
              <a:off x="13384241" y="8256470"/>
              <a:ext cx="1244357" cy="536263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ea typeface="標楷體" panose="03000509000000000000" pitchFamily="65" charset="-120"/>
                </a:rPr>
                <a:t>子程式名稱</a:t>
              </a:r>
              <a:endParaRPr lang="zh-TW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endParaRPr>
            </a:p>
          </p:txBody>
        </p:sp>
      </p:grpSp>
      <p:sp>
        <p:nvSpPr>
          <p:cNvPr id="241" name="Double Brace 240"/>
          <p:cNvSpPr/>
          <p:nvPr/>
        </p:nvSpPr>
        <p:spPr>
          <a:xfrm>
            <a:off x="13000858" y="2249754"/>
            <a:ext cx="1879267" cy="490061"/>
          </a:xfrm>
          <a:prstGeom prst="bracePair">
            <a:avLst>
              <a:gd name="adj" fmla="val 12689"/>
            </a:avLst>
          </a:prstGeom>
          <a:ln w="571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solidFill>
                  <a:srgbClr val="FF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en-US" altLang="zh-TW" sz="2000" dirty="0" smtClean="0">
                <a:solidFill>
                  <a:srgbClr val="FF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origin.txt </a:t>
            </a:r>
          </a:p>
          <a:p>
            <a:pPr algn="ctr"/>
            <a:r>
              <a:rPr lang="zh-TW" altLang="en-US" sz="2000" dirty="0" smtClean="0">
                <a:solidFill>
                  <a:srgbClr val="FF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所在目錄</a:t>
            </a:r>
            <a:endParaRPr lang="en-US" altLang="zh-TW" sz="2000" dirty="0" smtClean="0">
              <a:solidFill>
                <a:srgbClr val="FF6600"/>
              </a:solidFill>
              <a:ea typeface="標楷體" panose="03000509000000000000" pitchFamily="65" charset="-120"/>
            </a:endParaRPr>
          </a:p>
        </p:txBody>
      </p:sp>
      <p:cxnSp>
        <p:nvCxnSpPr>
          <p:cNvPr id="244" name="Straight Arrow Connector 243"/>
          <p:cNvCxnSpPr/>
          <p:nvPr/>
        </p:nvCxnSpPr>
        <p:spPr>
          <a:xfrm flipH="1">
            <a:off x="14075599" y="2936297"/>
            <a:ext cx="180045" cy="1478233"/>
          </a:xfrm>
          <a:prstGeom prst="straightConnector1">
            <a:avLst/>
          </a:prstGeom>
          <a:ln w="508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Double Brace 245"/>
          <p:cNvSpPr/>
          <p:nvPr/>
        </p:nvSpPr>
        <p:spPr>
          <a:xfrm>
            <a:off x="1287802" y="2950488"/>
            <a:ext cx="6383734" cy="490061"/>
          </a:xfrm>
          <a:prstGeom prst="bracePair">
            <a:avLst>
              <a:gd name="adj" fmla="val 12689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altLang="zh-TW" sz="2000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{</a:t>
            </a:r>
            <a:r>
              <a:rPr lang="zh-TW" altLang="en-US" sz="2000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*</a:t>
            </a:r>
            <a:r>
              <a:rPr lang="en-US" altLang="zh-TW" sz="2000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force.txt, *motor.txt} </a:t>
            </a:r>
            <a:r>
              <a:rPr lang="zh-TW" altLang="en-US" sz="2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所在目錄</a:t>
            </a:r>
            <a:r>
              <a:rPr lang="en-US" altLang="zh-TW" sz="2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0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000" dirty="0" err="1" smtClean="0">
                <a:solidFill>
                  <a:srgbClr val="0070C0"/>
                </a:solidFill>
                <a:ea typeface="標楷體" panose="03000509000000000000" pitchFamily="65" charset="-120"/>
              </a:rPr>
              <a:t>hafltwidth_dt</a:t>
            </a:r>
            <a:r>
              <a:rPr lang="en-US" altLang="zh-TW" sz="2000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=XX</a:t>
            </a:r>
          </a:p>
          <a:p>
            <a:r>
              <a:rPr lang="zh-TW" altLang="en-US" sz="2000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 </a:t>
            </a:r>
            <a:r>
              <a:rPr lang="en-US" altLang="zh-TW" sz="2000" dirty="0" err="1" smtClean="0">
                <a:solidFill>
                  <a:srgbClr val="0070C0"/>
                </a:solidFill>
                <a:ea typeface="標楷體" panose="03000509000000000000" pitchFamily="65" charset="-120"/>
              </a:rPr>
              <a:t>ZeroRef_filename</a:t>
            </a:r>
            <a:r>
              <a:rPr lang="en-US" altLang="zh-TW" sz="2000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=</a:t>
            </a:r>
            <a:r>
              <a:rPr lang="zh-TW" altLang="en-US" sz="2000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*</a:t>
            </a:r>
            <a:r>
              <a:rPr lang="en-US" altLang="zh-TW" sz="2000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_ZeroRef.txt </a:t>
            </a:r>
            <a:r>
              <a:rPr lang="zh-TW" altLang="en-US" sz="2000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基準點數值的檔案名稱</a:t>
            </a:r>
            <a:endParaRPr lang="en-US" altLang="zh-TW" sz="2000" dirty="0" smtClean="0">
              <a:solidFill>
                <a:srgbClr val="0070C0"/>
              </a:solidFill>
              <a:ea typeface="標楷體" panose="03000509000000000000" pitchFamily="65" charset="-120"/>
            </a:endParaRPr>
          </a:p>
        </p:txBody>
      </p:sp>
      <p:cxnSp>
        <p:nvCxnSpPr>
          <p:cNvPr id="251" name="Straight Connector 250"/>
          <p:cNvCxnSpPr/>
          <p:nvPr/>
        </p:nvCxnSpPr>
        <p:spPr>
          <a:xfrm flipV="1">
            <a:off x="14019589" y="8378808"/>
            <a:ext cx="10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3" name="TextBox 252"/>
          <p:cNvSpPr txBox="1"/>
          <p:nvPr/>
        </p:nvSpPr>
        <p:spPr>
          <a:xfrm>
            <a:off x="6947305" y="7897120"/>
            <a:ext cx="4853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solidFill>
                  <a:srgbClr val="FF99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梯型運動外插所得之時刻</a:t>
            </a:r>
            <a:endParaRPr lang="en-US" altLang="zh-TW" dirty="0" smtClean="0">
              <a:solidFill>
                <a:srgbClr val="FF99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ctr"/>
            <a:r>
              <a:rPr lang="en-US" altLang="zh-TW" sz="2000" b="1" dirty="0">
                <a:solidFill>
                  <a:srgbClr val="FF99FF"/>
                </a:solidFill>
                <a:ea typeface="標楷體" panose="03000509000000000000" pitchFamily="65" charset="-120"/>
              </a:rPr>
              <a:t>*_</a:t>
            </a:r>
            <a:r>
              <a:rPr lang="en-US" altLang="zh-TW" sz="2000" b="1" dirty="0" smtClean="0">
                <a:solidFill>
                  <a:srgbClr val="FF99FF"/>
                </a:solidFill>
                <a:ea typeface="標楷體" panose="03000509000000000000" pitchFamily="65" charset="-120"/>
              </a:rPr>
              <a:t>resample_with_2dt=</a:t>
            </a:r>
            <a:r>
              <a:rPr lang="en-US" altLang="zh-TW" sz="2000" b="1" dirty="0" err="1" smtClean="0">
                <a:solidFill>
                  <a:srgbClr val="FF99FF"/>
                </a:solidFill>
                <a:ea typeface="標楷體" panose="03000509000000000000" pitchFamily="65" charset="-120"/>
              </a:rPr>
              <a:t>XX_Section</a:t>
            </a:r>
            <a:r>
              <a:rPr lang="en-US" altLang="zh-TW" sz="2000" b="1" dirty="0" smtClean="0">
                <a:solidFill>
                  <a:srgbClr val="FF99FF"/>
                </a:solidFill>
                <a:ea typeface="標楷體" panose="03000509000000000000" pitchFamily="65" charset="-120"/>
              </a:rPr>
              <a:t>-Borders</a:t>
            </a:r>
            <a:endParaRPr lang="zh-TW" altLang="en-US" sz="2000" b="1" dirty="0">
              <a:solidFill>
                <a:srgbClr val="FF99FF"/>
              </a:solidFill>
              <a:ea typeface="標楷體" panose="03000509000000000000" pitchFamily="65" charset="-120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5691214" y="9190058"/>
            <a:ext cx="6806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>
                <a:solidFill>
                  <a:srgbClr val="FF99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諸時刻</a:t>
            </a:r>
            <a:r>
              <a:rPr lang="en-US" altLang="zh-TW" dirty="0" smtClean="0">
                <a:solidFill>
                  <a:srgbClr val="FF99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“</a:t>
            </a:r>
            <a:r>
              <a:rPr lang="zh-TW" altLang="en-US" dirty="0" smtClean="0">
                <a:solidFill>
                  <a:srgbClr val="FF99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前一個</a:t>
            </a:r>
            <a:r>
              <a:rPr lang="en-US" altLang="zh-TW" dirty="0" smtClean="0">
                <a:solidFill>
                  <a:srgbClr val="FF99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”</a:t>
            </a:r>
            <a:r>
              <a:rPr lang="zh-TW" altLang="en-US" dirty="0" smtClean="0">
                <a:solidFill>
                  <a:srgbClr val="FF99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所在</a:t>
            </a:r>
            <a:r>
              <a:rPr lang="en-US" altLang="zh-TW" dirty="0" smtClean="0">
                <a:solidFill>
                  <a:srgbClr val="FF99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resample</a:t>
            </a:r>
            <a:r>
              <a:rPr lang="zh-TW" altLang="en-US" dirty="0" smtClean="0">
                <a:solidFill>
                  <a:srgbClr val="FF99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檔之列數</a:t>
            </a:r>
            <a:endParaRPr lang="en-US" altLang="zh-TW" dirty="0" smtClean="0">
              <a:solidFill>
                <a:srgbClr val="FF99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2000" b="1" dirty="0">
                <a:solidFill>
                  <a:srgbClr val="FF99FF"/>
                </a:solidFill>
                <a:ea typeface="標楷體" panose="03000509000000000000" pitchFamily="65" charset="-120"/>
              </a:rPr>
              <a:t>*_</a:t>
            </a:r>
            <a:r>
              <a:rPr lang="en-US" altLang="zh-TW" sz="2000" b="1" dirty="0" smtClean="0">
                <a:solidFill>
                  <a:srgbClr val="FF99FF"/>
                </a:solidFill>
                <a:ea typeface="標楷體" panose="03000509000000000000" pitchFamily="65" charset="-120"/>
              </a:rPr>
              <a:t>resample_with_2dt=XX_SB-closestSubscripts.txt</a:t>
            </a:r>
            <a:endParaRPr lang="zh-TW" altLang="en-US" sz="2000" b="1" dirty="0">
              <a:solidFill>
                <a:srgbClr val="FF99FF"/>
              </a:solidFill>
              <a:ea typeface="標楷體" panose="03000509000000000000" pitchFamily="65" charset="-120"/>
            </a:endParaRPr>
          </a:p>
          <a:p>
            <a:pPr algn="ctr"/>
            <a:endParaRPr lang="en-US" altLang="zh-TW" sz="1600" dirty="0" smtClean="0">
              <a:solidFill>
                <a:srgbClr val="FF99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11893226" y="6182203"/>
            <a:ext cx="330780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>
                <a:solidFill>
                  <a:srgbClr val="FF99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力訊</a:t>
            </a:r>
            <a:r>
              <a:rPr lang="zh-TW" altLang="en-US" sz="1600" dirty="0" smtClean="0">
                <a:solidFill>
                  <a:srgbClr val="FF99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號處</a:t>
            </a:r>
            <a:r>
              <a:rPr lang="zh-TW" altLang="en-US" sz="1600" dirty="0">
                <a:solidFill>
                  <a:srgbClr val="FF99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理中繼</a:t>
            </a:r>
            <a:r>
              <a:rPr lang="zh-TW" altLang="en-US" sz="1600" dirty="0" smtClean="0">
                <a:solidFill>
                  <a:srgbClr val="FF99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檔及</a:t>
            </a:r>
            <a:r>
              <a:rPr lang="zh-TW" altLang="en-US" sz="1600" dirty="0">
                <a:solidFill>
                  <a:srgbClr val="FF99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使用參數紀錄</a:t>
            </a:r>
          </a:p>
        </p:txBody>
      </p:sp>
      <p:cxnSp>
        <p:nvCxnSpPr>
          <p:cNvPr id="266" name="Straight Arrow Connector 265"/>
          <p:cNvCxnSpPr/>
          <p:nvPr/>
        </p:nvCxnSpPr>
        <p:spPr>
          <a:xfrm>
            <a:off x="4551413" y="3518301"/>
            <a:ext cx="0" cy="547141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>
            <a:off x="2862928" y="7517758"/>
            <a:ext cx="0" cy="371643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/>
          <p:cNvSpPr txBox="1"/>
          <p:nvPr/>
        </p:nvSpPr>
        <p:spPr>
          <a:xfrm>
            <a:off x="255036" y="521751"/>
            <a:ext cx="2699970" cy="107721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Ray201608</a:t>
            </a:r>
          </a:p>
          <a:p>
            <a:r>
              <a:rPr lang="zh-TW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整合</a:t>
            </a:r>
            <a:r>
              <a:rPr lang="en-US" altLang="zh-TW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Flowchar</a:t>
            </a:r>
            <a:r>
              <a:rPr lang="en-US" altLang="zh-TW" sz="3200" b="1" dirty="0">
                <a:solidFill>
                  <a:schemeClr val="tx1">
                    <a:lumMod val="95000"/>
                    <a:lumOff val="5000"/>
                  </a:schemeClr>
                </a:solidFill>
                <a:ea typeface="標楷體" panose="03000509000000000000" pitchFamily="65" charset="-120"/>
              </a:rPr>
              <a:t>t</a:t>
            </a:r>
            <a:endParaRPr lang="zh-TW" altLang="en-US" sz="3200" b="1" dirty="0">
              <a:solidFill>
                <a:schemeClr val="tx1">
                  <a:lumMod val="95000"/>
                  <a:lumOff val="5000"/>
                </a:schemeClr>
              </a:solidFill>
              <a:ea typeface="標楷體" panose="03000509000000000000" pitchFamily="65" charset="-120"/>
            </a:endParaRPr>
          </a:p>
        </p:txBody>
      </p:sp>
      <p:sp>
        <p:nvSpPr>
          <p:cNvPr id="273" name="TextBox 272"/>
          <p:cNvSpPr txBox="1"/>
          <p:nvPr/>
        </p:nvSpPr>
        <p:spPr>
          <a:xfrm>
            <a:off x="3725" y="-44455"/>
            <a:ext cx="94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/>
              <a:t>[</a:t>
            </a:r>
            <a:r>
              <a:rPr lang="en-US" altLang="zh-TW" sz="1400" dirty="0" smtClean="0"/>
              <a:t>Ray201608_DataProcessing_FlowChart_ray20160817d.pptx</a:t>
            </a:r>
            <a:r>
              <a:rPr lang="zh-TW" altLang="en-US" sz="1400" dirty="0" smtClean="0"/>
              <a:t> </a:t>
            </a:r>
            <a:endParaRPr lang="en-US" altLang="zh-TW" sz="1400" dirty="0" smtClean="0"/>
          </a:p>
          <a:p>
            <a:r>
              <a:rPr lang="en-US" altLang="zh-TW" sz="1400" dirty="0" smtClean="0"/>
              <a:t>@ http</a:t>
            </a:r>
            <a:r>
              <a:rPr lang="en-US" altLang="zh-TW" sz="1400"/>
              <a:t>://</a:t>
            </a:r>
            <a:r>
              <a:rPr lang="en-US" altLang="zh-TW" sz="1400" smtClean="0"/>
              <a:t>www.phys.sinica.edu.tw/jctsai/Ray2016/Appendix_A-0/Ray201608_DataProcessing_FlowChart_ray20160817d.pptx</a:t>
            </a:r>
            <a:r>
              <a:rPr lang="zh-TW" altLang="en-US" sz="1400" dirty="0" smtClean="0"/>
              <a:t> </a:t>
            </a:r>
            <a:r>
              <a:rPr lang="en-US" altLang="zh-TW" sz="1400" dirty="0" smtClean="0"/>
              <a:t>]</a:t>
            </a:r>
            <a:endParaRPr lang="zh-TW" alt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-183393" y="4738395"/>
            <a:ext cx="2316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00B0F0"/>
                </a:solidFill>
                <a:ea typeface="標楷體" panose="03000509000000000000" pitchFamily="65" charset="-120"/>
              </a:rPr>
              <a:t>*</a:t>
            </a:r>
            <a:r>
              <a:rPr lang="en-US" altLang="zh-TW" b="1" dirty="0">
                <a:solidFill>
                  <a:srgbClr val="00B0F0"/>
                </a:solidFill>
                <a:ea typeface="標楷體" panose="03000509000000000000" pitchFamily="65" charset="-120"/>
              </a:rPr>
              <a:t>arr_data.txt</a:t>
            </a:r>
          </a:p>
          <a:p>
            <a:pPr algn="ctr"/>
            <a:r>
              <a:rPr lang="en-US" altLang="zh-TW" b="1" dirty="0" smtClean="0">
                <a:solidFill>
                  <a:srgbClr val="00B0F0"/>
                </a:solidFill>
                <a:ea typeface="標楷體" panose="03000509000000000000" pitchFamily="65" charset="-120"/>
              </a:rPr>
              <a:t>…_</a:t>
            </a:r>
            <a:r>
              <a:rPr lang="en-US" altLang="zh-TW" b="1" dirty="0">
                <a:solidFill>
                  <a:srgbClr val="00B0F0"/>
                </a:solidFill>
                <a:ea typeface="標楷體" panose="03000509000000000000" pitchFamily="65" charset="-120"/>
              </a:rPr>
              <a:t>Logfile.txt</a:t>
            </a:r>
            <a:endParaRPr lang="zh-TW" altLang="en-US" b="1" dirty="0">
              <a:solidFill>
                <a:srgbClr val="00B0F0"/>
              </a:solidFill>
              <a:ea typeface="標楷體" panose="03000509000000000000" pitchFamily="65" charset="-12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-130785" y="5506971"/>
            <a:ext cx="2316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00B0F0"/>
                </a:solidFill>
                <a:ea typeface="標楷體" panose="03000509000000000000" pitchFamily="65" charset="-120"/>
              </a:rPr>
              <a:t>*</a:t>
            </a:r>
            <a:r>
              <a:rPr lang="en-US" altLang="zh-TW" b="1" dirty="0" smtClean="0">
                <a:solidFill>
                  <a:srgbClr val="00B0F0"/>
                </a:solidFill>
                <a:ea typeface="標楷體" panose="03000509000000000000" pitchFamily="65" charset="-120"/>
              </a:rPr>
              <a:t>arr_motor.txt</a:t>
            </a:r>
            <a:endParaRPr lang="en-US" altLang="zh-TW" b="1" dirty="0">
              <a:solidFill>
                <a:srgbClr val="00B0F0"/>
              </a:solidFill>
              <a:ea typeface="標楷體" panose="03000509000000000000" pitchFamily="65" charset="-120"/>
            </a:endParaRPr>
          </a:p>
          <a:p>
            <a:pPr algn="ctr"/>
            <a:r>
              <a:rPr lang="en-US" altLang="zh-TW" b="1" dirty="0" smtClean="0">
                <a:solidFill>
                  <a:srgbClr val="00B0F0"/>
                </a:solidFill>
                <a:ea typeface="標楷體" panose="03000509000000000000" pitchFamily="65" charset="-120"/>
              </a:rPr>
              <a:t>…_Logfile.txt</a:t>
            </a:r>
            <a:endParaRPr lang="zh-TW" altLang="en-US" b="1" dirty="0">
              <a:solidFill>
                <a:srgbClr val="00B0F0"/>
              </a:solidFill>
              <a:ea typeface="標楷體" panose="03000509000000000000" pitchFamily="65" charset="-12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92382" y="2868085"/>
            <a:ext cx="14152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00B050"/>
                </a:solidFill>
                <a:ea typeface="標楷體" panose="03000509000000000000" pitchFamily="65" charset="-120"/>
              </a:rPr>
              <a:t>*</a:t>
            </a:r>
            <a:r>
              <a:rPr lang="en-US" altLang="zh-TW" sz="2400" b="1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force.txt</a:t>
            </a:r>
          </a:p>
        </p:txBody>
      </p:sp>
      <p:sp>
        <p:nvSpPr>
          <p:cNvPr id="5" name="Rectangle 4"/>
          <p:cNvSpPr/>
          <p:nvPr/>
        </p:nvSpPr>
        <p:spPr>
          <a:xfrm>
            <a:off x="8740225" y="3233844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solidFill>
                  <a:srgbClr val="00B050"/>
                </a:solidFill>
                <a:ea typeface="標楷體" panose="03000509000000000000" pitchFamily="65" charset="-120"/>
              </a:rPr>
              <a:t>&amp;</a:t>
            </a:r>
          </a:p>
        </p:txBody>
      </p:sp>
      <p:sp>
        <p:nvSpPr>
          <p:cNvPr id="6" name="Rectangle 5"/>
          <p:cNvSpPr/>
          <p:nvPr/>
        </p:nvSpPr>
        <p:spPr>
          <a:xfrm>
            <a:off x="8140554" y="3482228"/>
            <a:ext cx="1535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2400" b="1" dirty="0">
                <a:solidFill>
                  <a:srgbClr val="00B050"/>
                </a:solidFill>
                <a:ea typeface="標楷體" panose="03000509000000000000" pitchFamily="65" charset="-120"/>
              </a:rPr>
              <a:t>*motor.txt</a:t>
            </a:r>
            <a:endParaRPr lang="zh-TW" altLang="en-US" sz="2400" b="1" dirty="0">
              <a:solidFill>
                <a:srgbClr val="00B050"/>
              </a:solidFill>
              <a:ea typeface="標楷體" panose="03000509000000000000" pitchFamily="65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385560" y="2921702"/>
            <a:ext cx="1725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00B050"/>
                </a:solidFill>
                <a:ea typeface="標楷體" panose="03000509000000000000" pitchFamily="65" charset="-120"/>
              </a:rPr>
              <a:t>*</a:t>
            </a:r>
            <a:r>
              <a:rPr lang="en-US" altLang="zh-TW" sz="2800" b="1" dirty="0">
                <a:solidFill>
                  <a:srgbClr val="00B050"/>
                </a:solidFill>
                <a:ea typeface="標楷體" panose="03000509000000000000" pitchFamily="65" charset="-120"/>
              </a:rPr>
              <a:t>origin.txt</a:t>
            </a:r>
            <a:endParaRPr lang="zh-TW" altLang="en-US" sz="2800" b="1" dirty="0">
              <a:solidFill>
                <a:srgbClr val="00B050"/>
              </a:solidFill>
              <a:ea typeface="標楷體" panose="03000509000000000000" pitchFamily="65" charset="-12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67668" y="521045"/>
            <a:ext cx="840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00B050"/>
                </a:solidFill>
                <a:ea typeface="標楷體" panose="03000509000000000000" pitchFamily="65" charset="-120"/>
              </a:rPr>
              <a:t>INPUT:</a:t>
            </a:r>
            <a:endParaRPr lang="zh-TW" altLang="en-US" b="1" dirty="0"/>
          </a:p>
        </p:txBody>
      </p:sp>
      <p:sp>
        <p:nvSpPr>
          <p:cNvPr id="102" name="Rectangle 101"/>
          <p:cNvSpPr/>
          <p:nvPr/>
        </p:nvSpPr>
        <p:spPr>
          <a:xfrm>
            <a:off x="13534690" y="1901120"/>
            <a:ext cx="840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6600"/>
                </a:solidFill>
                <a:ea typeface="標楷體" panose="03000509000000000000" pitchFamily="65" charset="-120"/>
              </a:rPr>
              <a:t>INPUT:</a:t>
            </a:r>
            <a:endParaRPr lang="zh-TW" altLang="en-US" b="1" dirty="0">
              <a:solidFill>
                <a:srgbClr val="FF66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842634" y="6178673"/>
            <a:ext cx="1894300" cy="83099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6600"/>
                </a:solidFill>
                <a:ea typeface="標楷體" panose="03000509000000000000" pitchFamily="65" charset="-120"/>
              </a:rPr>
              <a:t>*</a:t>
            </a:r>
            <a:r>
              <a:rPr lang="en-US" altLang="zh-TW" sz="2400" b="1" dirty="0">
                <a:solidFill>
                  <a:srgbClr val="FF6600"/>
                </a:solidFill>
                <a:ea typeface="標楷體" panose="03000509000000000000" pitchFamily="65" charset="-120"/>
              </a:rPr>
              <a:t>_</a:t>
            </a:r>
            <a:r>
              <a:rPr lang="en-US" altLang="zh-TW" sz="2400" b="1" dirty="0" smtClean="0">
                <a:solidFill>
                  <a:srgbClr val="FF6600"/>
                </a:solidFill>
                <a:ea typeface="標楷體" panose="03000509000000000000" pitchFamily="65" charset="-120"/>
              </a:rPr>
              <a:t>ZeroRef.txt</a:t>
            </a:r>
          </a:p>
          <a:p>
            <a:pPr algn="ctr"/>
            <a:r>
              <a:rPr lang="zh-TW" altLang="en-US" sz="2400" b="1" dirty="0">
                <a:solidFill>
                  <a:srgbClr val="FF6600"/>
                </a:solidFill>
                <a:ea typeface="標楷體" panose="03000509000000000000" pitchFamily="65" charset="-120"/>
              </a:rPr>
              <a:t>基</a:t>
            </a:r>
            <a:r>
              <a:rPr lang="zh-TW" altLang="en-US" sz="2400" b="1" dirty="0" smtClean="0">
                <a:solidFill>
                  <a:srgbClr val="FF6600"/>
                </a:solidFill>
                <a:ea typeface="標楷體" panose="03000509000000000000" pitchFamily="65" charset="-120"/>
              </a:rPr>
              <a:t>準點數</a:t>
            </a:r>
            <a:r>
              <a:rPr lang="zh-TW" altLang="en-US" sz="2400" b="1" dirty="0">
                <a:solidFill>
                  <a:srgbClr val="FF6600"/>
                </a:solidFill>
                <a:ea typeface="標楷體" panose="03000509000000000000" pitchFamily="65" charset="-120"/>
              </a:rPr>
              <a:t>值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433359" y="6481439"/>
            <a:ext cx="21436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FF9933"/>
                </a:solidFill>
                <a:ea typeface="標楷體" panose="03000509000000000000" pitchFamily="65" charset="-120"/>
              </a:rPr>
              <a:t>*</a:t>
            </a:r>
            <a:r>
              <a:rPr lang="en-US" altLang="zh-TW" b="1" dirty="0" smtClean="0">
                <a:solidFill>
                  <a:srgbClr val="FF9933"/>
                </a:solidFill>
                <a:ea typeface="標楷體" panose="03000509000000000000" pitchFamily="65" charset="-120"/>
              </a:rPr>
              <a:t>arr_data.txt</a:t>
            </a:r>
          </a:p>
          <a:p>
            <a:pPr algn="ctr"/>
            <a:r>
              <a:rPr lang="en-US" altLang="zh-TW" b="1" dirty="0" smtClean="0">
                <a:solidFill>
                  <a:srgbClr val="FF9933"/>
                </a:solidFill>
                <a:ea typeface="標楷體" panose="03000509000000000000" pitchFamily="65" charset="-120"/>
              </a:rPr>
              <a:t>…_</a:t>
            </a:r>
            <a:r>
              <a:rPr lang="en-US" altLang="zh-TW" b="1" dirty="0">
                <a:solidFill>
                  <a:srgbClr val="FF9933"/>
                </a:solidFill>
                <a:ea typeface="標楷體" panose="03000509000000000000" pitchFamily="65" charset="-120"/>
              </a:rPr>
              <a:t>Logfile.txt</a:t>
            </a:r>
            <a:endParaRPr lang="zh-TW" altLang="en-US" b="1" dirty="0">
              <a:solidFill>
                <a:srgbClr val="FF9933"/>
              </a:solidFill>
              <a:ea typeface="標楷體" panose="03000509000000000000" pitchFamily="65" charset="-12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0842838" y="5271830"/>
            <a:ext cx="3702892" cy="536263"/>
          </a:xfrm>
          <a:prstGeom prst="rect">
            <a:avLst/>
          </a:prstGeom>
          <a:ln>
            <a:solidFill>
              <a:srgbClr val="FF66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ea typeface="標楷體" panose="03000509000000000000" pitchFamily="65" charset="-120"/>
              </a:rPr>
              <a:t>ray201608_ss3_voltage_to_force.pro</a:t>
            </a:r>
            <a:endParaRPr lang="zh-TW" altLang="en-US" b="1" dirty="0">
              <a:ea typeface="標楷體" panose="03000509000000000000" pitchFamily="65" charset="-12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55036" y="3032748"/>
            <a:ext cx="840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INPUT:</a:t>
            </a:r>
            <a:endParaRPr lang="zh-TW" altLang="en-US" b="1" dirty="0">
              <a:solidFill>
                <a:srgbClr val="0070C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991215" y="6089591"/>
            <a:ext cx="3390006" cy="5362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ea typeface="標楷體" panose="03000509000000000000" pitchFamily="65" charset="-120"/>
              </a:rPr>
              <a:t>ray201608_ss3_resample.pro</a:t>
            </a:r>
            <a:endParaRPr lang="zh-TW" altLang="en-US" b="1" dirty="0">
              <a:ea typeface="標楷體" panose="03000509000000000000" pitchFamily="65" charset="-120"/>
            </a:endParaRPr>
          </a:p>
        </p:txBody>
      </p:sp>
      <p:cxnSp>
        <p:nvCxnSpPr>
          <p:cNvPr id="201" name="Straight Arrow Connector 200"/>
          <p:cNvCxnSpPr/>
          <p:nvPr/>
        </p:nvCxnSpPr>
        <p:spPr>
          <a:xfrm flipH="1">
            <a:off x="4200032" y="5877463"/>
            <a:ext cx="0" cy="360000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 flipH="1">
            <a:off x="3422436" y="5291619"/>
            <a:ext cx="0" cy="945844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283294" y="6893239"/>
            <a:ext cx="44987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0070C0"/>
                </a:solidFill>
                <a:ea typeface="標楷體" panose="03000509000000000000" pitchFamily="65" charset="-120"/>
              </a:rPr>
              <a:t>*</a:t>
            </a:r>
            <a:r>
              <a:rPr lang="en-US" altLang="zh-TW" sz="2400" b="1" dirty="0">
                <a:solidFill>
                  <a:srgbClr val="0070C0"/>
                </a:solidFill>
                <a:ea typeface="標楷體" panose="03000509000000000000" pitchFamily="65" charset="-120"/>
              </a:rPr>
              <a:t>_resample_with_2dt=XX.txt</a:t>
            </a:r>
          </a:p>
          <a:p>
            <a:pPr algn="ctr"/>
            <a:r>
              <a:rPr lang="zh-TW" altLang="en-US" b="1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solidFill>
                  <a:srgbClr val="0070C0"/>
                </a:solidFill>
                <a:ea typeface="標楷體" panose="03000509000000000000" pitchFamily="65" charset="-120"/>
              </a:rPr>
              <a:t>…._</a:t>
            </a:r>
            <a:r>
              <a:rPr lang="en-US" altLang="zh-TW" b="1" dirty="0">
                <a:solidFill>
                  <a:srgbClr val="0070C0"/>
                </a:solidFill>
                <a:ea typeface="標楷體" panose="03000509000000000000" pitchFamily="65" charset="-120"/>
              </a:rPr>
              <a:t>Logfile.txt</a:t>
            </a:r>
            <a:endParaRPr lang="zh-TW" altLang="en-US" b="1" dirty="0">
              <a:solidFill>
                <a:srgbClr val="0070C0"/>
              </a:solidFill>
              <a:ea typeface="標楷體" panose="03000509000000000000" pitchFamily="65" charset="-12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7785" y="6718091"/>
            <a:ext cx="840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INPUT: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19690" y="10022673"/>
            <a:ext cx="61696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000" b="1" dirty="0">
                <a:solidFill>
                  <a:srgbClr val="7030A0"/>
                </a:solidFill>
                <a:ea typeface="標楷體" panose="03000509000000000000" pitchFamily="65" charset="-120"/>
              </a:rPr>
              <a:t>*</a:t>
            </a:r>
            <a:r>
              <a:rPr lang="en-US" altLang="zh-TW" sz="2000" b="1" dirty="0">
                <a:solidFill>
                  <a:srgbClr val="7030A0"/>
                </a:solidFill>
                <a:ea typeface="標楷體" panose="03000509000000000000" pitchFamily="65" charset="-120"/>
              </a:rPr>
              <a:t>_</a:t>
            </a:r>
            <a:r>
              <a:rPr lang="en-US" altLang="zh-TW" sz="2000" b="1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resample_with_2dt=XX_Graphs_AllCycles.pdf</a:t>
            </a:r>
            <a:endParaRPr lang="zh-TW" altLang="en-US" sz="2000" b="1" dirty="0">
              <a:solidFill>
                <a:srgbClr val="7030A0"/>
              </a:solidFill>
              <a:ea typeface="標楷體" panose="03000509000000000000" pitchFamily="65" charset="-12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15682" y="9781175"/>
            <a:ext cx="20922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7030A0"/>
                </a:solidFill>
                <a:ea typeface="標楷體" panose="03000509000000000000" pitchFamily="65" charset="-120"/>
              </a:rPr>
              <a:t>{  </a:t>
            </a:r>
            <a:r>
              <a:rPr lang="en-US" altLang="zh-TW" dirty="0">
                <a:solidFill>
                  <a:srgbClr val="7030A0"/>
                </a:solidFill>
                <a:ea typeface="標楷體" panose="03000509000000000000" pitchFamily="65" charset="-120"/>
              </a:rPr>
              <a:t>cycle001.txt,</a:t>
            </a:r>
          </a:p>
          <a:p>
            <a:pPr algn="ctr"/>
            <a:r>
              <a:rPr lang="en-US" altLang="zh-TW" dirty="0">
                <a:solidFill>
                  <a:srgbClr val="7030A0"/>
                </a:solidFill>
                <a:ea typeface="標楷體" panose="03000509000000000000" pitchFamily="65" charset="-120"/>
              </a:rPr>
              <a:t>   cycle002.txt,</a:t>
            </a:r>
          </a:p>
          <a:p>
            <a:pPr algn="ctr"/>
            <a:r>
              <a:rPr lang="en-US" altLang="zh-TW" dirty="0">
                <a:solidFill>
                  <a:srgbClr val="7030A0"/>
                </a:solidFill>
                <a:ea typeface="標楷體" panose="03000509000000000000" pitchFamily="65" charset="-120"/>
              </a:rPr>
              <a:t>             …            }</a:t>
            </a:r>
            <a:endParaRPr lang="zh-TW" altLang="en-US" dirty="0">
              <a:solidFill>
                <a:srgbClr val="7030A0"/>
              </a:solidFill>
              <a:ea typeface="標楷體" panose="03000509000000000000" pitchFamily="65" charset="-12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4907535" y="4884213"/>
            <a:ext cx="3819239" cy="5362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ea typeface="標楷體" panose="03000509000000000000" pitchFamily="65" charset="-120"/>
              </a:rPr>
              <a:t>ray201608_ss3_voltage_to_force.pro</a:t>
            </a:r>
            <a:endParaRPr lang="zh-TW" altLang="en-US" b="1" dirty="0">
              <a:ea typeface="標楷體" panose="03000509000000000000" pitchFamily="65" charset="-120"/>
            </a:endParaRPr>
          </a:p>
        </p:txBody>
      </p:sp>
      <p:cxnSp>
        <p:nvCxnSpPr>
          <p:cNvPr id="187" name="Elbow Connector 186"/>
          <p:cNvCxnSpPr/>
          <p:nvPr/>
        </p:nvCxnSpPr>
        <p:spPr>
          <a:xfrm rot="10800000" flipV="1">
            <a:off x="8076246" y="3059511"/>
            <a:ext cx="180000" cy="2011862"/>
          </a:xfrm>
          <a:prstGeom prst="bentConnector2">
            <a:avLst/>
          </a:prstGeom>
          <a:ln w="6032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 flipH="1">
            <a:off x="13418584" y="3356389"/>
            <a:ext cx="35371" cy="990652"/>
          </a:xfrm>
          <a:prstGeom prst="straightConnector1">
            <a:avLst/>
          </a:prstGeom>
          <a:ln w="508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H="1" flipV="1">
            <a:off x="1712976" y="5125999"/>
            <a:ext cx="1015948" cy="945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1825474" y="5786915"/>
            <a:ext cx="1756137" cy="0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H="1">
            <a:off x="4759878" y="5789454"/>
            <a:ext cx="1756137" cy="0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461423" y="5510538"/>
            <a:ext cx="2854460" cy="5362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ea typeface="標楷體" panose="03000509000000000000" pitchFamily="65" charset="-120"/>
              </a:rPr>
              <a:t>ray201608_ss3_motor.pro</a:t>
            </a:r>
            <a:endParaRPr lang="zh-TW" altLang="en-US" b="1" dirty="0">
              <a:ea typeface="標楷體" panose="03000509000000000000" pitchFamily="65" charset="-120"/>
            </a:endParaRPr>
          </a:p>
        </p:txBody>
      </p:sp>
      <p:cxnSp>
        <p:nvCxnSpPr>
          <p:cNvPr id="185" name="Straight Arrow Connector 184"/>
          <p:cNvCxnSpPr/>
          <p:nvPr/>
        </p:nvCxnSpPr>
        <p:spPr>
          <a:xfrm flipH="1">
            <a:off x="8877889" y="3981478"/>
            <a:ext cx="0" cy="1718873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flipH="1" flipV="1">
            <a:off x="3885048" y="5126944"/>
            <a:ext cx="1015948" cy="945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2121097" y="9788279"/>
            <a:ext cx="2852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Input:{ } : </a:t>
            </a:r>
            <a:r>
              <a:rPr lang="zh-TW" altLang="en-US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程式用輸入參數</a:t>
            </a:r>
            <a:endParaRPr lang="zh-TW" altLang="en-US" sz="1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37" name="Straight Arrow Connector 136"/>
          <p:cNvCxnSpPr>
            <a:stCxn id="131" idx="3"/>
          </p:cNvCxnSpPr>
          <p:nvPr/>
        </p:nvCxnSpPr>
        <p:spPr>
          <a:xfrm flipV="1">
            <a:off x="6495521" y="8378808"/>
            <a:ext cx="550534" cy="576737"/>
          </a:xfrm>
          <a:prstGeom prst="straightConnector1">
            <a:avLst/>
          </a:prstGeom>
          <a:ln w="50800">
            <a:solidFill>
              <a:srgbClr val="FF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6523580" y="9135697"/>
            <a:ext cx="410749" cy="157701"/>
          </a:xfrm>
          <a:prstGeom prst="straightConnector1">
            <a:avLst/>
          </a:prstGeom>
          <a:ln w="50800">
            <a:solidFill>
              <a:srgbClr val="FF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3010575" y="8715086"/>
            <a:ext cx="3484946" cy="480917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ea typeface="標楷體" panose="03000509000000000000" pitchFamily="65" charset="-120"/>
              </a:rPr>
              <a:t>ss3_Seesaw_define_4sections.pro</a:t>
            </a:r>
            <a:endParaRPr lang="zh-TW" altLang="en-US" b="1" dirty="0">
              <a:ea typeface="標楷體" panose="03000509000000000000" pitchFamily="65" charset="-120"/>
            </a:endParaRPr>
          </a:p>
        </p:txBody>
      </p:sp>
      <p:cxnSp>
        <p:nvCxnSpPr>
          <p:cNvPr id="254" name="Straight Arrow Connector 253"/>
          <p:cNvCxnSpPr/>
          <p:nvPr/>
        </p:nvCxnSpPr>
        <p:spPr>
          <a:xfrm flipH="1">
            <a:off x="6261105" y="7442872"/>
            <a:ext cx="7522" cy="1475586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>
            <a:off x="10986781" y="2772549"/>
            <a:ext cx="3029" cy="461295"/>
          </a:xfrm>
          <a:prstGeom prst="straightConnector1">
            <a:avLst/>
          </a:prstGeom>
          <a:ln w="508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-34112" y="1552901"/>
            <a:ext cx="34163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smtClean="0"/>
              <a:t>Note:</a:t>
            </a:r>
            <a:r>
              <a:rPr lang="zh-TW" altLang="en-US" b="1" dirty="0" smtClean="0"/>
              <a:t> 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  整個流程在同一個目錄中進行</a:t>
            </a:r>
            <a:endParaRPr lang="en-US" altLang="zh-TW" b="1" dirty="0" smtClean="0"/>
          </a:p>
          <a:p>
            <a:pPr algn="ctr"/>
            <a:r>
              <a:rPr lang="zh-TW" altLang="en-US" b="1" dirty="0" smtClean="0"/>
              <a:t>各程式使用方法請參考程式註解</a:t>
            </a:r>
            <a:endParaRPr lang="zh-TW" altLang="en-US" b="1" dirty="0"/>
          </a:p>
        </p:txBody>
      </p:sp>
      <p:cxnSp>
        <p:nvCxnSpPr>
          <p:cNvPr id="194" name="Straight Arrow Connector 193"/>
          <p:cNvCxnSpPr/>
          <p:nvPr/>
        </p:nvCxnSpPr>
        <p:spPr>
          <a:xfrm flipH="1">
            <a:off x="6172808" y="6397483"/>
            <a:ext cx="3669826" cy="7638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946577" y="1115293"/>
            <a:ext cx="3665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rgbClr val="00B050"/>
                </a:solidFill>
              </a:rPr>
              <a:t>*</a:t>
            </a:r>
            <a:r>
              <a:rPr lang="en-US" altLang="zh-TW" sz="1400" i="1" dirty="0" err="1" smtClean="0">
                <a:solidFill>
                  <a:srgbClr val="00B050"/>
                </a:solidFill>
              </a:rPr>
              <a:t>Acceration</a:t>
            </a:r>
            <a:r>
              <a:rPr lang="en-US" altLang="zh-TW" sz="1400" dirty="0" smtClean="0">
                <a:solidFill>
                  <a:srgbClr val="00B050"/>
                </a:solidFill>
              </a:rPr>
              <a:t> </a:t>
            </a:r>
            <a:r>
              <a:rPr lang="zh-TW" altLang="en-US" sz="1400" dirty="0" smtClean="0">
                <a:solidFill>
                  <a:srgbClr val="00B050"/>
                </a:solidFill>
              </a:rPr>
              <a:t>建議</a:t>
            </a:r>
            <a:r>
              <a:rPr lang="zh-TW" altLang="en-US" sz="1400" dirty="0">
                <a:solidFill>
                  <a:srgbClr val="00B050"/>
                </a:solidFill>
              </a:rPr>
              <a:t>值</a:t>
            </a:r>
            <a:r>
              <a:rPr lang="zh-TW" altLang="en-US" sz="1400" dirty="0" smtClean="0">
                <a:solidFill>
                  <a:srgbClr val="00B050"/>
                </a:solidFill>
              </a:rPr>
              <a:t> </a:t>
            </a:r>
            <a:r>
              <a:rPr lang="en-US" altLang="zh-TW" sz="1400" dirty="0" smtClean="0">
                <a:solidFill>
                  <a:srgbClr val="00B050"/>
                </a:solidFill>
              </a:rPr>
              <a:t>A.</a:t>
            </a:r>
            <a:r>
              <a:rPr lang="zh-TW" altLang="en-US" sz="1400" dirty="0" smtClean="0">
                <a:solidFill>
                  <a:srgbClr val="00B050"/>
                </a:solidFill>
              </a:rPr>
              <a:t> </a:t>
            </a:r>
            <a:r>
              <a:rPr lang="en-US" altLang="zh-TW" sz="1400" dirty="0" smtClean="0">
                <a:solidFill>
                  <a:srgbClr val="00B050"/>
                </a:solidFill>
              </a:rPr>
              <a:t>=</a:t>
            </a:r>
            <a:r>
              <a:rPr lang="zh-TW" altLang="en-US" sz="1400" dirty="0" smtClean="0">
                <a:solidFill>
                  <a:srgbClr val="00B050"/>
                </a:solidFill>
              </a:rPr>
              <a:t> </a:t>
            </a:r>
            <a:r>
              <a:rPr lang="en-US" altLang="zh-TW" sz="1400" dirty="0" smtClean="0">
                <a:solidFill>
                  <a:srgbClr val="00B050"/>
                </a:solidFill>
              </a:rPr>
              <a:t>99999, B=5000 step/s</a:t>
            </a:r>
            <a:r>
              <a:rPr lang="en-US" altLang="zh-TW" sz="1400" baseline="30000" dirty="0" smtClean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40156" y="700005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Note:</a:t>
            </a:r>
            <a:r>
              <a:rPr lang="zh-TW" altLang="en-US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同一個批次的檔案</a:t>
            </a:r>
            <a:endParaRPr lang="en-US" altLang="zh-TW" sz="1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共用一個*</a:t>
            </a:r>
            <a:r>
              <a:rPr lang="en-US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_ZeroRef.tx</a:t>
            </a:r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t</a:t>
            </a:r>
            <a:endParaRPr lang="zh-TW" altLang="en-US" sz="1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234690" y="8544260"/>
            <a:ext cx="2637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99FF"/>
                </a:solidFill>
              </a:rPr>
              <a:t>(</a:t>
            </a:r>
            <a:r>
              <a:rPr lang="zh-TW" altLang="en-US" b="1" dirty="0" smtClean="0">
                <a:solidFill>
                  <a:srgbClr val="FF99FF"/>
                </a:solidFill>
              </a:rPr>
              <a:t>程式首頁說明各欄定義</a:t>
            </a:r>
            <a:r>
              <a:rPr lang="en-US" altLang="zh-TW" b="1" dirty="0" smtClean="0">
                <a:solidFill>
                  <a:srgbClr val="FF99FF"/>
                </a:solidFill>
              </a:rPr>
              <a:t>)</a:t>
            </a:r>
            <a:endParaRPr lang="zh-TW" altLang="en-US" dirty="0">
              <a:solidFill>
                <a:srgbClr val="FF99FF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9302972" y="9761354"/>
            <a:ext cx="2637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FF99FF"/>
                </a:solidFill>
              </a:rPr>
              <a:t>(</a:t>
            </a:r>
            <a:r>
              <a:rPr lang="zh-TW" altLang="en-US" b="1" dirty="0" smtClean="0">
                <a:solidFill>
                  <a:srgbClr val="FF99FF"/>
                </a:solidFill>
              </a:rPr>
              <a:t>程式首頁說明各欄定義</a:t>
            </a:r>
            <a:r>
              <a:rPr lang="en-US" altLang="zh-TW" b="1" dirty="0" smtClean="0">
                <a:solidFill>
                  <a:srgbClr val="FF99FF"/>
                </a:solidFill>
              </a:rPr>
              <a:t>)</a:t>
            </a:r>
            <a:endParaRPr lang="zh-TW" altLang="en-US" dirty="0">
              <a:solidFill>
                <a:srgbClr val="FF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455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</TotalTime>
  <Words>483</Words>
  <Application>Microsoft Office PowerPoint</Application>
  <PresentationFormat>Custom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MRChou</dc:creator>
  <cp:lastModifiedBy>JC Tsai2012Jul</cp:lastModifiedBy>
  <cp:revision>227</cp:revision>
  <cp:lastPrinted>2016-08-15T05:41:14Z</cp:lastPrinted>
  <dcterms:created xsi:type="dcterms:W3CDTF">2016-08-14T18:09:37Z</dcterms:created>
  <dcterms:modified xsi:type="dcterms:W3CDTF">2016-08-17T07:46:27Z</dcterms:modified>
</cp:coreProperties>
</file>