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4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8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8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7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2230-E1B3-4942-8BA0-879F9E405E6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F744-A3DA-4E56-9FCE-333664CC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3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nature.com/articles/s41535-026-00882-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nature.com/articles/s41535-026-00882-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69175" y="363082"/>
            <a:ext cx="57137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Quantum </a:t>
            </a:r>
            <a:r>
              <a:rPr lang="en-US" sz="1400" dirty="0"/>
              <a:t>Anomaly in a Topological Weyl </a:t>
            </a:r>
            <a:r>
              <a:rPr lang="en-US" sz="1400" dirty="0" err="1"/>
              <a:t>Ferromagnet</a:t>
            </a:r>
            <a:r>
              <a:rPr lang="en-US" sz="1400" dirty="0"/>
              <a:t> </a:t>
            </a:r>
          </a:p>
          <a:p>
            <a:endParaRPr lang="en-US" altLang="zh-TW" sz="1400" b="1" dirty="0" smtClean="0"/>
          </a:p>
          <a:p>
            <a:pPr algn="just"/>
            <a:r>
              <a:rPr lang="en-US" altLang="zh-TW" sz="1400" b="1" dirty="0" smtClean="0"/>
              <a:t>Fermionic </a:t>
            </a:r>
            <a:r>
              <a:rPr lang="en-US" altLang="zh-TW" sz="1400" b="1" dirty="0"/>
              <a:t>zero modes </a:t>
            </a:r>
            <a:r>
              <a:rPr lang="en-US" altLang="zh-TW" sz="1400" b="1" dirty="0" smtClean="0"/>
              <a:t>emerge at all </a:t>
            </a:r>
            <a:r>
              <a:rPr lang="en-US" altLang="zh-TW" sz="1400" b="1" dirty="0"/>
              <a:t>length scales </a:t>
            </a:r>
            <a:r>
              <a:rPr lang="en-US" altLang="zh-TW" sz="1400" b="1" dirty="0" smtClean="0"/>
              <a:t>in various physical systems, such as the electroweak </a:t>
            </a:r>
            <a:r>
              <a:rPr lang="en-US" altLang="zh-TW" sz="1400" b="1" dirty="0"/>
              <a:t>Z-string, </a:t>
            </a:r>
            <a:r>
              <a:rPr lang="en-US" altLang="zh-TW" sz="1400" b="1" baseline="30000" dirty="0" smtClean="0"/>
              <a:t>3</a:t>
            </a:r>
            <a:r>
              <a:rPr lang="en-US" altLang="zh-TW" sz="1400" b="1" dirty="0" smtClean="0"/>
              <a:t>He </a:t>
            </a:r>
            <a:r>
              <a:rPr lang="en-US" altLang="zh-TW" sz="1400" b="1" dirty="0"/>
              <a:t>vortices, </a:t>
            </a:r>
            <a:r>
              <a:rPr lang="en-US" altLang="zh-TW" sz="1400" b="1" dirty="0" smtClean="0"/>
              <a:t>and cosmic strings,</a:t>
            </a:r>
            <a:r>
              <a:rPr lang="zh-TW" altLang="en-US" sz="1400" b="1" dirty="0" smtClean="0"/>
              <a:t> </a:t>
            </a:r>
            <a:r>
              <a:rPr lang="en-US" altLang="zh-TW" sz="1400" b="1" dirty="0" smtClean="0"/>
              <a:t>unveiling the secrets of quantum fluctuations in the vacuum and quantum anomalies associated with non-conserved particles, charges, and </a:t>
            </a:r>
            <a:r>
              <a:rPr lang="en-US" altLang="zh-TW" sz="1400" b="1" dirty="0" err="1" smtClean="0"/>
              <a:t>chiralities</a:t>
            </a:r>
            <a:r>
              <a:rPr lang="en-US" altLang="zh-TW" sz="1400" b="1" dirty="0" smtClean="0"/>
              <a:t>. </a:t>
            </a:r>
            <a:r>
              <a:rPr lang="en-US" altLang="zh-TW" sz="1400" b="1" dirty="0"/>
              <a:t>S</a:t>
            </a:r>
            <a:r>
              <a:rPr lang="en-US" altLang="zh-TW" sz="1400" b="1" dirty="0" smtClean="0"/>
              <a:t>uch zero modes manifest as the unique </a:t>
            </a:r>
            <a:r>
              <a:rPr lang="en-US" altLang="zh-TW" sz="1400" b="1" i="1" dirty="0" smtClean="0"/>
              <a:t>n</a:t>
            </a:r>
            <a:r>
              <a:rPr lang="en-US" altLang="zh-TW" sz="1400" b="1" dirty="0" smtClean="0"/>
              <a:t> = 0 Landau level in </a:t>
            </a:r>
            <a:r>
              <a:rPr lang="en-US" altLang="zh-TW" sz="1400" b="1" dirty="0"/>
              <a:t>a topological Weyl </a:t>
            </a:r>
            <a:r>
              <a:rPr lang="en-US" altLang="zh-TW" sz="1400" b="1" dirty="0" err="1" smtClean="0"/>
              <a:t>ferromagnet</a:t>
            </a:r>
            <a:r>
              <a:rPr lang="en-US" altLang="zh-TW" sz="1400" b="1" dirty="0" smtClean="0"/>
              <a:t>, giving rise to non-conserved chiral charges and a consequently enhanced conductivity under parallel electric and magnetic fields – a phenomenon referred to as the chiral anomaly. </a:t>
            </a:r>
          </a:p>
          <a:p>
            <a:pPr algn="just"/>
            <a:r>
              <a:rPr lang="en-US" altLang="zh-TW" sz="1400" b="1" dirty="0" smtClean="0"/>
              <a:t>In a collaborative study led by Dr. Wei-Li Lee’s group at </a:t>
            </a:r>
            <a:r>
              <a:rPr lang="en-US" altLang="zh-TW" sz="1400" b="1" dirty="0" err="1" smtClean="0"/>
              <a:t>IoPAS</a:t>
            </a:r>
            <a:r>
              <a:rPr lang="en-US" altLang="zh-TW" sz="1400" b="1" dirty="0" smtClean="0"/>
              <a:t> and Prof. </a:t>
            </a:r>
            <a:r>
              <a:rPr lang="en-US" altLang="zh-TW" sz="1400" b="1" dirty="0" err="1" smtClean="0"/>
              <a:t>Guang</a:t>
            </a:r>
            <a:r>
              <a:rPr lang="en-US" altLang="zh-TW" sz="1400" b="1" dirty="0" smtClean="0"/>
              <a:t>-Yu </a:t>
            </a:r>
            <a:r>
              <a:rPr lang="en-US" altLang="zh-TW" sz="1400" b="1" dirty="0" err="1" smtClean="0"/>
              <a:t>Guo’s</a:t>
            </a:r>
            <a:r>
              <a:rPr lang="en-US" altLang="zh-TW" sz="1400" b="1" dirty="0" smtClean="0"/>
              <a:t> group at NTU, the chiral anomaly and its angular dependence were rigorously examined in a patterned device fabricated from thin films of the ferromagnetic topological Weyl metal SrRuO</a:t>
            </a:r>
            <a:r>
              <a:rPr lang="en-US" altLang="zh-TW" sz="1400" b="1" baseline="-25000" dirty="0" smtClean="0"/>
              <a:t>3</a:t>
            </a:r>
            <a:r>
              <a:rPr lang="en-US" altLang="zh-TW" sz="1400" b="1" dirty="0" smtClean="0"/>
              <a:t> (SRO). The thin films were grown using a cutting-edge oxide </a:t>
            </a:r>
            <a:r>
              <a:rPr lang="en-US" altLang="zh-TW" sz="1400" b="1" dirty="0"/>
              <a:t>molecular beam </a:t>
            </a:r>
            <a:r>
              <a:rPr lang="en-US" altLang="zh-TW" sz="1400" b="1" dirty="0" smtClean="0"/>
              <a:t>epitaxy technique and exhibited </a:t>
            </a:r>
            <a:r>
              <a:rPr lang="en-US" altLang="zh-TW" sz="1400" b="1" dirty="0"/>
              <a:t>exceptionally low residual </a:t>
            </a:r>
            <a:r>
              <a:rPr lang="en-US" altLang="zh-TW" sz="1400" b="1" dirty="0" smtClean="0"/>
              <a:t>resistivity at low temperatures, enabling the observation of unusual angular </a:t>
            </a:r>
            <a:r>
              <a:rPr lang="en-US" altLang="zh-TW" sz="1400" b="1" dirty="0" err="1" smtClean="0"/>
              <a:t>magnetoconductivity</a:t>
            </a:r>
            <a:r>
              <a:rPr lang="en-US" altLang="zh-TW" sz="1400" b="1" dirty="0" smtClean="0"/>
              <a:t> and Hall behaviors under </a:t>
            </a:r>
            <a:r>
              <a:rPr lang="en-US" altLang="zh-TW" sz="1400" b="1" dirty="0"/>
              <a:t>various applied electric- and magnetic-field </a:t>
            </a:r>
            <a:r>
              <a:rPr lang="en-US" altLang="zh-TW" sz="1400" b="1" dirty="0" smtClean="0"/>
              <a:t>orientations. These results not only provide strong evidence for the dominance of the chiral anomaly effect but also </a:t>
            </a:r>
            <a:r>
              <a:rPr lang="en-US" altLang="zh-TW" sz="1400" b="1" dirty="0"/>
              <a:t>d</a:t>
            </a:r>
            <a:r>
              <a:rPr lang="en-US" altLang="zh-TW" sz="1400" b="1" dirty="0" smtClean="0"/>
              <a:t>emonstrate intriguing magnetic-field-tunable Weyl nodes in ferromagnetic Weyl SRO thin films. The complete data and analysis have been published in </a:t>
            </a:r>
            <a:r>
              <a:rPr lang="en-US" altLang="zh-TW" sz="1400" b="1" i="1" dirty="0" smtClean="0"/>
              <a:t>npj Quantum Materials (</a:t>
            </a:r>
            <a:r>
              <a:rPr lang="en-US" altLang="zh-TW" sz="1400" b="1" i="1" dirty="0">
                <a:hlinkClick r:id="rId2"/>
              </a:rPr>
              <a:t>https://</a:t>
            </a:r>
            <a:r>
              <a:rPr lang="en-US" altLang="zh-TW" sz="1400" b="1" i="1" dirty="0" smtClean="0">
                <a:hlinkClick r:id="rId2"/>
              </a:rPr>
              <a:t>www.nature.com/articles/s41535-026-00882-8</a:t>
            </a:r>
            <a:r>
              <a:rPr lang="en-US" altLang="zh-TW" sz="1400" b="1" i="1" dirty="0" smtClean="0"/>
              <a:t> )</a:t>
            </a:r>
            <a:r>
              <a:rPr lang="en-US" altLang="zh-TW" sz="1400" b="1" dirty="0" smtClean="0"/>
              <a:t>.             </a:t>
            </a:r>
            <a:endParaRPr lang="en-US" altLang="zh-TW" sz="1400" b="1" dirty="0"/>
          </a:p>
        </p:txBody>
      </p:sp>
      <p:grpSp>
        <p:nvGrpSpPr>
          <p:cNvPr id="9" name="群組 8"/>
          <p:cNvGrpSpPr/>
          <p:nvPr/>
        </p:nvGrpSpPr>
        <p:grpSpPr>
          <a:xfrm>
            <a:off x="909912" y="919164"/>
            <a:ext cx="4968745" cy="3724555"/>
            <a:chOff x="909912" y="919164"/>
            <a:chExt cx="4968745" cy="3724555"/>
          </a:xfrm>
        </p:grpSpPr>
        <p:grpSp>
          <p:nvGrpSpPr>
            <p:cNvPr id="81" name="群組 80"/>
            <p:cNvGrpSpPr/>
            <p:nvPr/>
          </p:nvGrpSpPr>
          <p:grpSpPr>
            <a:xfrm>
              <a:off x="970684" y="919164"/>
              <a:ext cx="4907973" cy="3699596"/>
              <a:chOff x="1932709" y="938214"/>
              <a:chExt cx="4907973" cy="3699596"/>
            </a:xfrm>
          </p:grpSpPr>
          <p:sp>
            <p:nvSpPr>
              <p:cNvPr id="80" name="圓角矩形 79"/>
              <p:cNvSpPr/>
              <p:nvPr/>
            </p:nvSpPr>
            <p:spPr>
              <a:xfrm>
                <a:off x="1932709" y="938214"/>
                <a:ext cx="4907973" cy="36995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群組 19"/>
              <p:cNvGrpSpPr/>
              <p:nvPr/>
            </p:nvGrpSpPr>
            <p:grpSpPr>
              <a:xfrm>
                <a:off x="1966423" y="1206846"/>
                <a:ext cx="4845616" cy="3413535"/>
                <a:chOff x="1966423" y="1206846"/>
                <a:chExt cx="4845616" cy="3413535"/>
              </a:xfrm>
            </p:grpSpPr>
            <p:grpSp>
              <p:nvGrpSpPr>
                <p:cNvPr id="37" name="群組 36"/>
                <p:cNvGrpSpPr/>
                <p:nvPr/>
              </p:nvGrpSpPr>
              <p:grpSpPr>
                <a:xfrm>
                  <a:off x="1966423" y="1377867"/>
                  <a:ext cx="4845616" cy="3242514"/>
                  <a:chOff x="1966422" y="1377867"/>
                  <a:chExt cx="4853135" cy="3128820"/>
                </a:xfrm>
              </p:grpSpPr>
              <p:pic>
                <p:nvPicPr>
                  <p:cNvPr id="2" name="圖片 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66422" y="2004758"/>
                    <a:ext cx="4853135" cy="1963272"/>
                  </a:xfrm>
                  <a:prstGeom prst="rect">
                    <a:avLst/>
                  </a:prstGeom>
                  <a:effectLst>
                    <a:glow>
                      <a:schemeClr val="accent1"/>
                    </a:glow>
                    <a:outerShdw sx="1000" sy="1000" algn="ctr" rotWithShape="0">
                      <a:srgbClr val="000000"/>
                    </a:outerShdw>
                  </a:effectLst>
                </p:spPr>
              </p:pic>
              <p:grpSp>
                <p:nvGrpSpPr>
                  <p:cNvPr id="23" name="群組 22"/>
                  <p:cNvGrpSpPr/>
                  <p:nvPr/>
                </p:nvGrpSpPr>
                <p:grpSpPr>
                  <a:xfrm>
                    <a:off x="4583073" y="1377867"/>
                    <a:ext cx="1683658" cy="3109468"/>
                    <a:chOff x="9323008" y="1975369"/>
                    <a:chExt cx="1683658" cy="3109468"/>
                  </a:xfrm>
                </p:grpSpPr>
                <p:cxnSp>
                  <p:nvCxnSpPr>
                    <p:cNvPr id="6" name="直線單箭頭接點 5"/>
                    <p:cNvCxnSpPr/>
                    <p:nvPr/>
                  </p:nvCxnSpPr>
                  <p:spPr>
                    <a:xfrm flipV="1">
                      <a:off x="9323008" y="3048000"/>
                      <a:ext cx="1683658" cy="1214363"/>
                    </a:xfrm>
                    <a:prstGeom prst="straightConnector1">
                      <a:avLst/>
                    </a:prstGeom>
                    <a:ln w="1270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" name="直線單箭頭接點 7"/>
                    <p:cNvCxnSpPr/>
                    <p:nvPr/>
                  </p:nvCxnSpPr>
                  <p:spPr>
                    <a:xfrm flipV="1">
                      <a:off x="10111619" y="2133600"/>
                      <a:ext cx="0" cy="2680305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直線接點 10"/>
                    <p:cNvCxnSpPr/>
                    <p:nvPr/>
                  </p:nvCxnSpPr>
                  <p:spPr>
                    <a:xfrm flipH="1">
                      <a:off x="9540753" y="2303116"/>
                      <a:ext cx="1170818" cy="2704481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手繪多邊形 17"/>
                    <p:cNvSpPr/>
                    <p:nvPr/>
                  </p:nvSpPr>
                  <p:spPr>
                    <a:xfrm>
                      <a:off x="9580639" y="1975369"/>
                      <a:ext cx="895047" cy="863166"/>
                    </a:xfrm>
                    <a:custGeom>
                      <a:avLst/>
                      <a:gdLst>
                        <a:gd name="connsiteX0" fmla="*/ 895047 w 895047"/>
                        <a:gd name="connsiteY0" fmla="*/ 0 h 863166"/>
                        <a:gd name="connsiteX1" fmla="*/ 537028 w 895047"/>
                        <a:gd name="connsiteY1" fmla="*/ 822477 h 863166"/>
                        <a:gd name="connsiteX2" fmla="*/ 0 w 895047"/>
                        <a:gd name="connsiteY2" fmla="*/ 662819 h 863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95047" h="863166">
                          <a:moveTo>
                            <a:pt x="895047" y="0"/>
                          </a:moveTo>
                          <a:cubicBezTo>
                            <a:pt x="790624" y="356003"/>
                            <a:pt x="686202" y="712007"/>
                            <a:pt x="537028" y="822477"/>
                          </a:cubicBezTo>
                          <a:cubicBezTo>
                            <a:pt x="387854" y="932947"/>
                            <a:pt x="193927" y="797883"/>
                            <a:pt x="0" y="66281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手繪多邊形 18"/>
                    <p:cNvSpPr/>
                    <p:nvPr/>
                  </p:nvSpPr>
                  <p:spPr>
                    <a:xfrm>
                      <a:off x="9529838" y="2109409"/>
                      <a:ext cx="1039585" cy="987531"/>
                    </a:xfrm>
                    <a:custGeom>
                      <a:avLst/>
                      <a:gdLst>
                        <a:gd name="connsiteX0" fmla="*/ 895047 w 895047"/>
                        <a:gd name="connsiteY0" fmla="*/ 0 h 863166"/>
                        <a:gd name="connsiteX1" fmla="*/ 537028 w 895047"/>
                        <a:gd name="connsiteY1" fmla="*/ 822477 h 863166"/>
                        <a:gd name="connsiteX2" fmla="*/ 0 w 895047"/>
                        <a:gd name="connsiteY2" fmla="*/ 662819 h 863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95047" h="863166">
                          <a:moveTo>
                            <a:pt x="895047" y="0"/>
                          </a:moveTo>
                          <a:cubicBezTo>
                            <a:pt x="790624" y="356003"/>
                            <a:pt x="686202" y="712007"/>
                            <a:pt x="537028" y="822477"/>
                          </a:cubicBezTo>
                          <a:cubicBezTo>
                            <a:pt x="387854" y="932947"/>
                            <a:pt x="193927" y="797883"/>
                            <a:pt x="0" y="66281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手繪多邊形 20"/>
                    <p:cNvSpPr/>
                    <p:nvPr/>
                  </p:nvSpPr>
                  <p:spPr>
                    <a:xfrm>
                      <a:off x="9677854" y="4077954"/>
                      <a:ext cx="1039585" cy="987531"/>
                    </a:xfrm>
                    <a:custGeom>
                      <a:avLst/>
                      <a:gdLst>
                        <a:gd name="connsiteX0" fmla="*/ 895047 w 895047"/>
                        <a:gd name="connsiteY0" fmla="*/ 0 h 863166"/>
                        <a:gd name="connsiteX1" fmla="*/ 537028 w 895047"/>
                        <a:gd name="connsiteY1" fmla="*/ 822477 h 863166"/>
                        <a:gd name="connsiteX2" fmla="*/ 0 w 895047"/>
                        <a:gd name="connsiteY2" fmla="*/ 662819 h 863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95047" h="863166">
                          <a:moveTo>
                            <a:pt x="895047" y="0"/>
                          </a:moveTo>
                          <a:cubicBezTo>
                            <a:pt x="790624" y="356003"/>
                            <a:pt x="686202" y="712007"/>
                            <a:pt x="537028" y="822477"/>
                          </a:cubicBezTo>
                          <a:cubicBezTo>
                            <a:pt x="387854" y="932947"/>
                            <a:pt x="193927" y="797883"/>
                            <a:pt x="0" y="66281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  <a:scene3d>
                      <a:camera prst="orthographicFront">
                        <a:rot lat="1080000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手繪多邊形 21"/>
                    <p:cNvSpPr/>
                    <p:nvPr/>
                  </p:nvSpPr>
                  <p:spPr>
                    <a:xfrm>
                      <a:off x="9797143" y="4221671"/>
                      <a:ext cx="895047" cy="863166"/>
                    </a:xfrm>
                    <a:custGeom>
                      <a:avLst/>
                      <a:gdLst>
                        <a:gd name="connsiteX0" fmla="*/ 895047 w 895047"/>
                        <a:gd name="connsiteY0" fmla="*/ 0 h 863166"/>
                        <a:gd name="connsiteX1" fmla="*/ 537028 w 895047"/>
                        <a:gd name="connsiteY1" fmla="*/ 822477 h 863166"/>
                        <a:gd name="connsiteX2" fmla="*/ 0 w 895047"/>
                        <a:gd name="connsiteY2" fmla="*/ 662819 h 863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95047" h="863166">
                          <a:moveTo>
                            <a:pt x="895047" y="0"/>
                          </a:moveTo>
                          <a:cubicBezTo>
                            <a:pt x="790624" y="356003"/>
                            <a:pt x="686202" y="712007"/>
                            <a:pt x="537028" y="822477"/>
                          </a:cubicBezTo>
                          <a:cubicBezTo>
                            <a:pt x="387854" y="932947"/>
                            <a:pt x="193927" y="797883"/>
                            <a:pt x="0" y="66281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70C0"/>
                      </a:solidFill>
                    </a:ln>
                    <a:scene3d>
                      <a:camera prst="orthographicFront">
                        <a:rot lat="1080000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群組 35"/>
                  <p:cNvGrpSpPr/>
                  <p:nvPr/>
                </p:nvGrpSpPr>
                <p:grpSpPr>
                  <a:xfrm>
                    <a:off x="2273904" y="1397219"/>
                    <a:ext cx="1683658" cy="3109468"/>
                    <a:chOff x="6570132" y="1339875"/>
                    <a:chExt cx="1683658" cy="3109468"/>
                  </a:xfrm>
                </p:grpSpPr>
                <p:grpSp>
                  <p:nvGrpSpPr>
                    <p:cNvPr id="24" name="群組 23"/>
                    <p:cNvGrpSpPr/>
                    <p:nvPr/>
                  </p:nvGrpSpPr>
                  <p:grpSpPr>
                    <a:xfrm>
                      <a:off x="6570132" y="1339875"/>
                      <a:ext cx="1683658" cy="3109468"/>
                      <a:chOff x="9323008" y="1975369"/>
                      <a:chExt cx="1683658" cy="3109468"/>
                    </a:xfrm>
                  </p:grpSpPr>
                  <p:cxnSp>
                    <p:nvCxnSpPr>
                      <p:cNvPr id="25" name="直線單箭頭接點 24"/>
                      <p:cNvCxnSpPr/>
                      <p:nvPr/>
                    </p:nvCxnSpPr>
                    <p:spPr>
                      <a:xfrm flipV="1">
                        <a:off x="9323008" y="3048000"/>
                        <a:ext cx="1683658" cy="1214363"/>
                      </a:xfrm>
                      <a:prstGeom prst="straightConnector1">
                        <a:avLst/>
                      </a:prstGeom>
                      <a:ln w="12700"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直線單箭頭接點 25"/>
                      <p:cNvCxnSpPr/>
                      <p:nvPr/>
                    </p:nvCxnSpPr>
                    <p:spPr>
                      <a:xfrm flipV="1">
                        <a:off x="10111619" y="2133600"/>
                        <a:ext cx="0" cy="2680305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8" name="手繪多邊形 27"/>
                      <p:cNvSpPr/>
                      <p:nvPr/>
                    </p:nvSpPr>
                    <p:spPr>
                      <a:xfrm>
                        <a:off x="9580639" y="1975369"/>
                        <a:ext cx="895047" cy="863166"/>
                      </a:xfrm>
                      <a:custGeom>
                        <a:avLst/>
                        <a:gdLst>
                          <a:gd name="connsiteX0" fmla="*/ 895047 w 895047"/>
                          <a:gd name="connsiteY0" fmla="*/ 0 h 863166"/>
                          <a:gd name="connsiteX1" fmla="*/ 537028 w 895047"/>
                          <a:gd name="connsiteY1" fmla="*/ 822477 h 863166"/>
                          <a:gd name="connsiteX2" fmla="*/ 0 w 895047"/>
                          <a:gd name="connsiteY2" fmla="*/ 662819 h 8631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95047" h="863166">
                            <a:moveTo>
                              <a:pt x="895047" y="0"/>
                            </a:moveTo>
                            <a:cubicBezTo>
                              <a:pt x="790624" y="356003"/>
                              <a:pt x="686202" y="712007"/>
                              <a:pt x="537028" y="822477"/>
                            </a:cubicBezTo>
                            <a:cubicBezTo>
                              <a:pt x="387854" y="932947"/>
                              <a:pt x="193927" y="797883"/>
                              <a:pt x="0" y="66281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手繪多邊形 28"/>
                      <p:cNvSpPr/>
                      <p:nvPr/>
                    </p:nvSpPr>
                    <p:spPr>
                      <a:xfrm>
                        <a:off x="9529838" y="2109409"/>
                        <a:ext cx="1039585" cy="987531"/>
                      </a:xfrm>
                      <a:custGeom>
                        <a:avLst/>
                        <a:gdLst>
                          <a:gd name="connsiteX0" fmla="*/ 895047 w 895047"/>
                          <a:gd name="connsiteY0" fmla="*/ 0 h 863166"/>
                          <a:gd name="connsiteX1" fmla="*/ 537028 w 895047"/>
                          <a:gd name="connsiteY1" fmla="*/ 822477 h 863166"/>
                          <a:gd name="connsiteX2" fmla="*/ 0 w 895047"/>
                          <a:gd name="connsiteY2" fmla="*/ 662819 h 8631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95047" h="863166">
                            <a:moveTo>
                              <a:pt x="895047" y="0"/>
                            </a:moveTo>
                            <a:cubicBezTo>
                              <a:pt x="790624" y="356003"/>
                              <a:pt x="686202" y="712007"/>
                              <a:pt x="537028" y="822477"/>
                            </a:cubicBezTo>
                            <a:cubicBezTo>
                              <a:pt x="387854" y="932947"/>
                              <a:pt x="193927" y="797883"/>
                              <a:pt x="0" y="66281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手繪多邊形 29"/>
                      <p:cNvSpPr/>
                      <p:nvPr/>
                    </p:nvSpPr>
                    <p:spPr>
                      <a:xfrm>
                        <a:off x="9677854" y="4077954"/>
                        <a:ext cx="1039585" cy="987531"/>
                      </a:xfrm>
                      <a:custGeom>
                        <a:avLst/>
                        <a:gdLst>
                          <a:gd name="connsiteX0" fmla="*/ 895047 w 895047"/>
                          <a:gd name="connsiteY0" fmla="*/ 0 h 863166"/>
                          <a:gd name="connsiteX1" fmla="*/ 537028 w 895047"/>
                          <a:gd name="connsiteY1" fmla="*/ 822477 h 863166"/>
                          <a:gd name="connsiteX2" fmla="*/ 0 w 895047"/>
                          <a:gd name="connsiteY2" fmla="*/ 662819 h 8631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95047" h="863166">
                            <a:moveTo>
                              <a:pt x="895047" y="0"/>
                            </a:moveTo>
                            <a:cubicBezTo>
                              <a:pt x="790624" y="356003"/>
                              <a:pt x="686202" y="712007"/>
                              <a:pt x="537028" y="822477"/>
                            </a:cubicBezTo>
                            <a:cubicBezTo>
                              <a:pt x="387854" y="932947"/>
                              <a:pt x="193927" y="797883"/>
                              <a:pt x="0" y="66281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FF0000"/>
                        </a:solidFill>
                      </a:ln>
                      <a:scene3d>
                        <a:camera prst="orthographicFront">
                          <a:rot lat="10800000" lon="10800000" rev="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手繪多邊形 30"/>
                      <p:cNvSpPr/>
                      <p:nvPr/>
                    </p:nvSpPr>
                    <p:spPr>
                      <a:xfrm>
                        <a:off x="9797143" y="4221671"/>
                        <a:ext cx="895047" cy="863166"/>
                      </a:xfrm>
                      <a:custGeom>
                        <a:avLst/>
                        <a:gdLst>
                          <a:gd name="connsiteX0" fmla="*/ 895047 w 895047"/>
                          <a:gd name="connsiteY0" fmla="*/ 0 h 863166"/>
                          <a:gd name="connsiteX1" fmla="*/ 537028 w 895047"/>
                          <a:gd name="connsiteY1" fmla="*/ 822477 h 863166"/>
                          <a:gd name="connsiteX2" fmla="*/ 0 w 895047"/>
                          <a:gd name="connsiteY2" fmla="*/ 662819 h 8631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95047" h="863166">
                            <a:moveTo>
                              <a:pt x="895047" y="0"/>
                            </a:moveTo>
                            <a:cubicBezTo>
                              <a:pt x="790624" y="356003"/>
                              <a:pt x="686202" y="712007"/>
                              <a:pt x="537028" y="822477"/>
                            </a:cubicBezTo>
                            <a:cubicBezTo>
                              <a:pt x="387854" y="932947"/>
                              <a:pt x="193927" y="797883"/>
                              <a:pt x="0" y="662819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FF0000"/>
                        </a:solidFill>
                      </a:ln>
                      <a:scene3d>
                        <a:camera prst="orthographicFront">
                          <a:rot lat="10800000" lon="10800000" rev="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3" name="直線接點 32"/>
                    <p:cNvCxnSpPr/>
                    <p:nvPr/>
                  </p:nvCxnSpPr>
                  <p:spPr>
                    <a:xfrm>
                      <a:off x="6631706" y="2454343"/>
                      <a:ext cx="1403577" cy="1131834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" name="橢圓 2"/>
                <p:cNvSpPr/>
                <p:nvPr/>
              </p:nvSpPr>
              <p:spPr>
                <a:xfrm>
                  <a:off x="5176375" y="3725849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橢圓 31"/>
                <p:cNvSpPr/>
                <p:nvPr/>
              </p:nvSpPr>
              <p:spPr>
                <a:xfrm>
                  <a:off x="5096177" y="3931309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橢圓 33"/>
                <p:cNvSpPr/>
                <p:nvPr/>
              </p:nvSpPr>
              <p:spPr>
                <a:xfrm>
                  <a:off x="5000842" y="415695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橢圓 34"/>
                <p:cNvSpPr/>
                <p:nvPr/>
              </p:nvSpPr>
              <p:spPr>
                <a:xfrm>
                  <a:off x="4934560" y="4403416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橢圓 37"/>
                <p:cNvSpPr/>
                <p:nvPr/>
              </p:nvSpPr>
              <p:spPr>
                <a:xfrm>
                  <a:off x="5334968" y="3547553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橢圓 38"/>
                <p:cNvSpPr/>
                <p:nvPr/>
              </p:nvSpPr>
              <p:spPr>
                <a:xfrm>
                  <a:off x="5346050" y="3725849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橢圓 39"/>
                <p:cNvSpPr/>
                <p:nvPr/>
              </p:nvSpPr>
              <p:spPr>
                <a:xfrm>
                  <a:off x="5612949" y="3557901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橢圓 40"/>
                <p:cNvSpPr/>
                <p:nvPr/>
              </p:nvSpPr>
              <p:spPr>
                <a:xfrm>
                  <a:off x="5746356" y="362667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橢圓 41"/>
                <p:cNvSpPr/>
                <p:nvPr/>
              </p:nvSpPr>
              <p:spPr>
                <a:xfrm>
                  <a:off x="5536023" y="3680492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橢圓 42"/>
                <p:cNvSpPr/>
                <p:nvPr/>
              </p:nvSpPr>
              <p:spPr>
                <a:xfrm>
                  <a:off x="5725996" y="3755373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橢圓 43"/>
                <p:cNvSpPr/>
                <p:nvPr/>
              </p:nvSpPr>
              <p:spPr>
                <a:xfrm>
                  <a:off x="5218432" y="393186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橢圓 44"/>
                <p:cNvSpPr/>
                <p:nvPr/>
              </p:nvSpPr>
              <p:spPr>
                <a:xfrm>
                  <a:off x="5137905" y="415405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橢圓 45"/>
                <p:cNvSpPr/>
                <p:nvPr/>
              </p:nvSpPr>
              <p:spPr>
                <a:xfrm>
                  <a:off x="5055358" y="443886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橢圓 46"/>
                <p:cNvSpPr/>
                <p:nvPr/>
              </p:nvSpPr>
              <p:spPr>
                <a:xfrm>
                  <a:off x="5887343" y="3720559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橢圓 47"/>
                <p:cNvSpPr/>
                <p:nvPr/>
              </p:nvSpPr>
              <p:spPr>
                <a:xfrm>
                  <a:off x="5868221" y="384286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橢圓 48"/>
                <p:cNvSpPr/>
                <p:nvPr/>
              </p:nvSpPr>
              <p:spPr>
                <a:xfrm>
                  <a:off x="5482504" y="3519456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橢圓 49"/>
                <p:cNvSpPr/>
                <p:nvPr/>
              </p:nvSpPr>
              <p:spPr>
                <a:xfrm>
                  <a:off x="4799908" y="4356289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橢圓 50"/>
                <p:cNvSpPr/>
                <p:nvPr/>
              </p:nvSpPr>
              <p:spPr>
                <a:xfrm>
                  <a:off x="4887974" y="4125737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橢圓 51"/>
                <p:cNvSpPr/>
                <p:nvPr/>
              </p:nvSpPr>
              <p:spPr>
                <a:xfrm>
                  <a:off x="4982859" y="3907106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橢圓 52"/>
                <p:cNvSpPr/>
                <p:nvPr/>
              </p:nvSpPr>
              <p:spPr>
                <a:xfrm>
                  <a:off x="5066828" y="3695476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橢圓 53"/>
                <p:cNvSpPr/>
                <p:nvPr/>
              </p:nvSpPr>
              <p:spPr>
                <a:xfrm>
                  <a:off x="2860255" y="3757113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橢圓 54"/>
                <p:cNvSpPr/>
                <p:nvPr/>
              </p:nvSpPr>
              <p:spPr>
                <a:xfrm>
                  <a:off x="2780057" y="3962573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橢圓 55"/>
                <p:cNvSpPr/>
                <p:nvPr/>
              </p:nvSpPr>
              <p:spPr>
                <a:xfrm>
                  <a:off x="2684722" y="418821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橢圓 56"/>
                <p:cNvSpPr/>
                <p:nvPr/>
              </p:nvSpPr>
              <p:spPr>
                <a:xfrm>
                  <a:off x="2618440" y="443468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橢圓 57"/>
                <p:cNvSpPr/>
                <p:nvPr/>
              </p:nvSpPr>
              <p:spPr>
                <a:xfrm>
                  <a:off x="3018848" y="3578817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橢圓 58"/>
                <p:cNvSpPr/>
                <p:nvPr/>
              </p:nvSpPr>
              <p:spPr>
                <a:xfrm>
                  <a:off x="3029930" y="3757113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橢圓 59"/>
                <p:cNvSpPr/>
                <p:nvPr/>
              </p:nvSpPr>
              <p:spPr>
                <a:xfrm>
                  <a:off x="3296829" y="358916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橢圓 60"/>
                <p:cNvSpPr/>
                <p:nvPr/>
              </p:nvSpPr>
              <p:spPr>
                <a:xfrm>
                  <a:off x="3430236" y="365793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橢圓 61"/>
                <p:cNvSpPr/>
                <p:nvPr/>
              </p:nvSpPr>
              <p:spPr>
                <a:xfrm>
                  <a:off x="3219903" y="3711756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橢圓 62"/>
                <p:cNvSpPr/>
                <p:nvPr/>
              </p:nvSpPr>
              <p:spPr>
                <a:xfrm>
                  <a:off x="3409876" y="3786637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橢圓 63"/>
                <p:cNvSpPr/>
                <p:nvPr/>
              </p:nvSpPr>
              <p:spPr>
                <a:xfrm>
                  <a:off x="2902312" y="3963132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橢圓 64"/>
                <p:cNvSpPr/>
                <p:nvPr/>
              </p:nvSpPr>
              <p:spPr>
                <a:xfrm>
                  <a:off x="2821785" y="4185319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橢圓 65"/>
                <p:cNvSpPr/>
                <p:nvPr/>
              </p:nvSpPr>
              <p:spPr>
                <a:xfrm>
                  <a:off x="2739238" y="4470132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橢圓 66"/>
                <p:cNvSpPr/>
                <p:nvPr/>
              </p:nvSpPr>
              <p:spPr>
                <a:xfrm>
                  <a:off x="3571223" y="3751823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橢圓 67"/>
                <p:cNvSpPr/>
                <p:nvPr/>
              </p:nvSpPr>
              <p:spPr>
                <a:xfrm>
                  <a:off x="3552101" y="3874128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橢圓 68"/>
                <p:cNvSpPr/>
                <p:nvPr/>
              </p:nvSpPr>
              <p:spPr>
                <a:xfrm>
                  <a:off x="3166384" y="355072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橢圓 69"/>
                <p:cNvSpPr/>
                <p:nvPr/>
              </p:nvSpPr>
              <p:spPr>
                <a:xfrm>
                  <a:off x="3613995" y="361673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橢圓 70"/>
                <p:cNvSpPr/>
                <p:nvPr/>
              </p:nvSpPr>
              <p:spPr>
                <a:xfrm>
                  <a:off x="3458697" y="349447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橢圓 71"/>
                <p:cNvSpPr/>
                <p:nvPr/>
              </p:nvSpPr>
              <p:spPr>
                <a:xfrm>
                  <a:off x="3334946" y="3379957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橢圓 72"/>
                <p:cNvSpPr/>
                <p:nvPr/>
              </p:nvSpPr>
              <p:spPr>
                <a:xfrm>
                  <a:off x="3185487" y="3256800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橢圓 73"/>
                <p:cNvSpPr/>
                <p:nvPr/>
              </p:nvSpPr>
              <p:spPr>
                <a:xfrm>
                  <a:off x="3018848" y="312680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橢圓 74"/>
                <p:cNvSpPr/>
                <p:nvPr/>
              </p:nvSpPr>
              <p:spPr>
                <a:xfrm>
                  <a:off x="2874270" y="2993015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橢圓 75"/>
                <p:cNvSpPr/>
                <p:nvPr/>
              </p:nvSpPr>
              <p:spPr>
                <a:xfrm>
                  <a:off x="2712315" y="2859313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文字方塊 3"/>
                    <p:cNvSpPr txBox="1"/>
                    <p:nvPr/>
                  </p:nvSpPr>
                  <p:spPr>
                    <a:xfrm>
                      <a:off x="6159020" y="2160275"/>
                      <a:ext cx="370934" cy="4103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" name="文字方塊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59020" y="2160275"/>
                      <a:ext cx="370934" cy="41030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文字方塊 76"/>
                    <p:cNvSpPr txBox="1"/>
                    <p:nvPr/>
                  </p:nvSpPr>
                  <p:spPr>
                    <a:xfrm>
                      <a:off x="5074299" y="1206846"/>
                      <a:ext cx="676404" cy="4103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7" name="文字方塊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74299" y="1206846"/>
                      <a:ext cx="676404" cy="41030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194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直線接點 6"/>
                <p:cNvCxnSpPr/>
                <p:nvPr/>
              </p:nvCxnSpPr>
              <p:spPr>
                <a:xfrm>
                  <a:off x="3391045" y="3038735"/>
                  <a:ext cx="1875883" cy="0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文字方塊 78"/>
                    <p:cNvSpPr txBox="1"/>
                    <p:nvPr/>
                  </p:nvSpPr>
                  <p:spPr>
                    <a:xfrm>
                      <a:off x="4073080" y="2270651"/>
                      <a:ext cx="720903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oMath>
                      </a14:m>
                      <a:r>
                        <a:rPr lang="en-US" dirty="0" smtClean="0"/>
                        <a:t>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9" name="文字方塊 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73080" y="2270651"/>
                      <a:ext cx="720903" cy="4029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" name="向右箭號 14"/>
                <p:cNvSpPr/>
                <p:nvPr/>
              </p:nvSpPr>
              <p:spPr>
                <a:xfrm rot="19449131">
                  <a:off x="3852046" y="2788570"/>
                  <a:ext cx="1058677" cy="184912"/>
                </a:xfrm>
                <a:prstGeom prst="rightArrow">
                  <a:avLst>
                    <a:gd name="adj1" fmla="val 25820"/>
                    <a:gd name="adj2" fmla="val 122519"/>
                  </a:avLst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文字方塊 15"/>
                    <p:cNvSpPr txBox="1"/>
                    <p:nvPr/>
                  </p:nvSpPr>
                  <p:spPr>
                    <a:xfrm>
                      <a:off x="4508936" y="2689613"/>
                      <a:ext cx="38241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文字方塊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08936" y="2689613"/>
                      <a:ext cx="382412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手繪多邊形 16"/>
                <p:cNvSpPr/>
                <p:nvPr/>
              </p:nvSpPr>
              <p:spPr>
                <a:xfrm>
                  <a:off x="4468873" y="2849448"/>
                  <a:ext cx="133968" cy="196938"/>
                </a:xfrm>
                <a:custGeom>
                  <a:avLst/>
                  <a:gdLst>
                    <a:gd name="connsiteX0" fmla="*/ 218209 w 250305"/>
                    <a:gd name="connsiteY0" fmla="*/ 554182 h 554182"/>
                    <a:gd name="connsiteX1" fmla="*/ 232063 w 250305"/>
                    <a:gd name="connsiteY1" fmla="*/ 183573 h 554182"/>
                    <a:gd name="connsiteX2" fmla="*/ 0 w 250305"/>
                    <a:gd name="connsiteY2" fmla="*/ 0 h 554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0305" h="554182">
                      <a:moveTo>
                        <a:pt x="218209" y="554182"/>
                      </a:moveTo>
                      <a:cubicBezTo>
                        <a:pt x="243320" y="415059"/>
                        <a:pt x="268431" y="275937"/>
                        <a:pt x="232063" y="183573"/>
                      </a:cubicBezTo>
                      <a:cubicBezTo>
                        <a:pt x="195695" y="91209"/>
                        <a:pt x="97847" y="45604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ysDash"/>
                  <a:headEnd type="none"/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8" name="文字方塊 77"/>
            <p:cNvSpPr txBox="1"/>
            <p:nvPr/>
          </p:nvSpPr>
          <p:spPr>
            <a:xfrm>
              <a:off x="2565211" y="3997388"/>
              <a:ext cx="1270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Fermionic</a:t>
              </a:r>
            </a:p>
            <a:p>
              <a:pPr algn="ctr"/>
              <a:r>
                <a:rPr lang="en-US" dirty="0" smtClean="0"/>
                <a:t>zero modes</a:t>
              </a:r>
              <a:endParaRPr lang="en-US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777344" y="966849"/>
              <a:ext cx="2986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Topological Weyl </a:t>
              </a:r>
              <a:r>
                <a:rPr lang="en-US" dirty="0" err="1" smtClean="0"/>
                <a:t>ferromagnet</a:t>
              </a:r>
              <a:endParaRPr lang="en-US" dirty="0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909912" y="2245649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 = 0</a:t>
              </a:r>
              <a:endParaRPr lang="en-US" dirty="0"/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1361202" y="20000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501477" y="17544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387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字方塊 74"/>
          <p:cNvSpPr txBox="1"/>
          <p:nvPr/>
        </p:nvSpPr>
        <p:spPr>
          <a:xfrm>
            <a:off x="5963654" y="902997"/>
            <a:ext cx="57372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拓撲</a:t>
            </a:r>
            <a:r>
              <a:rPr lang="en-US" altLang="zh-TW" sz="1200" dirty="0" smtClean="0"/>
              <a:t>Weyl</a:t>
            </a:r>
            <a:r>
              <a:rPr lang="zh-TW" altLang="en-US" sz="1200" dirty="0"/>
              <a:t>磁鐵中的量子</a:t>
            </a:r>
            <a:r>
              <a:rPr lang="zh-TW" altLang="en-US" sz="1200" dirty="0" smtClean="0"/>
              <a:t>異常</a:t>
            </a:r>
            <a:r>
              <a:rPr lang="zh-TW" altLang="en-US" sz="1200" dirty="0"/>
              <a:t>現象</a:t>
            </a:r>
            <a:endParaRPr lang="en-US" sz="1200" dirty="0"/>
          </a:p>
          <a:p>
            <a:endParaRPr lang="en-US" altLang="zh-TW" sz="1200" b="1" dirty="0" smtClean="0"/>
          </a:p>
          <a:p>
            <a:r>
              <a:rPr lang="zh-TW" altLang="en-US" sz="1200" dirty="0"/>
              <a:t>費米子零</a:t>
            </a:r>
            <a:r>
              <a:rPr lang="zh-TW" altLang="en-US" sz="1200" dirty="0" smtClean="0"/>
              <a:t>能態（</a:t>
            </a:r>
            <a:r>
              <a:rPr lang="en-US" altLang="zh-TW" sz="1200" dirty="0"/>
              <a:t>Fermionic zero modes</a:t>
            </a:r>
            <a:r>
              <a:rPr lang="zh-TW" altLang="en-US" sz="1200" dirty="0" smtClean="0"/>
              <a:t>）出現於各種不同物理系統與尺度</a:t>
            </a:r>
            <a:r>
              <a:rPr lang="zh-TW" altLang="en-US" sz="1200" dirty="0"/>
              <a:t>中，例如弱</a:t>
            </a:r>
            <a:r>
              <a:rPr lang="zh-TW" altLang="en-US" sz="1200" dirty="0" smtClean="0"/>
              <a:t>電場 </a:t>
            </a:r>
            <a:r>
              <a:rPr lang="en-US" altLang="zh-TW" sz="1200" dirty="0"/>
              <a:t>Z </a:t>
            </a:r>
            <a:r>
              <a:rPr lang="zh-TW" altLang="en-US" sz="1200" dirty="0"/>
              <a:t>弦（</a:t>
            </a:r>
            <a:r>
              <a:rPr lang="en-US" altLang="zh-TW" sz="1200" dirty="0"/>
              <a:t>electroweak Z-string</a:t>
            </a:r>
            <a:r>
              <a:rPr lang="zh-TW" altLang="en-US" sz="1200" dirty="0"/>
              <a:t>）、氦</a:t>
            </a:r>
            <a:r>
              <a:rPr lang="en-US" altLang="zh-TW" sz="1200" dirty="0"/>
              <a:t>-</a:t>
            </a:r>
            <a:r>
              <a:rPr lang="en-US" altLang="zh-TW" sz="1200" dirty="0" smtClean="0"/>
              <a:t>3</a:t>
            </a:r>
            <a:r>
              <a:rPr lang="zh-TW" altLang="en-US" sz="1200" dirty="0" smtClean="0"/>
              <a:t>渦旋</a:t>
            </a:r>
            <a:r>
              <a:rPr lang="zh-TW" altLang="en-US" sz="1200" dirty="0"/>
              <a:t>（</a:t>
            </a:r>
            <a:r>
              <a:rPr lang="en-US" altLang="zh-TW" sz="1200" baseline="30000" dirty="0" smtClean="0"/>
              <a:t>3</a:t>
            </a:r>
            <a:r>
              <a:rPr lang="en-US" altLang="zh-TW" sz="1200" dirty="0" smtClean="0"/>
              <a:t>He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vortices</a:t>
            </a:r>
            <a:r>
              <a:rPr lang="zh-TW" altLang="en-US" sz="1200" dirty="0" smtClean="0"/>
              <a:t>）以及</a:t>
            </a:r>
            <a:r>
              <a:rPr lang="zh-TW" altLang="en-US" sz="1200" dirty="0"/>
              <a:t>宇宙弦（</a:t>
            </a:r>
            <a:r>
              <a:rPr lang="en-US" altLang="zh-TW" sz="1200" dirty="0"/>
              <a:t>cosmic strings</a:t>
            </a:r>
            <a:r>
              <a:rPr lang="zh-TW" altLang="en-US" sz="1200" dirty="0" smtClean="0"/>
              <a:t>）</a:t>
            </a:r>
            <a:r>
              <a:rPr lang="zh-TW" altLang="en-US" sz="1200" dirty="0"/>
              <a:t>，從而</a:t>
            </a:r>
            <a:r>
              <a:rPr lang="zh-TW" altLang="en-US" sz="1200" dirty="0" smtClean="0"/>
              <a:t>揭示</a:t>
            </a:r>
            <a:r>
              <a:rPr lang="zh-TW" altLang="en-US" sz="1200" dirty="0"/>
              <a:t>了真空量子漲落（</a:t>
            </a:r>
            <a:r>
              <a:rPr lang="en-US" altLang="zh-TW" sz="1200" dirty="0"/>
              <a:t>quantum fluctuations</a:t>
            </a:r>
            <a:r>
              <a:rPr lang="zh-TW" altLang="en-US" sz="1200" dirty="0" smtClean="0"/>
              <a:t>）以及與</a:t>
            </a:r>
            <a:r>
              <a:rPr lang="zh-TW" altLang="en-US" sz="1200" dirty="0"/>
              <a:t>不</a:t>
            </a:r>
            <a:r>
              <a:rPr lang="zh-TW" altLang="en-US" sz="1200" dirty="0" smtClean="0"/>
              <a:t>守恆</a:t>
            </a:r>
            <a:r>
              <a:rPr lang="zh-TW" altLang="en-US" sz="1200" dirty="0"/>
              <a:t>粒子、電荷</a:t>
            </a:r>
            <a:r>
              <a:rPr lang="zh-TW" altLang="en-US" sz="1200" dirty="0" smtClean="0"/>
              <a:t>及螺旋性</a:t>
            </a:r>
            <a:r>
              <a:rPr lang="zh-TW" altLang="en-US" sz="1200" dirty="0"/>
              <a:t>（</a:t>
            </a:r>
            <a:r>
              <a:rPr lang="en-US" altLang="zh-TW" sz="1200" dirty="0"/>
              <a:t>chirality</a:t>
            </a:r>
            <a:r>
              <a:rPr lang="zh-TW" altLang="en-US" sz="1200" dirty="0"/>
              <a:t>）相關的</a:t>
            </a:r>
            <a:r>
              <a:rPr lang="zh-TW" altLang="en-US" sz="1200" dirty="0" smtClean="0"/>
              <a:t>量子</a:t>
            </a:r>
            <a:r>
              <a:rPr lang="zh-TW" altLang="en-US" sz="1200" dirty="0"/>
              <a:t>異</a:t>
            </a:r>
            <a:r>
              <a:rPr lang="zh-TW" altLang="en-US" sz="1200" dirty="0" smtClean="0"/>
              <a:t>常</a:t>
            </a:r>
            <a:r>
              <a:rPr lang="zh-TW" altLang="en-US" sz="1200" dirty="0"/>
              <a:t>（</a:t>
            </a:r>
            <a:r>
              <a:rPr lang="en-US" altLang="zh-TW" sz="1200" dirty="0"/>
              <a:t>quantum anomalies</a:t>
            </a:r>
            <a:r>
              <a:rPr lang="zh-TW" altLang="en-US" sz="1200" dirty="0" smtClean="0"/>
              <a:t>）</a:t>
            </a:r>
            <a:r>
              <a:rPr lang="zh-TW" altLang="en-US" sz="1200" dirty="0"/>
              <a:t>的</a:t>
            </a:r>
            <a:r>
              <a:rPr lang="zh-TW" altLang="en-US" sz="1200" dirty="0" smtClean="0"/>
              <a:t>奧秘。</a:t>
            </a:r>
            <a:r>
              <a:rPr lang="zh-TW" altLang="en-US" sz="1200" dirty="0"/>
              <a:t>此</a:t>
            </a:r>
            <a:r>
              <a:rPr lang="zh-TW" altLang="en-US" sz="1200" dirty="0" smtClean="0"/>
              <a:t>類</a:t>
            </a:r>
            <a:r>
              <a:rPr lang="zh-TW" altLang="en-US" sz="1200" dirty="0"/>
              <a:t>零能態</a:t>
            </a:r>
            <a:r>
              <a:rPr lang="zh-TW" altLang="en-US" sz="1200" dirty="0" smtClean="0"/>
              <a:t>在</a:t>
            </a:r>
            <a:r>
              <a:rPr lang="zh-TW" altLang="en-US" sz="1200" dirty="0"/>
              <a:t>拓</a:t>
            </a:r>
            <a:r>
              <a:rPr lang="zh-TW" altLang="en-US" sz="1200" dirty="0" smtClean="0"/>
              <a:t>撲</a:t>
            </a:r>
            <a:r>
              <a:rPr lang="en-US" altLang="zh-TW" sz="1200" dirty="0" smtClean="0"/>
              <a:t>Weyl</a:t>
            </a:r>
            <a:r>
              <a:rPr lang="zh-TW" altLang="en-US" sz="1200" dirty="0" smtClean="0"/>
              <a:t>鐵磁中</a:t>
            </a:r>
            <a:r>
              <a:rPr lang="zh-TW" altLang="en-US" sz="1200" dirty="0"/>
              <a:t>表現為獨特的 </a:t>
            </a:r>
            <a:r>
              <a:rPr lang="en-US" altLang="zh-TW" sz="1200" i="1" dirty="0" smtClean="0"/>
              <a:t>n</a:t>
            </a:r>
            <a:r>
              <a:rPr lang="en-US" altLang="zh-TW" sz="1200" dirty="0" smtClean="0"/>
              <a:t> </a:t>
            </a:r>
            <a:r>
              <a:rPr lang="en-US" altLang="zh-TW" sz="1200" dirty="0"/>
              <a:t>= </a:t>
            </a:r>
            <a:r>
              <a:rPr lang="en-US" altLang="zh-TW" sz="1200" dirty="0" smtClean="0"/>
              <a:t>0 </a:t>
            </a:r>
            <a:r>
              <a:rPr lang="zh-TW" altLang="en-US" sz="1200" dirty="0"/>
              <a:t>朗道</a:t>
            </a:r>
            <a:r>
              <a:rPr lang="zh-TW" altLang="en-US" sz="1200" dirty="0" smtClean="0"/>
              <a:t>能階（</a:t>
            </a:r>
            <a:r>
              <a:rPr lang="en-US" altLang="zh-TW" sz="1200" dirty="0"/>
              <a:t>Landau </a:t>
            </a:r>
            <a:r>
              <a:rPr lang="en-US" altLang="zh-TW" sz="1200" dirty="0" smtClean="0"/>
              <a:t>level</a:t>
            </a:r>
            <a:r>
              <a:rPr lang="zh-TW" altLang="en-US" sz="1200" dirty="0" smtClean="0"/>
              <a:t>），</a:t>
            </a:r>
            <a:r>
              <a:rPr lang="zh-TW" altLang="en-US" sz="1200" dirty="0"/>
              <a:t>而</a:t>
            </a:r>
            <a:r>
              <a:rPr lang="zh-TW" altLang="en-US" sz="1200" dirty="0" smtClean="0"/>
              <a:t>產生不守恆的螺旋性</a:t>
            </a:r>
            <a:r>
              <a:rPr lang="zh-TW" altLang="en-US" sz="1200" dirty="0"/>
              <a:t>電荷，進而導致在平行電場與</a:t>
            </a:r>
            <a:r>
              <a:rPr lang="zh-TW" altLang="en-US" sz="1200" dirty="0" smtClean="0"/>
              <a:t>磁場條件下特殊的電</a:t>
            </a:r>
            <a:r>
              <a:rPr lang="zh-TW" altLang="en-US" sz="1200" dirty="0"/>
              <a:t>導率</a:t>
            </a:r>
            <a:r>
              <a:rPr lang="zh-TW" altLang="en-US" sz="1200" dirty="0" smtClean="0"/>
              <a:t>增強效應</a:t>
            </a:r>
            <a:r>
              <a:rPr lang="en-US" altLang="zh-TW" sz="1200" dirty="0" smtClean="0"/>
              <a:t>—</a:t>
            </a:r>
            <a:r>
              <a:rPr lang="zh-TW" altLang="en-US" sz="1200" dirty="0" smtClean="0"/>
              <a:t>此</a:t>
            </a:r>
            <a:r>
              <a:rPr lang="zh-TW" altLang="en-US" sz="1200" dirty="0"/>
              <a:t>現象被</a:t>
            </a:r>
            <a:r>
              <a:rPr lang="zh-TW" altLang="en-US" sz="1200" dirty="0" smtClean="0"/>
              <a:t>稱為螺旋性異常</a:t>
            </a:r>
            <a:r>
              <a:rPr lang="zh-TW" altLang="en-US" sz="1200" dirty="0"/>
              <a:t>（</a:t>
            </a:r>
            <a:r>
              <a:rPr lang="en-US" altLang="zh-TW" sz="1200" dirty="0"/>
              <a:t>chiral anomaly</a:t>
            </a:r>
            <a:r>
              <a:rPr lang="zh-TW" altLang="en-US" sz="1200" dirty="0"/>
              <a:t>）。</a:t>
            </a:r>
          </a:p>
          <a:p>
            <a:r>
              <a:rPr lang="zh-TW" altLang="en-US" sz="1200" dirty="0"/>
              <a:t>在一項由中研院物理</a:t>
            </a:r>
            <a:r>
              <a:rPr lang="zh-TW" altLang="en-US" sz="1200" dirty="0" smtClean="0"/>
              <a:t>所李偉立博</a:t>
            </a:r>
            <a:r>
              <a:rPr lang="zh-TW" altLang="en-US" sz="1200" dirty="0"/>
              <a:t>士研究團隊與國立</a:t>
            </a:r>
            <a:r>
              <a:rPr lang="zh-TW" altLang="en-US" sz="1200" dirty="0" smtClean="0"/>
              <a:t>臺灣大學物理系郭光宇教授研究團隊合作</a:t>
            </a:r>
            <a:r>
              <a:rPr lang="zh-TW" altLang="en-US" sz="1200" dirty="0"/>
              <a:t>的研究中，</a:t>
            </a:r>
            <a:r>
              <a:rPr lang="zh-TW" altLang="en-US" sz="1200" dirty="0" smtClean="0"/>
              <a:t>在由</a:t>
            </a:r>
            <a:r>
              <a:rPr lang="zh-TW" altLang="en-US" sz="1200" dirty="0"/>
              <a:t>鐵</a:t>
            </a:r>
            <a:r>
              <a:rPr lang="zh-TW" altLang="en-US" sz="1200" dirty="0" smtClean="0"/>
              <a:t>磁</a:t>
            </a:r>
            <a:r>
              <a:rPr lang="zh-TW" altLang="en-US" sz="1200" dirty="0"/>
              <a:t>拓撲</a:t>
            </a:r>
            <a:r>
              <a:rPr lang="en-US" altLang="zh-TW" sz="1200" dirty="0"/>
              <a:t>Weyl</a:t>
            </a:r>
            <a:r>
              <a:rPr lang="zh-TW" altLang="en-US" sz="1200" dirty="0"/>
              <a:t>金屬 </a:t>
            </a:r>
            <a:r>
              <a:rPr lang="en-US" altLang="zh-TW" sz="1200" dirty="0" smtClean="0"/>
              <a:t>SrRuO</a:t>
            </a:r>
            <a:r>
              <a:rPr lang="en-US" altLang="zh-TW" sz="1200" baseline="-25000" dirty="0" smtClean="0"/>
              <a:t>3</a:t>
            </a:r>
            <a:r>
              <a:rPr lang="zh-TW" altLang="en-US" sz="1200" dirty="0"/>
              <a:t>（</a:t>
            </a:r>
            <a:r>
              <a:rPr lang="en-US" altLang="zh-TW" sz="1200" dirty="0"/>
              <a:t>SRO</a:t>
            </a:r>
            <a:r>
              <a:rPr lang="zh-TW" altLang="en-US" sz="1200" dirty="0"/>
              <a:t>）</a:t>
            </a:r>
            <a:r>
              <a:rPr lang="zh-TW" altLang="en-US" sz="1200" dirty="0" smtClean="0"/>
              <a:t>薄膜</a:t>
            </a:r>
            <a:r>
              <a:rPr lang="zh-TW" altLang="en-US" sz="1200" dirty="0"/>
              <a:t>製成</a:t>
            </a:r>
            <a:r>
              <a:rPr lang="zh-TW" altLang="en-US" sz="1200" dirty="0" smtClean="0"/>
              <a:t>的電子元件</a:t>
            </a:r>
            <a:r>
              <a:rPr lang="zh-TW" altLang="en-US" sz="1200" dirty="0"/>
              <a:t>中，嚴格檢驗</a:t>
            </a:r>
            <a:r>
              <a:rPr lang="zh-TW" altLang="en-US" sz="1200" dirty="0" smtClean="0"/>
              <a:t>了螺旋性</a:t>
            </a:r>
            <a:r>
              <a:rPr lang="zh-TW" altLang="en-US" sz="1200" dirty="0"/>
              <a:t>異常及其角度依賴性。 該</a:t>
            </a:r>
            <a:r>
              <a:rPr lang="zh-TW" altLang="en-US" sz="1200" dirty="0" smtClean="0"/>
              <a:t>薄膜運用尖端的氧化物</a:t>
            </a:r>
            <a:r>
              <a:rPr lang="zh-TW" altLang="en-US" sz="1200" dirty="0"/>
              <a:t>分子束磊晶 </a:t>
            </a:r>
            <a:r>
              <a:rPr lang="en-US" altLang="zh-TW" sz="1200" dirty="0"/>
              <a:t>(oxide molecular beam epitaxy) </a:t>
            </a:r>
            <a:r>
              <a:rPr lang="zh-TW" altLang="en-US" sz="1200" dirty="0"/>
              <a:t>技術生長，並在低溫下表現出極低的殘餘電阻率，使得在各種施加的電場和磁場方向下，</a:t>
            </a:r>
            <a:r>
              <a:rPr lang="zh-TW" altLang="en-US" sz="1200" dirty="0" smtClean="0"/>
              <a:t>能夠從實驗發現磁</a:t>
            </a:r>
            <a:r>
              <a:rPr lang="zh-TW" altLang="en-US" sz="1200" dirty="0"/>
              <a:t>電導</a:t>
            </a:r>
            <a:r>
              <a:rPr lang="zh-TW" altLang="en-US" sz="1200" dirty="0" smtClean="0"/>
              <a:t>率和</a:t>
            </a:r>
            <a:r>
              <a:rPr lang="zh-TW" altLang="en-US" sz="1200" dirty="0"/>
              <a:t>霍爾</a:t>
            </a:r>
            <a:r>
              <a:rPr lang="zh-TW" altLang="en-US" sz="1200" dirty="0" smtClean="0"/>
              <a:t>效應中</a:t>
            </a:r>
            <a:r>
              <a:rPr lang="zh-TW" altLang="en-US" sz="1200" dirty="0"/>
              <a:t>極不尋常</a:t>
            </a:r>
            <a:r>
              <a:rPr lang="zh-TW" altLang="en-US" sz="1200" dirty="0" smtClean="0"/>
              <a:t>的角度</a:t>
            </a:r>
            <a:r>
              <a:rPr lang="zh-TW" altLang="en-US" sz="1200" dirty="0"/>
              <a:t>依賴</a:t>
            </a:r>
            <a:r>
              <a:rPr lang="zh-TW" altLang="en-US" sz="1200" dirty="0" smtClean="0"/>
              <a:t>性行為</a:t>
            </a:r>
            <a:r>
              <a:rPr lang="zh-TW" altLang="en-US" sz="1200" dirty="0"/>
              <a:t>。</a:t>
            </a:r>
            <a:r>
              <a:rPr lang="zh-TW" altLang="en-US" sz="1200" dirty="0" smtClean="0"/>
              <a:t>這些發現不僅為螺旋性</a:t>
            </a:r>
            <a:r>
              <a:rPr lang="zh-TW" altLang="en-US" sz="1200" dirty="0"/>
              <a:t>異常效應的主導地位提供了強有力的證據</a:t>
            </a:r>
            <a:r>
              <a:rPr lang="zh-TW" altLang="en-US" sz="1200" dirty="0" smtClean="0"/>
              <a:t>，</a:t>
            </a:r>
            <a:r>
              <a:rPr lang="zh-TW" altLang="en-US" sz="1200" dirty="0"/>
              <a:t>更揭露</a:t>
            </a:r>
            <a:r>
              <a:rPr lang="zh-TW" altLang="en-US" sz="1200" dirty="0" smtClean="0"/>
              <a:t>其獨特磁場</a:t>
            </a:r>
            <a:r>
              <a:rPr lang="zh-TW" altLang="en-US" sz="1200" dirty="0"/>
              <a:t>可調</a:t>
            </a:r>
            <a:r>
              <a:rPr lang="zh-TW" altLang="en-US" sz="1200" dirty="0" smtClean="0"/>
              <a:t>控之</a:t>
            </a:r>
            <a:r>
              <a:rPr lang="en-US" altLang="zh-TW" sz="1200" dirty="0" smtClean="0"/>
              <a:t>Weyl</a:t>
            </a:r>
            <a:r>
              <a:rPr lang="zh-TW" altLang="en-US" sz="1200" dirty="0"/>
              <a:t>節點（</a:t>
            </a:r>
            <a:r>
              <a:rPr lang="en-US" altLang="zh-TW" sz="1200" dirty="0"/>
              <a:t>Weyl nodes</a:t>
            </a:r>
            <a:r>
              <a:rPr lang="zh-TW" altLang="en-US" sz="1200" dirty="0" smtClean="0"/>
              <a:t>）的特性。</a:t>
            </a:r>
            <a:r>
              <a:rPr lang="zh-TW" altLang="en-US" sz="1200" dirty="0"/>
              <a:t>完整的數據和分析已發表於</a:t>
            </a:r>
            <a:r>
              <a:rPr lang="en-US" altLang="zh-TW" sz="1200" dirty="0"/>
              <a:t>《</a:t>
            </a:r>
            <a:r>
              <a:rPr lang="en-US" altLang="zh-TW" sz="1200" i="1" dirty="0"/>
              <a:t>npj Quantum Materials</a:t>
            </a:r>
            <a:r>
              <a:rPr lang="en-US" altLang="zh-TW" sz="1200" dirty="0"/>
              <a:t>》</a:t>
            </a:r>
            <a:r>
              <a:rPr lang="zh-TW" altLang="en-US" sz="1200" dirty="0"/>
              <a:t>期刊。</a:t>
            </a:r>
            <a:endParaRPr lang="en-US" altLang="zh-TW" sz="1200" dirty="0" smtClean="0"/>
          </a:p>
          <a:p>
            <a:r>
              <a:rPr lang="en-US" altLang="zh-TW" sz="1200" b="1" dirty="0">
                <a:hlinkClick r:id="rId2"/>
              </a:rPr>
              <a:t>https://</a:t>
            </a:r>
            <a:r>
              <a:rPr lang="en-US" altLang="zh-TW" sz="1200" b="1" dirty="0" smtClean="0">
                <a:hlinkClick r:id="rId2"/>
              </a:rPr>
              <a:t>www.nature.com/articles/s41535-026-00882-8</a:t>
            </a:r>
            <a:r>
              <a:rPr lang="en-US" altLang="zh-TW" sz="1200" b="1" dirty="0" smtClean="0"/>
              <a:t> </a:t>
            </a:r>
          </a:p>
        </p:txBody>
      </p:sp>
      <p:grpSp>
        <p:nvGrpSpPr>
          <p:cNvPr id="76" name="群組 75"/>
          <p:cNvGrpSpPr/>
          <p:nvPr/>
        </p:nvGrpSpPr>
        <p:grpSpPr>
          <a:xfrm>
            <a:off x="940843" y="929038"/>
            <a:ext cx="4989975" cy="3557956"/>
            <a:chOff x="936080" y="1346779"/>
            <a:chExt cx="4989975" cy="3557956"/>
          </a:xfrm>
        </p:grpSpPr>
        <p:sp>
          <p:nvSpPr>
            <p:cNvPr id="3" name="圓角矩形 2"/>
            <p:cNvSpPr/>
            <p:nvPr/>
          </p:nvSpPr>
          <p:spPr>
            <a:xfrm>
              <a:off x="1018082" y="1444562"/>
              <a:ext cx="4907973" cy="34601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051796" y="1473772"/>
              <a:ext cx="4845616" cy="3413535"/>
              <a:chOff x="1966423" y="1206846"/>
              <a:chExt cx="4845616" cy="3413535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1966423" y="1377867"/>
                <a:ext cx="4845616" cy="3242514"/>
                <a:chOff x="1966422" y="1377867"/>
                <a:chExt cx="4853135" cy="3128820"/>
              </a:xfrm>
            </p:grpSpPr>
            <p:pic>
              <p:nvPicPr>
                <p:cNvPr id="56" name="圖片 5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6422" y="2004758"/>
                  <a:ext cx="4853135" cy="1963272"/>
                </a:xfrm>
                <a:prstGeom prst="rect">
                  <a:avLst/>
                </a:prstGeom>
                <a:effectLst>
                  <a:glow>
                    <a:schemeClr val="accent1"/>
                  </a:glow>
                  <a:outerShdw sx="1000" sy="1000" algn="ctr" rotWithShape="0">
                    <a:srgbClr val="000000"/>
                  </a:outerShdw>
                </a:effectLst>
              </p:spPr>
            </p:pic>
            <p:grpSp>
              <p:nvGrpSpPr>
                <p:cNvPr id="57" name="群組 56"/>
                <p:cNvGrpSpPr/>
                <p:nvPr/>
              </p:nvGrpSpPr>
              <p:grpSpPr>
                <a:xfrm>
                  <a:off x="4583073" y="1377867"/>
                  <a:ext cx="1683658" cy="3109468"/>
                  <a:chOff x="9323008" y="1975369"/>
                  <a:chExt cx="1683658" cy="3109468"/>
                </a:xfrm>
              </p:grpSpPr>
              <p:cxnSp>
                <p:nvCxnSpPr>
                  <p:cNvPr id="67" name="直線單箭頭接點 66"/>
                  <p:cNvCxnSpPr/>
                  <p:nvPr/>
                </p:nvCxnSpPr>
                <p:spPr>
                  <a:xfrm flipV="1">
                    <a:off x="9323008" y="3048000"/>
                    <a:ext cx="1683658" cy="1214363"/>
                  </a:xfrm>
                  <a:prstGeom prst="straightConnector1">
                    <a:avLst/>
                  </a:prstGeom>
                  <a:ln w="1270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線單箭頭接點 67"/>
                  <p:cNvCxnSpPr/>
                  <p:nvPr/>
                </p:nvCxnSpPr>
                <p:spPr>
                  <a:xfrm flipV="1">
                    <a:off x="10111619" y="2133600"/>
                    <a:ext cx="0" cy="2680305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接點 68"/>
                  <p:cNvCxnSpPr/>
                  <p:nvPr/>
                </p:nvCxnSpPr>
                <p:spPr>
                  <a:xfrm flipH="1">
                    <a:off x="9540753" y="2303116"/>
                    <a:ext cx="1170818" cy="2704481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手繪多邊形 69"/>
                  <p:cNvSpPr/>
                  <p:nvPr/>
                </p:nvSpPr>
                <p:spPr>
                  <a:xfrm>
                    <a:off x="9580639" y="1975369"/>
                    <a:ext cx="895047" cy="863166"/>
                  </a:xfrm>
                  <a:custGeom>
                    <a:avLst/>
                    <a:gdLst>
                      <a:gd name="connsiteX0" fmla="*/ 895047 w 895047"/>
                      <a:gd name="connsiteY0" fmla="*/ 0 h 863166"/>
                      <a:gd name="connsiteX1" fmla="*/ 537028 w 895047"/>
                      <a:gd name="connsiteY1" fmla="*/ 822477 h 863166"/>
                      <a:gd name="connsiteX2" fmla="*/ 0 w 895047"/>
                      <a:gd name="connsiteY2" fmla="*/ 662819 h 863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95047" h="863166">
                        <a:moveTo>
                          <a:pt x="895047" y="0"/>
                        </a:moveTo>
                        <a:cubicBezTo>
                          <a:pt x="790624" y="356003"/>
                          <a:pt x="686202" y="712007"/>
                          <a:pt x="537028" y="822477"/>
                        </a:cubicBezTo>
                        <a:cubicBezTo>
                          <a:pt x="387854" y="932947"/>
                          <a:pt x="193927" y="797883"/>
                          <a:pt x="0" y="662819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手繪多邊形 70"/>
                  <p:cNvSpPr/>
                  <p:nvPr/>
                </p:nvSpPr>
                <p:spPr>
                  <a:xfrm>
                    <a:off x="9529838" y="2109409"/>
                    <a:ext cx="1039585" cy="987531"/>
                  </a:xfrm>
                  <a:custGeom>
                    <a:avLst/>
                    <a:gdLst>
                      <a:gd name="connsiteX0" fmla="*/ 895047 w 895047"/>
                      <a:gd name="connsiteY0" fmla="*/ 0 h 863166"/>
                      <a:gd name="connsiteX1" fmla="*/ 537028 w 895047"/>
                      <a:gd name="connsiteY1" fmla="*/ 822477 h 863166"/>
                      <a:gd name="connsiteX2" fmla="*/ 0 w 895047"/>
                      <a:gd name="connsiteY2" fmla="*/ 662819 h 863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95047" h="863166">
                        <a:moveTo>
                          <a:pt x="895047" y="0"/>
                        </a:moveTo>
                        <a:cubicBezTo>
                          <a:pt x="790624" y="356003"/>
                          <a:pt x="686202" y="712007"/>
                          <a:pt x="537028" y="822477"/>
                        </a:cubicBezTo>
                        <a:cubicBezTo>
                          <a:pt x="387854" y="932947"/>
                          <a:pt x="193927" y="797883"/>
                          <a:pt x="0" y="662819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手繪多邊形 71"/>
                  <p:cNvSpPr/>
                  <p:nvPr/>
                </p:nvSpPr>
                <p:spPr>
                  <a:xfrm>
                    <a:off x="9677854" y="4077954"/>
                    <a:ext cx="1039585" cy="987531"/>
                  </a:xfrm>
                  <a:custGeom>
                    <a:avLst/>
                    <a:gdLst>
                      <a:gd name="connsiteX0" fmla="*/ 895047 w 895047"/>
                      <a:gd name="connsiteY0" fmla="*/ 0 h 863166"/>
                      <a:gd name="connsiteX1" fmla="*/ 537028 w 895047"/>
                      <a:gd name="connsiteY1" fmla="*/ 822477 h 863166"/>
                      <a:gd name="connsiteX2" fmla="*/ 0 w 895047"/>
                      <a:gd name="connsiteY2" fmla="*/ 662819 h 863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95047" h="863166">
                        <a:moveTo>
                          <a:pt x="895047" y="0"/>
                        </a:moveTo>
                        <a:cubicBezTo>
                          <a:pt x="790624" y="356003"/>
                          <a:pt x="686202" y="712007"/>
                          <a:pt x="537028" y="822477"/>
                        </a:cubicBezTo>
                        <a:cubicBezTo>
                          <a:pt x="387854" y="932947"/>
                          <a:pt x="193927" y="797883"/>
                          <a:pt x="0" y="662819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  <a:scene3d>
                    <a:camera prst="orthographicFront">
                      <a:rot lat="1080000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手繪多邊形 72"/>
                  <p:cNvSpPr/>
                  <p:nvPr/>
                </p:nvSpPr>
                <p:spPr>
                  <a:xfrm>
                    <a:off x="9797143" y="4221671"/>
                    <a:ext cx="895047" cy="863166"/>
                  </a:xfrm>
                  <a:custGeom>
                    <a:avLst/>
                    <a:gdLst>
                      <a:gd name="connsiteX0" fmla="*/ 895047 w 895047"/>
                      <a:gd name="connsiteY0" fmla="*/ 0 h 863166"/>
                      <a:gd name="connsiteX1" fmla="*/ 537028 w 895047"/>
                      <a:gd name="connsiteY1" fmla="*/ 822477 h 863166"/>
                      <a:gd name="connsiteX2" fmla="*/ 0 w 895047"/>
                      <a:gd name="connsiteY2" fmla="*/ 662819 h 863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95047" h="863166">
                        <a:moveTo>
                          <a:pt x="895047" y="0"/>
                        </a:moveTo>
                        <a:cubicBezTo>
                          <a:pt x="790624" y="356003"/>
                          <a:pt x="686202" y="712007"/>
                          <a:pt x="537028" y="822477"/>
                        </a:cubicBezTo>
                        <a:cubicBezTo>
                          <a:pt x="387854" y="932947"/>
                          <a:pt x="193927" y="797883"/>
                          <a:pt x="0" y="662819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  <a:scene3d>
                    <a:camera prst="orthographicFront">
                      <a:rot lat="1080000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群組 57"/>
                <p:cNvGrpSpPr/>
                <p:nvPr/>
              </p:nvGrpSpPr>
              <p:grpSpPr>
                <a:xfrm>
                  <a:off x="2273904" y="1397219"/>
                  <a:ext cx="1683658" cy="3109468"/>
                  <a:chOff x="6570132" y="1339875"/>
                  <a:chExt cx="1683658" cy="3109468"/>
                </a:xfrm>
              </p:grpSpPr>
              <p:grpSp>
                <p:nvGrpSpPr>
                  <p:cNvPr id="59" name="群組 58"/>
                  <p:cNvGrpSpPr/>
                  <p:nvPr/>
                </p:nvGrpSpPr>
                <p:grpSpPr>
                  <a:xfrm>
                    <a:off x="6570132" y="1339875"/>
                    <a:ext cx="1683658" cy="3109468"/>
                    <a:chOff x="9323008" y="1975369"/>
                    <a:chExt cx="1683658" cy="3109468"/>
                  </a:xfrm>
                </p:grpSpPr>
                <p:cxnSp>
                  <p:nvCxnSpPr>
                    <p:cNvPr id="61" name="直線單箭頭接點 60"/>
                    <p:cNvCxnSpPr/>
                    <p:nvPr/>
                  </p:nvCxnSpPr>
                  <p:spPr>
                    <a:xfrm flipV="1">
                      <a:off x="9323008" y="3048000"/>
                      <a:ext cx="1683658" cy="1214363"/>
                    </a:xfrm>
                    <a:prstGeom prst="straightConnector1">
                      <a:avLst/>
                    </a:prstGeom>
                    <a:ln w="1270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線單箭頭接點 61"/>
                    <p:cNvCxnSpPr/>
                    <p:nvPr/>
                  </p:nvCxnSpPr>
                  <p:spPr>
                    <a:xfrm flipV="1">
                      <a:off x="10111619" y="2133600"/>
                      <a:ext cx="0" cy="2680305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3" name="手繪多邊形 62"/>
                    <p:cNvSpPr/>
                    <p:nvPr/>
                  </p:nvSpPr>
                  <p:spPr>
                    <a:xfrm>
                      <a:off x="9580639" y="1975369"/>
                      <a:ext cx="895047" cy="863166"/>
                    </a:xfrm>
                    <a:custGeom>
                      <a:avLst/>
                      <a:gdLst>
                        <a:gd name="connsiteX0" fmla="*/ 895047 w 895047"/>
                        <a:gd name="connsiteY0" fmla="*/ 0 h 863166"/>
                        <a:gd name="connsiteX1" fmla="*/ 537028 w 895047"/>
                        <a:gd name="connsiteY1" fmla="*/ 822477 h 863166"/>
                        <a:gd name="connsiteX2" fmla="*/ 0 w 895047"/>
                        <a:gd name="connsiteY2" fmla="*/ 662819 h 863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95047" h="863166">
                          <a:moveTo>
                            <a:pt x="895047" y="0"/>
                          </a:moveTo>
                          <a:cubicBezTo>
                            <a:pt x="790624" y="356003"/>
                            <a:pt x="686202" y="712007"/>
                            <a:pt x="537028" y="822477"/>
                          </a:cubicBezTo>
                          <a:cubicBezTo>
                            <a:pt x="387854" y="932947"/>
                            <a:pt x="193927" y="797883"/>
                            <a:pt x="0" y="66281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手繪多邊形 63"/>
                    <p:cNvSpPr/>
                    <p:nvPr/>
                  </p:nvSpPr>
                  <p:spPr>
                    <a:xfrm>
                      <a:off x="9529838" y="2109409"/>
                      <a:ext cx="1039585" cy="987531"/>
                    </a:xfrm>
                    <a:custGeom>
                      <a:avLst/>
                      <a:gdLst>
                        <a:gd name="connsiteX0" fmla="*/ 895047 w 895047"/>
                        <a:gd name="connsiteY0" fmla="*/ 0 h 863166"/>
                        <a:gd name="connsiteX1" fmla="*/ 537028 w 895047"/>
                        <a:gd name="connsiteY1" fmla="*/ 822477 h 863166"/>
                        <a:gd name="connsiteX2" fmla="*/ 0 w 895047"/>
                        <a:gd name="connsiteY2" fmla="*/ 662819 h 863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95047" h="863166">
                          <a:moveTo>
                            <a:pt x="895047" y="0"/>
                          </a:moveTo>
                          <a:cubicBezTo>
                            <a:pt x="790624" y="356003"/>
                            <a:pt x="686202" y="712007"/>
                            <a:pt x="537028" y="822477"/>
                          </a:cubicBezTo>
                          <a:cubicBezTo>
                            <a:pt x="387854" y="932947"/>
                            <a:pt x="193927" y="797883"/>
                            <a:pt x="0" y="66281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手繪多邊形 64"/>
                    <p:cNvSpPr/>
                    <p:nvPr/>
                  </p:nvSpPr>
                  <p:spPr>
                    <a:xfrm>
                      <a:off x="9677854" y="4077954"/>
                      <a:ext cx="1039585" cy="987531"/>
                    </a:xfrm>
                    <a:custGeom>
                      <a:avLst/>
                      <a:gdLst>
                        <a:gd name="connsiteX0" fmla="*/ 895047 w 895047"/>
                        <a:gd name="connsiteY0" fmla="*/ 0 h 863166"/>
                        <a:gd name="connsiteX1" fmla="*/ 537028 w 895047"/>
                        <a:gd name="connsiteY1" fmla="*/ 822477 h 863166"/>
                        <a:gd name="connsiteX2" fmla="*/ 0 w 895047"/>
                        <a:gd name="connsiteY2" fmla="*/ 662819 h 863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95047" h="863166">
                          <a:moveTo>
                            <a:pt x="895047" y="0"/>
                          </a:moveTo>
                          <a:cubicBezTo>
                            <a:pt x="790624" y="356003"/>
                            <a:pt x="686202" y="712007"/>
                            <a:pt x="537028" y="822477"/>
                          </a:cubicBezTo>
                          <a:cubicBezTo>
                            <a:pt x="387854" y="932947"/>
                            <a:pt x="193927" y="797883"/>
                            <a:pt x="0" y="66281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</a:ln>
                    <a:scene3d>
                      <a:camera prst="orthographicFront">
                        <a:rot lat="1080000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手繪多邊形 65"/>
                    <p:cNvSpPr/>
                    <p:nvPr/>
                  </p:nvSpPr>
                  <p:spPr>
                    <a:xfrm>
                      <a:off x="9797143" y="4221671"/>
                      <a:ext cx="895047" cy="863166"/>
                    </a:xfrm>
                    <a:custGeom>
                      <a:avLst/>
                      <a:gdLst>
                        <a:gd name="connsiteX0" fmla="*/ 895047 w 895047"/>
                        <a:gd name="connsiteY0" fmla="*/ 0 h 863166"/>
                        <a:gd name="connsiteX1" fmla="*/ 537028 w 895047"/>
                        <a:gd name="connsiteY1" fmla="*/ 822477 h 863166"/>
                        <a:gd name="connsiteX2" fmla="*/ 0 w 895047"/>
                        <a:gd name="connsiteY2" fmla="*/ 662819 h 863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95047" h="863166">
                          <a:moveTo>
                            <a:pt x="895047" y="0"/>
                          </a:moveTo>
                          <a:cubicBezTo>
                            <a:pt x="790624" y="356003"/>
                            <a:pt x="686202" y="712007"/>
                            <a:pt x="537028" y="822477"/>
                          </a:cubicBezTo>
                          <a:cubicBezTo>
                            <a:pt x="387854" y="932947"/>
                            <a:pt x="193927" y="797883"/>
                            <a:pt x="0" y="662819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</a:ln>
                    <a:scene3d>
                      <a:camera prst="orthographicFront">
                        <a:rot lat="10800000" lon="10800000" rev="0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60" name="直線接點 59"/>
                  <p:cNvCxnSpPr/>
                  <p:nvPr/>
                </p:nvCxnSpPr>
                <p:spPr>
                  <a:xfrm>
                    <a:off x="6631706" y="2454343"/>
                    <a:ext cx="1403577" cy="1131834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" name="橢圓 5"/>
              <p:cNvSpPr/>
              <p:nvPr/>
            </p:nvSpPr>
            <p:spPr>
              <a:xfrm>
                <a:off x="5176375" y="372584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5096177" y="393130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000842" y="415695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4934560" y="440341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5334968" y="354755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5346050" y="372584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5612949" y="3557901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5746356" y="3626674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5536023" y="368049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5725996" y="375537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5218432" y="393186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5137905" y="415405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055358" y="443886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5887343" y="372055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5868221" y="3842864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5482504" y="351945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4799908" y="435628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4887974" y="412573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4982859" y="390710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5066828" y="369547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2860255" y="375711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2780057" y="396257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2684722" y="4188214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2618440" y="443468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3018848" y="357881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3029930" y="375711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3296829" y="358916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3430236" y="365793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3219903" y="371175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3409876" y="378663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2902312" y="396313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2821785" y="418531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2739238" y="447013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>
                <a:off x="3571223" y="375182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3552101" y="3874128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3166384" y="355072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3613995" y="361673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3458697" y="349447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3334946" y="337995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3185487" y="32568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3018848" y="3126804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2874270" y="2993015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2712315" y="285931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字方塊 48"/>
                  <p:cNvSpPr txBox="1"/>
                  <p:nvPr/>
                </p:nvSpPr>
                <p:spPr>
                  <a:xfrm>
                    <a:off x="6159020" y="2160275"/>
                    <a:ext cx="37093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文字方塊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9020" y="2160275"/>
                    <a:ext cx="370934" cy="41030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文字方塊 49"/>
                  <p:cNvSpPr txBox="1"/>
                  <p:nvPr/>
                </p:nvSpPr>
                <p:spPr>
                  <a:xfrm>
                    <a:off x="5074299" y="1206846"/>
                    <a:ext cx="676404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文字方塊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4299" y="1206846"/>
                    <a:ext cx="676404" cy="41030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19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直線接點 50"/>
              <p:cNvCxnSpPr/>
              <p:nvPr/>
            </p:nvCxnSpPr>
            <p:spPr>
              <a:xfrm>
                <a:off x="3391045" y="3038735"/>
                <a:ext cx="1875883" cy="0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文字方塊 51"/>
                  <p:cNvSpPr txBox="1"/>
                  <p:nvPr/>
                </p:nvSpPr>
                <p:spPr>
                  <a:xfrm>
                    <a:off x="4073080" y="2270651"/>
                    <a:ext cx="720903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oMath>
                    </a14:m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文字方塊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3080" y="2270651"/>
                    <a:ext cx="720903" cy="4029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向右箭號 52"/>
              <p:cNvSpPr/>
              <p:nvPr/>
            </p:nvSpPr>
            <p:spPr>
              <a:xfrm rot="19449131">
                <a:off x="3852046" y="2788570"/>
                <a:ext cx="1058677" cy="184912"/>
              </a:xfrm>
              <a:prstGeom prst="rightArrow">
                <a:avLst>
                  <a:gd name="adj1" fmla="val 25820"/>
                  <a:gd name="adj2" fmla="val 122519"/>
                </a:avLst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字方塊 53"/>
                  <p:cNvSpPr txBox="1"/>
                  <p:nvPr/>
                </p:nvSpPr>
                <p:spPr>
                  <a:xfrm>
                    <a:off x="4508936" y="2689613"/>
                    <a:ext cx="3824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文字方塊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8936" y="2689613"/>
                    <a:ext cx="38241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手繪多邊形 54"/>
              <p:cNvSpPr/>
              <p:nvPr/>
            </p:nvSpPr>
            <p:spPr>
              <a:xfrm>
                <a:off x="4468873" y="2849448"/>
                <a:ext cx="133968" cy="196938"/>
              </a:xfrm>
              <a:custGeom>
                <a:avLst/>
                <a:gdLst>
                  <a:gd name="connsiteX0" fmla="*/ 218209 w 250305"/>
                  <a:gd name="connsiteY0" fmla="*/ 554182 h 554182"/>
                  <a:gd name="connsiteX1" fmla="*/ 232063 w 250305"/>
                  <a:gd name="connsiteY1" fmla="*/ 183573 h 554182"/>
                  <a:gd name="connsiteX2" fmla="*/ 0 w 250305"/>
                  <a:gd name="connsiteY2" fmla="*/ 0 h 55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305" h="554182">
                    <a:moveTo>
                      <a:pt x="218209" y="554182"/>
                    </a:moveTo>
                    <a:cubicBezTo>
                      <a:pt x="243320" y="415059"/>
                      <a:pt x="268431" y="275937"/>
                      <a:pt x="232063" y="183573"/>
                    </a:cubicBezTo>
                    <a:cubicBezTo>
                      <a:pt x="195695" y="91209"/>
                      <a:pt x="97847" y="45604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文字方塊 76"/>
            <p:cNvSpPr txBox="1"/>
            <p:nvPr/>
          </p:nvSpPr>
          <p:spPr>
            <a:xfrm>
              <a:off x="936080" y="2523063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 = 0</a:t>
              </a:r>
              <a:endParaRPr lang="en-US" dirty="0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1387370" y="22774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1527645" y="20318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2375920" y="4350654"/>
              <a:ext cx="1569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/>
                <a:t>費米子零能態</a:t>
              </a:r>
              <a:endParaRPr lang="en-US" dirty="0"/>
            </a:p>
          </p:txBody>
        </p:sp>
        <p:sp>
          <p:nvSpPr>
            <p:cNvPr id="74" name="矩形 73"/>
            <p:cNvSpPr/>
            <p:nvPr/>
          </p:nvSpPr>
          <p:spPr>
            <a:xfrm>
              <a:off x="2612121" y="1346779"/>
              <a:ext cx="15757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拓撲</a:t>
              </a:r>
              <a:r>
                <a:rPr lang="en-US" altLang="zh-TW" dirty="0" smtClean="0"/>
                <a:t>Weyl</a:t>
              </a:r>
              <a:r>
                <a:rPr lang="zh-TW" altLang="en-US" dirty="0" smtClean="0"/>
                <a:t>磁</a:t>
              </a:r>
              <a:r>
                <a:rPr lang="zh-TW" altLang="en-US" dirty="0"/>
                <a:t>鐵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9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3" y="1555687"/>
            <a:ext cx="5041829" cy="36030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85" y="1217723"/>
            <a:ext cx="5023539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0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寬螢幕</PresentationFormat>
  <Paragraphs>28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Cambria Math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wlee</dc:creator>
  <cp:lastModifiedBy>wlee</cp:lastModifiedBy>
  <cp:revision>61</cp:revision>
  <dcterms:created xsi:type="dcterms:W3CDTF">2026-04-15T07:34:30Z</dcterms:created>
  <dcterms:modified xsi:type="dcterms:W3CDTF">2026-04-24T08:24:17Z</dcterms:modified>
</cp:coreProperties>
</file>