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
  </p:notesMasterIdLst>
  <p:sldIdLst>
    <p:sldId id="256" r:id="rId2"/>
    <p:sldId id="257"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 roundtripDataSignature="AMtx7mhxiFEXbKe9ptfVOI2n33Y2TGpke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p:restoredTop sz="94659"/>
  </p:normalViewPr>
  <p:slideViewPr>
    <p:cSldViewPr snapToGrid="0">
      <p:cViewPr varScale="1">
        <p:scale>
          <a:sx n="189" d="100"/>
          <a:sy n="189" d="100"/>
        </p:scale>
        <p:origin x="192"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heme" Target="theme/theme1.xml"/><Relationship Id="rId10" Type="http://schemas.openxmlformats.org/officeDocument/2006/relationships/viewProps" Target="viewProps.xml"/><Relationship Id="rId4" Type="http://schemas.openxmlformats.org/officeDocument/2006/relationships/notesMaster" Target="notesMasters/notes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doi.org/10.1063/5.0344650"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doi.org/10.1063/5.034465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txBox="1"/>
          <p:nvPr/>
        </p:nvSpPr>
        <p:spPr>
          <a:xfrm>
            <a:off x="3952975" y="252175"/>
            <a:ext cx="4906800" cy="4392711"/>
          </a:xfrm>
          <a:prstGeom prst="rect">
            <a:avLst/>
          </a:prstGeom>
          <a:noFill/>
          <a:ln>
            <a:noFill/>
          </a:ln>
        </p:spPr>
        <p:txBody>
          <a:bodyPr spcFirstLastPara="1" wrap="square" lIns="91425" tIns="91425" rIns="91425" bIns="91425" anchor="t" anchorCtr="0">
            <a:spAutoFit/>
          </a:bodyPr>
          <a:lstStyle/>
          <a:p>
            <a:pPr lvl="0">
              <a:lnSpc>
                <a:spcPct val="130909"/>
              </a:lnSpc>
              <a:spcBef>
                <a:spcPts val="1000"/>
              </a:spcBef>
              <a:buSzPts val="1400"/>
            </a:pPr>
            <a:r>
              <a:rPr lang="zh-TW" altLang="zh-TW" sz="1600" b="1" dirty="0"/>
              <a:t>超越能譜計算：解析複雜非厄米拓撲相的新方法</a:t>
            </a:r>
            <a:endParaRPr lang="en-US" altLang="zh-TW" sz="1600" b="1" dirty="0"/>
          </a:p>
          <a:p>
            <a:pPr lvl="0">
              <a:lnSpc>
                <a:spcPct val="130909"/>
              </a:lnSpc>
              <a:spcBef>
                <a:spcPts val="1000"/>
              </a:spcBef>
              <a:buSzPts val="1400"/>
            </a:pPr>
            <a:r>
              <a:rPr lang="zh-TW" altLang="en-US" dirty="0">
                <a:solidFill>
                  <a:schemeClr val="tx1"/>
                </a:solidFill>
                <a:latin typeface="Microsoft JhengHei"/>
                <a:ea typeface="Microsoft JhengHei"/>
                <a:cs typeface="Microsoft JhengHei"/>
                <a:sym typeface="Microsoft JhengHei"/>
              </a:rPr>
              <a:t>在非厄米系統中，拓樸相變與能譜的繞圈數密切相關，因此通常透過能譜來判定拓樸性質。突破這類傳統方法的限制，本所徐晨軒博士研究團隊發展出一套高效率的解析方法，能夠在不計算能譜的情況下直接求得一維非厄米拓樸超導體的相邊界與拓樸不變量，為辨識</a:t>
            </a:r>
            <a:r>
              <a:rPr lang="zh-TW" altLang="en-US">
                <a:solidFill>
                  <a:schemeClr val="tx1"/>
                </a:solidFill>
                <a:latin typeface="Microsoft JhengHei"/>
                <a:ea typeface="Microsoft JhengHei"/>
                <a:cs typeface="Microsoft JhengHei"/>
                <a:sym typeface="Microsoft JhengHei"/>
              </a:rPr>
              <a:t>高繞圈數拓樸相</a:t>
            </a:r>
            <a:r>
              <a:rPr lang="zh-TW" altLang="en-US" dirty="0">
                <a:solidFill>
                  <a:schemeClr val="tx1"/>
                </a:solidFill>
                <a:latin typeface="Microsoft JhengHei"/>
                <a:ea typeface="Microsoft JhengHei"/>
                <a:cs typeface="Microsoft JhengHei"/>
                <a:sym typeface="Microsoft JhengHei"/>
              </a:rPr>
              <a:t>與馬約拉納零能模提供更有效率的途徑。研究團隊將此方法應用於數個模型。即使模型包含多達 </a:t>
            </a:r>
            <a:r>
              <a:rPr lang="en-US" altLang="zh-TW" dirty="0">
                <a:solidFill>
                  <a:schemeClr val="tx1"/>
                </a:solidFill>
                <a:latin typeface="Microsoft JhengHei"/>
                <a:ea typeface="Microsoft JhengHei"/>
                <a:cs typeface="Microsoft JhengHei"/>
                <a:sym typeface="Microsoft JhengHei"/>
              </a:rPr>
              <a:t>10 </a:t>
            </a:r>
            <a:r>
              <a:rPr lang="zh-TW" altLang="en-US" dirty="0">
                <a:solidFill>
                  <a:schemeClr val="tx1"/>
                </a:solidFill>
                <a:latin typeface="Microsoft JhengHei"/>
                <a:ea typeface="Microsoft JhengHei"/>
                <a:cs typeface="Microsoft JhengHei"/>
                <a:sym typeface="Microsoft JhengHei"/>
              </a:rPr>
              <a:t>個參數，仍可解析求得包含超過一萬項的相邊界表達式，顯示此方法在研究具有大量參數與複雜交互作用的非厄米量子系統上具有相當潛力。本研究與京都大學塩崎謙教授合作完成，研究成果已發表於</a:t>
            </a:r>
            <a:r>
              <a:rPr lang="en-US" altLang="zh-TW" dirty="0">
                <a:solidFill>
                  <a:schemeClr val="tx1"/>
                </a:solidFill>
                <a:latin typeface="Microsoft JhengHei"/>
                <a:ea typeface="Microsoft JhengHei"/>
                <a:cs typeface="Microsoft JhengHei"/>
                <a:sym typeface="Microsoft JhengHei"/>
              </a:rPr>
              <a:t>J.</a:t>
            </a:r>
            <a:r>
              <a:rPr lang="zh-TW" altLang="en-US" dirty="0">
                <a:solidFill>
                  <a:schemeClr val="tx1"/>
                </a:solidFill>
                <a:latin typeface="Microsoft JhengHei"/>
                <a:ea typeface="Microsoft JhengHei"/>
                <a:cs typeface="Microsoft JhengHei"/>
                <a:sym typeface="Microsoft JhengHei"/>
              </a:rPr>
              <a:t> </a:t>
            </a:r>
            <a:r>
              <a:rPr lang="en-US" altLang="zh-TW" dirty="0">
                <a:solidFill>
                  <a:schemeClr val="tx1"/>
                </a:solidFill>
                <a:latin typeface="Microsoft JhengHei"/>
                <a:ea typeface="Microsoft JhengHei"/>
                <a:cs typeface="Microsoft JhengHei"/>
                <a:sym typeface="Microsoft JhengHei"/>
              </a:rPr>
              <a:t>Appl. Phys.</a:t>
            </a:r>
            <a:r>
              <a:rPr lang="zh-TW" altLang="en-US" dirty="0">
                <a:solidFill>
                  <a:schemeClr val="tx1"/>
                </a:solidFill>
                <a:latin typeface="Microsoft JhengHei"/>
                <a:ea typeface="Microsoft JhengHei"/>
                <a:cs typeface="Microsoft JhengHei"/>
                <a:sym typeface="Microsoft JhengHei"/>
              </a:rPr>
              <a:t>，並獲期刊編輯選為精選論文</a:t>
            </a:r>
            <a:r>
              <a:rPr lang="en-US" altLang="zh-TW" dirty="0">
                <a:solidFill>
                  <a:schemeClr val="tx1"/>
                </a:solidFill>
                <a:latin typeface="Microsoft JhengHei"/>
                <a:ea typeface="Microsoft JhengHei"/>
                <a:cs typeface="Microsoft JhengHei"/>
                <a:sym typeface="Microsoft JhengHei"/>
              </a:rPr>
              <a:t>(</a:t>
            </a:r>
            <a:r>
              <a:rPr lang="zh-TW" altLang="en-US" dirty="0">
                <a:solidFill>
                  <a:schemeClr val="tx1"/>
                </a:solidFill>
                <a:latin typeface="Microsoft JhengHei"/>
                <a:ea typeface="Microsoft JhengHei"/>
                <a:cs typeface="Microsoft JhengHei"/>
                <a:sym typeface="Microsoft JhengHei"/>
              </a:rPr>
              <a:t> </a:t>
            </a:r>
            <a:r>
              <a:rPr lang="en-US" altLang="zh-TW" dirty="0">
                <a:solidFill>
                  <a:schemeClr val="tx1"/>
                </a:solidFill>
                <a:latin typeface="Microsoft JhengHei"/>
                <a:ea typeface="Microsoft JhengHei"/>
                <a:cs typeface="Microsoft JhengHei"/>
                <a:sym typeface="Microsoft JhengHei"/>
              </a:rPr>
              <a:t>Featured Article) </a:t>
            </a:r>
            <a:r>
              <a:rPr lang="zh-TW" altLang="en-US" dirty="0">
                <a:solidFill>
                  <a:schemeClr val="tx1"/>
                </a:solidFill>
                <a:latin typeface="Microsoft JhengHei"/>
                <a:ea typeface="Microsoft JhengHei"/>
                <a:cs typeface="Microsoft JhengHei"/>
                <a:sym typeface="Microsoft JhengHei"/>
              </a:rPr>
              <a:t>。部分數值計算使用中央研究院網格計算中心</a:t>
            </a:r>
            <a:r>
              <a:rPr lang="en-US" altLang="zh-TW" dirty="0">
                <a:solidFill>
                  <a:schemeClr val="tx1"/>
                </a:solidFill>
                <a:latin typeface="Microsoft JhengHei"/>
                <a:ea typeface="Microsoft JhengHei"/>
                <a:cs typeface="Microsoft JhengHei"/>
                <a:sym typeface="Microsoft JhengHei"/>
              </a:rPr>
              <a:t>( ASGC)</a:t>
            </a:r>
            <a:r>
              <a:rPr lang="zh-TW" altLang="en-US" dirty="0">
                <a:solidFill>
                  <a:schemeClr val="tx1"/>
                </a:solidFill>
                <a:latin typeface="Microsoft JhengHei"/>
                <a:ea typeface="Microsoft JhengHei"/>
                <a:cs typeface="Microsoft JhengHei"/>
                <a:sym typeface="Microsoft JhengHei"/>
              </a:rPr>
              <a:t>所提供的計算資源完成。</a:t>
            </a:r>
            <a:endParaRPr sz="1400" b="0" i="0" u="none" strike="noStrike" cap="none" dirty="0">
              <a:solidFill>
                <a:schemeClr val="tx1"/>
              </a:solidFill>
              <a:latin typeface="Arial"/>
              <a:ea typeface="Arial"/>
              <a:cs typeface="Arial"/>
              <a:sym typeface="Arial"/>
            </a:endParaRPr>
          </a:p>
        </p:txBody>
      </p:sp>
      <p:pic>
        <p:nvPicPr>
          <p:cNvPr id="55" name="Google Shape;55;p1" title="Page 1 (1).jpg"/>
          <p:cNvPicPr preferRelativeResize="0"/>
          <p:nvPr/>
        </p:nvPicPr>
        <p:blipFill>
          <a:blip r:embed="rId3">
            <a:alphaModFix/>
          </a:blip>
          <a:stretch>
            <a:fillRect/>
          </a:stretch>
        </p:blipFill>
        <p:spPr>
          <a:xfrm>
            <a:off x="284225" y="552544"/>
            <a:ext cx="3445101" cy="2744108"/>
          </a:xfrm>
          <a:prstGeom prst="rect">
            <a:avLst/>
          </a:prstGeom>
          <a:noFill/>
          <a:ln>
            <a:noFill/>
          </a:ln>
        </p:spPr>
      </p:pic>
      <p:sp>
        <p:nvSpPr>
          <p:cNvPr id="3" name="Google Shape;54;p1">
            <a:extLst>
              <a:ext uri="{FF2B5EF4-FFF2-40B4-BE49-F238E27FC236}">
                <a16:creationId xmlns:a16="http://schemas.microsoft.com/office/drawing/2014/main" id="{5CB6C229-7461-6246-C4DA-6F3B703AFCAB}"/>
              </a:ext>
            </a:extLst>
          </p:cNvPr>
          <p:cNvSpPr txBox="1"/>
          <p:nvPr/>
        </p:nvSpPr>
        <p:spPr>
          <a:xfrm>
            <a:off x="146986" y="3603458"/>
            <a:ext cx="3558740" cy="1292631"/>
          </a:xfrm>
          <a:prstGeom prst="rect">
            <a:avLst/>
          </a:prstGeom>
          <a:noFill/>
          <a:ln>
            <a:noFill/>
          </a:ln>
        </p:spPr>
        <p:txBody>
          <a:bodyPr spcFirstLastPara="1" wrap="square" lIns="91425" tIns="91425" rIns="91425" bIns="91425" anchor="t" anchorCtr="0">
            <a:spAutoFit/>
          </a:bodyPr>
          <a:lstStyle/>
          <a:p>
            <a:pPr marL="0" marR="0" lvl="0" indent="0" algn="l" rtl="0">
              <a:spcAft>
                <a:spcPts val="0"/>
              </a:spcAft>
              <a:buClr>
                <a:srgbClr val="000000"/>
              </a:buClr>
              <a:buSzPts val="1200"/>
              <a:buFont typeface="Arial"/>
              <a:buNone/>
            </a:pPr>
            <a:r>
              <a:rPr lang="zh-TW" sz="1200" b="0" i="0" u="none" strike="noStrike" cap="none" dirty="0">
                <a:solidFill>
                  <a:schemeClr val="tx1"/>
                </a:solidFill>
                <a:latin typeface="+mj-lt"/>
                <a:ea typeface="Microsoft JhengHei"/>
                <a:cs typeface="Microsoft JhengHei"/>
                <a:sym typeface="Microsoft JhengHei"/>
              </a:rPr>
              <a:t>期刊連結：</a:t>
            </a:r>
            <a:r>
              <a:rPr lang="de-CH" altLang="zh-TW" sz="1200" b="1" i="0" u="none" strike="noStrike" cap="none" dirty="0">
                <a:solidFill>
                  <a:schemeClr val="tx1"/>
                </a:solidFill>
                <a:latin typeface="+mj-lt"/>
                <a:ea typeface="Microsoft JhengHei"/>
                <a:cs typeface="Microsoft JhengHei"/>
                <a:sym typeface="Microsoft JhengHei"/>
              </a:rPr>
              <a:t> </a:t>
            </a:r>
          </a:p>
          <a:p>
            <a:pPr fontAlgn="base"/>
            <a:r>
              <a:rPr lang="zh-TW" altLang="zh-TW" sz="1200" dirty="0">
                <a:latin typeface="+mj-lt"/>
              </a:rPr>
              <a:t>Yung-Yeh Chang</a:t>
            </a:r>
            <a:r>
              <a:rPr lang="en-US" altLang="zh-TW" sz="1200" dirty="0">
                <a:latin typeface="+mj-lt"/>
              </a:rPr>
              <a:t>, </a:t>
            </a:r>
            <a:r>
              <a:rPr lang="zh-TW" altLang="zh-TW" sz="1200" dirty="0">
                <a:latin typeface="+mj-lt"/>
              </a:rPr>
              <a:t>Xiang-Yu Li</a:t>
            </a:r>
            <a:r>
              <a:rPr lang="en-US" altLang="zh-TW" sz="1200" dirty="0">
                <a:latin typeface="+mj-lt"/>
              </a:rPr>
              <a:t>, </a:t>
            </a:r>
            <a:r>
              <a:rPr lang="zh-TW" altLang="zh-TW" sz="1200" dirty="0">
                <a:latin typeface="+mj-lt"/>
              </a:rPr>
              <a:t>Ken Shiozaki</a:t>
            </a:r>
            <a:r>
              <a:rPr lang="en-US" altLang="zh-TW" sz="1200" dirty="0">
                <a:latin typeface="+mj-lt"/>
              </a:rPr>
              <a:t>, and C</a:t>
            </a:r>
            <a:r>
              <a:rPr lang="zh-TW" altLang="zh-TW" sz="1200" dirty="0">
                <a:latin typeface="+mj-lt"/>
              </a:rPr>
              <a:t>hen-Hsuan Hsu</a:t>
            </a:r>
            <a:r>
              <a:rPr lang="en-US" altLang="zh-TW" sz="1200" dirty="0">
                <a:latin typeface="+mj-lt"/>
              </a:rPr>
              <a:t>, </a:t>
            </a:r>
            <a:r>
              <a:rPr lang="en-US" altLang="zh-TW" sz="1200" i="0" u="none" strike="noStrike" cap="none" dirty="0">
                <a:solidFill>
                  <a:schemeClr val="tx1"/>
                </a:solidFill>
                <a:latin typeface="+mj-lt"/>
                <a:ea typeface="Microsoft JhengHei"/>
                <a:cs typeface="Microsoft JhengHei"/>
                <a:sym typeface="Microsoft JhengHei"/>
              </a:rPr>
              <a:t>Higher-winding phases in one-dimensional non-Hermitian topological superconductors, </a:t>
            </a:r>
            <a:r>
              <a:rPr lang="de-CH" altLang="zh-TW" sz="1200" b="1" i="0" u="none" strike="noStrike" cap="none" dirty="0">
                <a:solidFill>
                  <a:schemeClr val="tx1"/>
                </a:solidFill>
                <a:latin typeface="+mj-lt"/>
                <a:ea typeface="Microsoft JhengHei"/>
                <a:cs typeface="Microsoft JhengHei"/>
                <a:sym typeface="Microsoft JhengHei"/>
              </a:rPr>
              <a:t>J. Appl. Phys.</a:t>
            </a:r>
            <a:r>
              <a:rPr lang="de-CH" altLang="zh-TW" sz="1200" b="0" i="0" u="none" strike="noStrike" cap="none" dirty="0">
                <a:solidFill>
                  <a:schemeClr val="tx1"/>
                </a:solidFill>
                <a:latin typeface="+mj-lt"/>
                <a:ea typeface="Microsoft JhengHei"/>
                <a:cs typeface="Microsoft JhengHei"/>
                <a:sym typeface="Microsoft JhengHei"/>
              </a:rPr>
              <a:t> 140, 064301 (2026); </a:t>
            </a:r>
            <a:r>
              <a:rPr lang="de-CH" sz="1200" dirty="0">
                <a:solidFill>
                  <a:schemeClr val="tx1"/>
                </a:solidFill>
                <a:latin typeface="+mj-lt"/>
                <a:hlinkClick r:id="rId4"/>
              </a:rPr>
              <a:t>https://doi.org/10.1063/5.0344650</a:t>
            </a:r>
            <a:r>
              <a:rPr lang="de-CH" sz="1200" dirty="0">
                <a:solidFill>
                  <a:schemeClr val="tx1"/>
                </a:solidFill>
                <a:latin typeface="+mj-lt"/>
              </a:rPr>
              <a:t>.</a:t>
            </a:r>
            <a:endParaRPr sz="1200" b="0" i="0" u="none" strike="noStrike" cap="none" dirty="0">
              <a:solidFill>
                <a:schemeClr val="tx1"/>
              </a:solidFill>
              <a:latin typeface="+mj-lt"/>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2"/>
          <p:cNvSpPr txBox="1"/>
          <p:nvPr/>
        </p:nvSpPr>
        <p:spPr>
          <a:xfrm>
            <a:off x="270819" y="137849"/>
            <a:ext cx="8602362" cy="5187159"/>
          </a:xfrm>
          <a:prstGeom prst="rect">
            <a:avLst/>
          </a:prstGeom>
          <a:noFill/>
          <a:ln>
            <a:noFill/>
          </a:ln>
        </p:spPr>
        <p:txBody>
          <a:bodyPr spcFirstLastPara="1" wrap="square" lIns="91425" tIns="91425" rIns="91425" bIns="91425" anchor="t" anchorCtr="0">
            <a:spAutoFit/>
          </a:bodyPr>
          <a:lstStyle/>
          <a:p>
            <a:pPr marL="0" marR="0" lvl="0" indent="0" algn="l" rtl="0">
              <a:lnSpc>
                <a:spcPct val="130909"/>
              </a:lnSpc>
              <a:spcBef>
                <a:spcPts val="1000"/>
              </a:spcBef>
              <a:spcAft>
                <a:spcPts val="0"/>
              </a:spcAft>
              <a:buClr>
                <a:srgbClr val="000000"/>
              </a:buClr>
              <a:buSzPts val="1400"/>
              <a:buFont typeface="Arial"/>
              <a:buNone/>
            </a:pPr>
            <a:r>
              <a:rPr lang="en-US" altLang="zh-TW" sz="1600" b="1" dirty="0">
                <a:solidFill>
                  <a:srgbClr val="222222"/>
                </a:solidFill>
              </a:rPr>
              <a:t>A New Analytical Route to Higher-Winding Non-Hermitian Topological Phases</a:t>
            </a:r>
            <a:endParaRPr sz="2000" b="0" i="0" u="none" strike="noStrike" cap="none" dirty="0">
              <a:solidFill>
                <a:schemeClr val="dk1"/>
              </a:solidFill>
              <a:latin typeface="Arial"/>
              <a:ea typeface="Arial"/>
              <a:cs typeface="Arial"/>
              <a:sym typeface="Arial"/>
            </a:endParaRPr>
          </a:p>
          <a:p>
            <a:pPr lvl="0">
              <a:lnSpc>
                <a:spcPct val="120000"/>
              </a:lnSpc>
              <a:spcBef>
                <a:spcPts val="600"/>
              </a:spcBef>
              <a:spcAft>
                <a:spcPts val="600"/>
              </a:spcAft>
              <a:buSzPts val="1400"/>
            </a:pPr>
            <a:r>
              <a:rPr lang="en-US" altLang="zh-TW" dirty="0">
                <a:solidFill>
                  <a:srgbClr val="222222"/>
                </a:solidFill>
                <a:highlight>
                  <a:srgbClr val="FFFFFF"/>
                </a:highlight>
              </a:rPr>
              <a:t>Topological phase transitions in non-Hermitian systems can be associated with spectral winding numbers and are often inferred from the energy spectrum. Beyond this conventional approach, Dr. </a:t>
            </a:r>
            <a:r>
              <a:rPr lang="en-US" altLang="zh-TW" dirty="0" err="1">
                <a:solidFill>
                  <a:srgbClr val="222222"/>
                </a:solidFill>
                <a:highlight>
                  <a:srgbClr val="FFFFFF"/>
                </a:highlight>
              </a:rPr>
              <a:t>Chen-Hsuan</a:t>
            </a:r>
            <a:r>
              <a:rPr lang="en-US" altLang="zh-TW" dirty="0">
                <a:solidFill>
                  <a:srgbClr val="222222"/>
                </a:solidFill>
                <a:highlight>
                  <a:srgbClr val="FFFFFF"/>
                </a:highlight>
              </a:rPr>
              <a:t> Hsu’s team at the Institute of Physics has developed an efficient method for analytically determining phase boundaries and for computing topological invariants in one-dimensional non-Hermitian topological systems. By avoiding direct calculation of the energy spectrum, the approach provides a practical route to identifying higher-winding topological superconducting phases and robust Majorana zero modes. The method was demonstrated in several tight-binding models, including a highly complex system with more than 10 parameters. Even for a case with 10 parameters, analytical phase-boundary expressions containing more than 10,000 terms can be obtained, illustrating the potential of this approach for studying complex non-Hermitian quantum systems. In collaboration with Prof. Ken Shiozaki at Kyoto University, this work has been published in J. Appl. Phys. and selected as a </a:t>
            </a:r>
            <a:r>
              <a:rPr lang="en-US" altLang="zh-TW" b="1" dirty="0">
                <a:solidFill>
                  <a:srgbClr val="222222"/>
                </a:solidFill>
                <a:highlight>
                  <a:srgbClr val="FFFFFF"/>
                </a:highlight>
              </a:rPr>
              <a:t>Featured Article</a:t>
            </a:r>
            <a:r>
              <a:rPr lang="en-US" altLang="zh-TW" dirty="0">
                <a:solidFill>
                  <a:srgbClr val="222222"/>
                </a:solidFill>
                <a:highlight>
                  <a:srgbClr val="FFFFFF"/>
                </a:highlight>
              </a:rPr>
              <a:t> by the editors. Some of the numerical calculations in this work were carried out using computational resources provided by the Academia Sinica Grid Computing Centre (ASGC).</a:t>
            </a:r>
          </a:p>
          <a:p>
            <a:pPr>
              <a:buSzPts val="1200"/>
            </a:pPr>
            <a:endParaRPr lang="de-CH" altLang="zh-TW" dirty="0"/>
          </a:p>
          <a:p>
            <a:pPr>
              <a:buSzPts val="1200"/>
            </a:pPr>
            <a:r>
              <a:rPr lang="de-CH" altLang="zh-TW" dirty="0"/>
              <a:t>Reference: Yung-Yeh Chang, Xiang-Yu Li, Ken Shiozaki, and Chen-Hsuan Hsu, </a:t>
            </a:r>
            <a:r>
              <a:rPr lang="de-CH" altLang="zh-TW" dirty="0">
                <a:solidFill>
                  <a:schemeClr val="tx1"/>
                </a:solidFill>
                <a:ea typeface="Microsoft JhengHei"/>
                <a:cs typeface="Microsoft JhengHei"/>
                <a:sym typeface="Microsoft JhengHei"/>
              </a:rPr>
              <a:t>Higher-winding phases in one-dimensional non-Hermitian topological superconductors, </a:t>
            </a:r>
            <a:r>
              <a:rPr lang="de-CH" altLang="zh-TW" b="1" dirty="0">
                <a:solidFill>
                  <a:schemeClr val="tx1"/>
                </a:solidFill>
                <a:ea typeface="Microsoft JhengHei"/>
                <a:cs typeface="Microsoft JhengHei"/>
                <a:sym typeface="Microsoft JhengHei"/>
              </a:rPr>
              <a:t>J. Appl. Phys.</a:t>
            </a:r>
            <a:r>
              <a:rPr lang="de-CH" altLang="zh-TW" dirty="0">
                <a:solidFill>
                  <a:schemeClr val="tx1"/>
                </a:solidFill>
                <a:ea typeface="Microsoft JhengHei"/>
                <a:cs typeface="Microsoft JhengHei"/>
                <a:sym typeface="Microsoft JhengHei"/>
              </a:rPr>
              <a:t> 140, 064301 (2026); </a:t>
            </a:r>
            <a:r>
              <a:rPr lang="de-CH" altLang="zh-TW" dirty="0">
                <a:solidFill>
                  <a:schemeClr val="tx1"/>
                </a:solidFill>
                <a:hlinkClick r:id="rId3"/>
              </a:rPr>
              <a:t>https://doi.org/10.1063/5.0344650</a:t>
            </a:r>
            <a:r>
              <a:rPr lang="de-CH" altLang="zh-TW" dirty="0">
                <a:solidFill>
                  <a:schemeClr val="tx1"/>
                </a:solidFill>
              </a:rPr>
              <a:t>.</a:t>
            </a:r>
          </a:p>
          <a:p>
            <a:pPr lvl="0">
              <a:buSzPts val="1200"/>
            </a:pPr>
            <a:endParaRPr b="0" i="0" u="none" strike="noStrike" cap="none" dirty="0">
              <a:solidFill>
                <a:srgbClr val="FF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521</Words>
  <Application>Microsoft Macintosh PowerPoint</Application>
  <PresentationFormat>On-screen Show (16:9)</PresentationFormat>
  <Paragraphs>8</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Microsoft JhengHei</vt:lpstr>
      <vt:lpstr>Arial</vt:lpstr>
      <vt:lpstr>Simple Light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Microsoft Office User</cp:lastModifiedBy>
  <cp:revision>30</cp:revision>
  <dcterms:modified xsi:type="dcterms:W3CDTF">2026-08-13T09:59:40Z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2025-09-23T04:30:28Z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fd4b7267-a2fc-4712-bfe3-487ac2008be6</vt:lpwstr>
  </property>
  <property fmtid="{D5CDD505-2E9C-101B-9397-08002B2CF9AE}" pid="7" name="MSIP_Label_defa4170-0d19-0005-0004-bc88714345d2_ActionId">
    <vt:lpwstr>92376d9f-e25c-4fa7-a13d-fcb8d0e1a387</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ies>
</file>