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  <p:sldMasterId id="2147483665" r:id="rId2"/>
  </p:sldMasterIdLst>
  <p:notesMasterIdLst>
    <p:notesMasterId r:id="rId64"/>
  </p:notesMasterIdLst>
  <p:sldIdLst>
    <p:sldId id="256" r:id="rId3"/>
    <p:sldId id="392" r:id="rId4"/>
    <p:sldId id="288" r:id="rId5"/>
    <p:sldId id="339" r:id="rId6"/>
    <p:sldId id="379" r:id="rId7"/>
    <p:sldId id="331" r:id="rId8"/>
    <p:sldId id="334" r:id="rId9"/>
    <p:sldId id="336" r:id="rId10"/>
    <p:sldId id="342" r:id="rId11"/>
    <p:sldId id="341" r:id="rId12"/>
    <p:sldId id="380" r:id="rId13"/>
    <p:sldId id="292" r:id="rId14"/>
    <p:sldId id="293" r:id="rId15"/>
    <p:sldId id="294" r:id="rId16"/>
    <p:sldId id="381" r:id="rId17"/>
    <p:sldId id="378" r:id="rId18"/>
    <p:sldId id="374" r:id="rId19"/>
    <p:sldId id="375" r:id="rId20"/>
    <p:sldId id="343" r:id="rId21"/>
    <p:sldId id="382" r:id="rId22"/>
    <p:sldId id="297" r:id="rId23"/>
    <p:sldId id="386" r:id="rId24"/>
    <p:sldId id="345" r:id="rId25"/>
    <p:sldId id="298" r:id="rId26"/>
    <p:sldId id="299" r:id="rId27"/>
    <p:sldId id="346" r:id="rId28"/>
    <p:sldId id="385" r:id="rId29"/>
    <p:sldId id="350" r:id="rId30"/>
    <p:sldId id="306" r:id="rId31"/>
    <p:sldId id="351" r:id="rId32"/>
    <p:sldId id="352" r:id="rId33"/>
    <p:sldId id="387" r:id="rId34"/>
    <p:sldId id="365" r:id="rId35"/>
    <p:sldId id="366" r:id="rId36"/>
    <p:sldId id="367" r:id="rId37"/>
    <p:sldId id="388" r:id="rId38"/>
    <p:sldId id="362" r:id="rId39"/>
    <p:sldId id="363" r:id="rId40"/>
    <p:sldId id="389" r:id="rId41"/>
    <p:sldId id="354" r:id="rId42"/>
    <p:sldId id="355" r:id="rId43"/>
    <p:sldId id="356" r:id="rId44"/>
    <p:sldId id="357" r:id="rId45"/>
    <p:sldId id="390" r:id="rId46"/>
    <p:sldId id="369" r:id="rId47"/>
    <p:sldId id="376" r:id="rId48"/>
    <p:sldId id="370" r:id="rId49"/>
    <p:sldId id="377" r:id="rId50"/>
    <p:sldId id="371" r:id="rId51"/>
    <p:sldId id="372" r:id="rId52"/>
    <p:sldId id="373" r:id="rId53"/>
    <p:sldId id="394" r:id="rId54"/>
    <p:sldId id="359" r:id="rId55"/>
    <p:sldId id="360" r:id="rId56"/>
    <p:sldId id="361" r:id="rId57"/>
    <p:sldId id="391" r:id="rId58"/>
    <p:sldId id="396" r:id="rId59"/>
    <p:sldId id="364" r:id="rId60"/>
    <p:sldId id="395" r:id="rId61"/>
    <p:sldId id="368" r:id="rId62"/>
    <p:sldId id="393" r:id="rId6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mbria Math" panose="02040503050406030204" pitchFamily="18" charset="0"/>
      <p:regular r:id="rId69"/>
    </p:embeddedFont>
    <p:embeddedFont>
      <p:font typeface="微軟正黑體" panose="020B0604030504040204" pitchFamily="34" charset="-120"/>
      <p:regular r:id="rId70"/>
      <p:bold r:id="rId71"/>
    </p:embeddedFont>
    <p:embeddedFont>
      <p:font typeface="Roboto Slab" panose="02020500000000000000" charset="0"/>
      <p:regular r:id="rId72"/>
      <p:bold r:id="rId73"/>
    </p:embeddedFont>
    <p:embeddedFont>
      <p:font typeface="標楷體" panose="03000509000000000000" pitchFamily="65" charset="-120"/>
      <p:regular r:id="rId74"/>
    </p:embeddedFont>
    <p:embeddedFont>
      <p:font typeface="Calibri Light" panose="020F0302020204030204" pitchFamily="34" charset="0"/>
      <p:regular r:id="rId75"/>
      <p:italic r:id="rId76"/>
    </p:embeddedFont>
    <p:embeddedFont>
      <p:font typeface="Source Sans Pro" panose="02020500000000000000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tles" id="{B3CA82BE-0577-410D-A5ED-212D88E6A296}">
          <p14:sldIdLst>
            <p14:sldId id="256"/>
            <p14:sldId id="392"/>
          </p14:sldIdLst>
        </p14:section>
        <p14:section name="Chap1 - Introduction" id="{DAE3AF4E-963A-4336-91FC-36A38B17B3A3}">
          <p14:sldIdLst>
            <p14:sldId id="288"/>
          </p14:sldIdLst>
        </p14:section>
        <p14:section name="Chap2 - Apparatus" id="{9F2D39FC-40CB-4D5D-86ED-400EE449896A}">
          <p14:sldIdLst>
            <p14:sldId id="339"/>
            <p14:sldId id="379"/>
            <p14:sldId id="331"/>
            <p14:sldId id="334"/>
            <p14:sldId id="336"/>
            <p14:sldId id="342"/>
            <p14:sldId id="341"/>
            <p14:sldId id="380"/>
            <p14:sldId id="292"/>
            <p14:sldId id="293"/>
            <p14:sldId id="294"/>
            <p14:sldId id="381"/>
            <p14:sldId id="378"/>
            <p14:sldId id="374"/>
            <p14:sldId id="375"/>
          </p14:sldIdLst>
        </p14:section>
        <p14:section name="Chap3 - HGB" id="{A41254E8-0CCE-4A6F-9712-033443F67ED6}">
          <p14:sldIdLst>
            <p14:sldId id="343"/>
            <p14:sldId id="382"/>
            <p14:sldId id="297"/>
            <p14:sldId id="386"/>
            <p14:sldId id="345"/>
            <p14:sldId id="298"/>
            <p14:sldId id="299"/>
            <p14:sldId id="346"/>
            <p14:sldId id="385"/>
            <p14:sldId id="350"/>
            <p14:sldId id="306"/>
            <p14:sldId id="351"/>
          </p14:sldIdLst>
        </p14:section>
        <p14:section name="Chap4 - Exp Results" id="{9236FF7F-1536-4573-A235-3CCD32CF7D33}">
          <p14:sldIdLst>
            <p14:sldId id="352"/>
            <p14:sldId id="387"/>
            <p14:sldId id="365"/>
            <p14:sldId id="366"/>
            <p14:sldId id="367"/>
            <p14:sldId id="388"/>
            <p14:sldId id="362"/>
            <p14:sldId id="363"/>
            <p14:sldId id="389"/>
            <p14:sldId id="354"/>
            <p14:sldId id="355"/>
            <p14:sldId id="356"/>
            <p14:sldId id="357"/>
            <p14:sldId id="390"/>
            <p14:sldId id="369"/>
            <p14:sldId id="376"/>
            <p14:sldId id="370"/>
            <p14:sldId id="377"/>
            <p14:sldId id="371"/>
            <p14:sldId id="372"/>
            <p14:sldId id="373"/>
            <p14:sldId id="394"/>
            <p14:sldId id="359"/>
            <p14:sldId id="360"/>
            <p14:sldId id="361"/>
          </p14:sldIdLst>
        </p14:section>
        <p14:section name="Chap5 - Summary" id="{E3F5FBC7-8568-4F75-A61A-8BA12A50925B}">
          <p14:sldIdLst>
            <p14:sldId id="391"/>
          </p14:sldIdLst>
        </p14:section>
        <p14:section name="Add-ons" id="{72F2AF64-074E-4868-9AB7-70881BFC631A}">
          <p14:sldIdLst>
            <p14:sldId id="396"/>
            <p14:sldId id="364"/>
            <p14:sldId id="395"/>
            <p14:sldId id="368"/>
            <p14:sldId id="3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A1BA52-1147-455E-A936-BA1BCFE66EB1}">
  <a:tblStyle styleId="{B6A1BA52-1147-455E-A936-BA1BCFE66EB1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50" autoAdjust="0"/>
    <p:restoredTop sz="94660"/>
  </p:normalViewPr>
  <p:slideViewPr>
    <p:cSldViewPr snapToGrid="0">
      <p:cViewPr varScale="1">
        <p:scale>
          <a:sx n="59" d="100"/>
          <a:sy n="59" d="100"/>
        </p:scale>
        <p:origin x="14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4.fntdata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3341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595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369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553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359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415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375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088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90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73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702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811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030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638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3219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384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424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360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745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5566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938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939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2307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996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6539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570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0736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9783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8158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3318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7542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00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438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2875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5383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0424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9474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7573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8637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6635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6187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8020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456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3059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2208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5609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4857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911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3273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4175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0736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8809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EE474-1673-4BBF-8838-C3BA98E50632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34A84-59C4-4365-8C87-3CE6E55C9187}" type="datetime1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2016/7/14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SS3_DFD2015Boston_12min_jc1025i.pptx </a:t>
            </a:r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5332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C3AA2-907B-4C4B-B2DA-CCB804F578A9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9582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879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2276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2354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856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0DE472F-417D-4943-8CEF-5B9C66B2D87D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0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FAA289-25E7-4601-B03F-82F9CB63188F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271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F7E7968-7695-4213-931B-4067BFF75301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122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589FE9D-E1BB-43AE-AD56-AEE576EA53D5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81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CE27F0-0039-4258-B546-2CA52CB311C2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7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E01A36-8D1A-47BA-9FE0-295830F487E4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1546025" y="2034925"/>
            <a:ext cx="58326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800" b="1"/>
            </a:lvl1pPr>
            <a:lvl2pPr lvl="1" rtl="0">
              <a:spcBef>
                <a:spcPts val="0"/>
              </a:spcBef>
              <a:buSzPct val="100000"/>
              <a:defRPr sz="4800" b="1"/>
            </a:lvl2pPr>
            <a:lvl3pPr lvl="2" rtl="0">
              <a:spcBef>
                <a:spcPts val="0"/>
              </a:spcBef>
              <a:buSzPct val="100000"/>
              <a:defRPr sz="4800" b="1"/>
            </a:lvl3pPr>
            <a:lvl4pPr lvl="3" rtl="0">
              <a:spcBef>
                <a:spcPts val="0"/>
              </a:spcBef>
              <a:buSzPct val="100000"/>
              <a:defRPr sz="4800" b="1"/>
            </a:lvl4pPr>
            <a:lvl5pPr lvl="4" rtl="0">
              <a:spcBef>
                <a:spcPts val="0"/>
              </a:spcBef>
              <a:buSzPct val="100000"/>
              <a:defRPr sz="4800" b="1"/>
            </a:lvl5pPr>
            <a:lvl6pPr lvl="5" rtl="0">
              <a:spcBef>
                <a:spcPts val="0"/>
              </a:spcBef>
              <a:buSzPct val="100000"/>
              <a:defRPr sz="4800" b="1"/>
            </a:lvl6pPr>
            <a:lvl7pPr lvl="6" rtl="0">
              <a:spcBef>
                <a:spcPts val="0"/>
              </a:spcBef>
              <a:buSzPct val="100000"/>
              <a:defRPr sz="4800" b="1"/>
            </a:lvl7pPr>
            <a:lvl8pPr lvl="7" rtl="0">
              <a:spcBef>
                <a:spcPts val="0"/>
              </a:spcBef>
              <a:buSzPct val="100000"/>
              <a:defRPr sz="4800" b="1"/>
            </a:lvl8pPr>
            <a:lvl9pPr lvl="8" rtl="0">
              <a:spcBef>
                <a:spcPts val="0"/>
              </a:spcBef>
              <a:buSzPct val="100000"/>
              <a:defRPr sz="4800" b="1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1546025" y="3710548"/>
            <a:ext cx="58326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607D8B"/>
              </a:buClr>
              <a:buNone/>
              <a:defRPr>
                <a:solidFill>
                  <a:srgbClr val="607D8B"/>
                </a:solidFill>
              </a:defRPr>
            </a:lvl1pPr>
            <a:lvl2pPr lvl="1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2pPr>
            <a:lvl3pPr lvl="2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3pPr>
            <a:lvl4pPr lvl="3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4pPr>
            <a:lvl5pPr lvl="4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5pPr>
            <a:lvl6pPr lvl="5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6pPr>
            <a:lvl7pPr lvl="6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7pPr>
            <a:lvl8pPr lvl="7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8pPr>
            <a:lvl9pPr lvl="8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937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315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59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0A076C6-49F0-47AE-B093-C4002B47A060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576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4A889CE-1F61-4F13-B5E9-75F55F6B0285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6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6808E0-EADA-4DFE-9C68-6289C5963772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2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08C651E-84BE-475F-9259-2479246316B9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98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F8B8CF6-F2D0-405A-9BB9-28915B478EA7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88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FD8DC"/>
              </a:buClr>
              <a:buSzPct val="100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2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1315B9C-8C7C-4B30-95AB-278DC6F49B6A}" type="datetime1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2016/7/14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4D74F89-7ED3-4B04-BA9A-C9ED769C4EB1}" type="slidenum">
              <a:rPr lang="zh-TW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pPr defTabSz="685800"/>
              <a:t>‹#›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91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2.gif"/><Relationship Id="rId4" Type="http://schemas.openxmlformats.org/officeDocument/2006/relationships/hyperlink" Target="http://www.google.com.tw/url?sa=i&amp;rct=j&amp;q=&amp;esrc=s&amp;frm=1&amp;source=images&amp;cd=&amp;cad=rja&amp;docid=fACWuCQcJcPqZM&amp;tbnid=rhHBmp11BO73EM:&amp;ved=0CAUQjRw&amp;url=http://www.minebea.co.jp/english/press/2007/1183424_3304.html&amp;ei=WmJ8UuqXNomclQW_lIHwAw&amp;psig=AFQjCNFnrXEacH1v1XXMurEwertRCOfF-g&amp;ust=138396973102461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41.png"/><Relationship Id="rId3" Type="http://schemas.openxmlformats.org/officeDocument/2006/relationships/image" Target="../media/image32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0.png"/><Relationship Id="rId11" Type="http://schemas.openxmlformats.org/officeDocument/2006/relationships/image" Target="../media/image39.png"/><Relationship Id="rId5" Type="http://schemas.openxmlformats.org/officeDocument/2006/relationships/image" Target="../media/image340.png"/><Relationship Id="rId10" Type="http://schemas.openxmlformats.org/officeDocument/2006/relationships/image" Target="../media/image38.png"/><Relationship Id="rId4" Type="http://schemas.openxmlformats.org/officeDocument/2006/relationships/image" Target="../media/image39.jpeg"/><Relationship Id="rId9" Type="http://schemas.openxmlformats.org/officeDocument/2006/relationships/image" Target="../media/image3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10" Type="http://schemas.openxmlformats.org/officeDocument/2006/relationships/image" Target="../media/image18.png"/><Relationship Id="rId4" Type="http://schemas.openxmlformats.org/officeDocument/2006/relationships/image" Target="../media/image15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007364" y="1339547"/>
            <a:ext cx="7488936" cy="123654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3200" dirty="0" err="1" smtClean="0"/>
              <a:t>Rheometry</a:t>
            </a:r>
            <a:r>
              <a:rPr lang="en-US" sz="3200" dirty="0" smtClean="0"/>
              <a:t> </a:t>
            </a:r>
            <a:r>
              <a:rPr lang="en-US" sz="2800" dirty="0" smtClean="0"/>
              <a:t>of</a:t>
            </a:r>
            <a:r>
              <a:rPr lang="en-US" sz="3200" dirty="0" smtClean="0"/>
              <a:t> Concentrated Suspension </a:t>
            </a:r>
            <a:r>
              <a:rPr lang="en-US" sz="2800" dirty="0" smtClean="0"/>
              <a:t>of</a:t>
            </a:r>
            <a:r>
              <a:rPr lang="en-US" sz="3200" dirty="0" smtClean="0"/>
              <a:t> Soft Particles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zh-TW" altLang="en-US" sz="3200" dirty="0">
                <a:latin typeface="+mj-lt"/>
                <a:ea typeface="微軟正黑體" panose="020B0604030504040204" pitchFamily="34" charset="-120"/>
              </a:rPr>
              <a:t>初探軟顆粒懸浮液流變學：自製流變儀</a:t>
            </a:r>
            <a:r>
              <a:rPr lang="en-US" sz="3200" dirty="0" smtClean="0">
                <a:latin typeface="+mj-lt"/>
              </a:rPr>
              <a:t/>
            </a:r>
            <a:br>
              <a:rPr lang="en-US" sz="3200" dirty="0" smtClean="0">
                <a:latin typeface="+mj-lt"/>
              </a:rPr>
            </a:br>
            <a:endParaRPr lang="en" sz="3200" dirty="0">
              <a:latin typeface="+mj-lt"/>
            </a:endParaRPr>
          </a:p>
        </p:txBody>
      </p:sp>
      <p:sp>
        <p:nvSpPr>
          <p:cNvPr id="3" name="副標題 2"/>
          <p:cNvSpPr txBox="1">
            <a:spLocks/>
          </p:cNvSpPr>
          <p:nvPr/>
        </p:nvSpPr>
        <p:spPr>
          <a:xfrm>
            <a:off x="362741" y="4107474"/>
            <a:ext cx="8640960" cy="16310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000" dirty="0" smtClean="0">
                <a:latin typeface="+mj-lt"/>
              </a:rPr>
              <a:t>研究生：</a:t>
            </a:r>
            <a:endParaRPr lang="en-US" altLang="zh-TW" sz="2000" dirty="0" smtClean="0">
              <a:latin typeface="+mj-lt"/>
            </a:endParaRPr>
          </a:p>
          <a:p>
            <a:endParaRPr lang="en-US" altLang="zh-TW" sz="2000" dirty="0">
              <a:latin typeface="+mj-lt"/>
            </a:endParaRPr>
          </a:p>
          <a:p>
            <a:r>
              <a:rPr lang="zh-TW" altLang="en-US" sz="2600" u="sng" dirty="0" smtClean="0">
                <a:latin typeface="+mj-lt"/>
              </a:rPr>
              <a:t>周明叡 </a:t>
            </a:r>
            <a:r>
              <a:rPr lang="en-US" altLang="zh-TW" sz="2600" dirty="0">
                <a:latin typeface="+mj-lt"/>
              </a:rPr>
              <a:t> </a:t>
            </a:r>
            <a:r>
              <a:rPr lang="en-US" altLang="zh-TW" sz="2600" dirty="0" smtClean="0">
                <a:latin typeface="+mj-lt"/>
              </a:rPr>
              <a:t>Ming-</a:t>
            </a:r>
            <a:r>
              <a:rPr lang="en-US" altLang="zh-TW" sz="2600" dirty="0" err="1" smtClean="0">
                <a:latin typeface="+mj-lt"/>
              </a:rPr>
              <a:t>Ruey</a:t>
            </a:r>
            <a:r>
              <a:rPr lang="en-US" altLang="zh-TW" sz="2600" dirty="0" smtClean="0">
                <a:latin typeface="+mj-lt"/>
              </a:rPr>
              <a:t> Chou</a:t>
            </a:r>
          </a:p>
          <a:p>
            <a:endParaRPr lang="en-US" altLang="zh-TW" sz="1600" u="sng" dirty="0" smtClean="0">
              <a:latin typeface="+mj-lt"/>
            </a:endParaRPr>
          </a:p>
          <a:p>
            <a:r>
              <a:rPr lang="zh-TW" altLang="zh-TW" sz="2000" dirty="0" smtClean="0">
                <a:latin typeface="+mj-lt"/>
              </a:rPr>
              <a:t>指導教授：</a:t>
            </a:r>
            <a:endParaRPr lang="en-US" altLang="zh-TW" sz="2000" dirty="0" smtClean="0">
              <a:latin typeface="+mj-lt"/>
            </a:endParaRPr>
          </a:p>
          <a:p>
            <a:endParaRPr lang="en-US" altLang="zh-TW" sz="2000" dirty="0" smtClean="0">
              <a:latin typeface="+mj-lt"/>
            </a:endParaRPr>
          </a:p>
          <a:p>
            <a:r>
              <a:rPr lang="zh-TW" altLang="zh-TW" sz="2400" u="sng" dirty="0" smtClean="0">
                <a:latin typeface="+mj-lt"/>
              </a:rPr>
              <a:t>蔡日強 博士、黃仲仁 博士</a:t>
            </a:r>
            <a:r>
              <a:rPr lang="zh-TW" altLang="en-US" sz="2400" u="sng" dirty="0" smtClean="0">
                <a:latin typeface="+mj-lt"/>
              </a:rPr>
              <a:t> 與 陳義裕 博士</a:t>
            </a:r>
            <a:endParaRPr lang="en-US" altLang="zh-TW" sz="2400" u="sng" dirty="0" smtClean="0">
              <a:latin typeface="+mj-lt"/>
            </a:endParaRPr>
          </a:p>
          <a:p>
            <a:r>
              <a:rPr lang="en-US" altLang="zh-TW" sz="2000" dirty="0" err="1" smtClean="0">
                <a:latin typeface="+mn-lt"/>
              </a:rPr>
              <a:t>Jih</a:t>
            </a:r>
            <a:r>
              <a:rPr lang="en-US" altLang="zh-TW" sz="2000" dirty="0" smtClean="0">
                <a:latin typeface="+mn-lt"/>
              </a:rPr>
              <a:t>-Chiang Tsai, Ph.D. and Jung-Ren Huang, Ph.D.</a:t>
            </a:r>
            <a:r>
              <a:rPr lang="en-US" altLang="zh-TW" sz="2000" dirty="0">
                <a:latin typeface="+mn-lt"/>
              </a:rPr>
              <a:t> </a:t>
            </a:r>
            <a:r>
              <a:rPr lang="en-US" altLang="zh-TW" sz="2000" dirty="0" err="1">
                <a:latin typeface="+mn-lt"/>
              </a:rPr>
              <a:t>Yih-Yuh</a:t>
            </a:r>
            <a:r>
              <a:rPr lang="en-US" altLang="zh-TW" sz="2000" dirty="0">
                <a:latin typeface="+mn-lt"/>
              </a:rPr>
              <a:t> Chen, PhD</a:t>
            </a:r>
            <a:endParaRPr lang="zh-TW" altLang="zh-TW" sz="2000" dirty="0" smtClean="0">
              <a:latin typeface="+mn-lt"/>
            </a:endParaRPr>
          </a:p>
          <a:p>
            <a:endParaRPr lang="en-US" altLang="zh-TW" sz="2400" dirty="0" smtClean="0">
              <a:latin typeface="+mj-lt"/>
            </a:endParaRPr>
          </a:p>
        </p:txBody>
      </p:sp>
      <p:pic>
        <p:nvPicPr>
          <p:cNvPr id="4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112" y="1492198"/>
            <a:ext cx="931241" cy="931241"/>
          </a:xfrm>
          <a:prstGeom prst="rect">
            <a:avLst/>
          </a:prstGeom>
        </p:spPr>
      </p:pic>
      <p:pic>
        <p:nvPicPr>
          <p:cNvPr id="5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00" y="1511622"/>
            <a:ext cx="900000" cy="892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491387" y="1929171"/>
            <a:ext cx="3916189" cy="1887631"/>
            <a:chOff x="793743" y="526727"/>
            <a:chExt cx="3916189" cy="1887631"/>
          </a:xfrm>
        </p:grpSpPr>
        <p:sp>
          <p:nvSpPr>
            <p:cNvPr id="40" name="矩形 13"/>
            <p:cNvSpPr/>
            <p:nvPr/>
          </p:nvSpPr>
          <p:spPr>
            <a:xfrm>
              <a:off x="794003" y="1407114"/>
              <a:ext cx="3915669" cy="10072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1" name="等腰三角形 10"/>
            <p:cNvSpPr/>
            <p:nvPr/>
          </p:nvSpPr>
          <p:spPr>
            <a:xfrm>
              <a:off x="793743" y="1933950"/>
              <a:ext cx="3916189" cy="467708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等腰三角形 270"/>
            <p:cNvSpPr/>
            <p:nvPr/>
          </p:nvSpPr>
          <p:spPr>
            <a:xfrm flipV="1">
              <a:off x="793743" y="1420626"/>
              <a:ext cx="3916189" cy="467708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 151"/>
            <p:cNvSpPr/>
            <p:nvPr/>
          </p:nvSpPr>
          <p:spPr>
            <a:xfrm>
              <a:off x="2659692" y="939549"/>
              <a:ext cx="184291" cy="57513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8" name="直線單箭頭接點 154"/>
            <p:cNvCxnSpPr/>
            <p:nvPr/>
          </p:nvCxnSpPr>
          <p:spPr>
            <a:xfrm flipV="1">
              <a:off x="2743949" y="1654587"/>
              <a:ext cx="978915" cy="422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弧形 162"/>
            <p:cNvSpPr/>
            <p:nvPr/>
          </p:nvSpPr>
          <p:spPr>
            <a:xfrm>
              <a:off x="2461250" y="526727"/>
              <a:ext cx="581174" cy="333659"/>
            </a:xfrm>
            <a:prstGeom prst="arc">
              <a:avLst>
                <a:gd name="adj1" fmla="val 52611"/>
                <a:gd name="adj2" fmla="val 10505316"/>
              </a:avLst>
            </a:prstGeom>
            <a:noFill/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700004" y="1593520"/>
              <a:ext cx="115005" cy="1150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640265" y="1202672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/>
                <a:t>P</a:t>
              </a:r>
              <a:endParaRPr lang="en-US" sz="2400" b="1" i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85534" y="1246924"/>
              <a:ext cx="324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/>
                <a:t>r</a:t>
              </a:r>
            </a:p>
          </p:txBody>
        </p:sp>
      </p:grpSp>
      <p:cxnSp>
        <p:nvCxnSpPr>
          <p:cNvPr id="107" name="Shape 107"/>
          <p:cNvCxnSpPr/>
          <p:nvPr/>
        </p:nvCxnSpPr>
        <p:spPr>
          <a:xfrm rot="10800000" flipH="1">
            <a:off x="6282450" y="705374"/>
            <a:ext cx="121500" cy="5187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9" name="Shape 109"/>
          <p:cNvCxnSpPr/>
          <p:nvPr/>
        </p:nvCxnSpPr>
        <p:spPr>
          <a:xfrm flipH="1">
            <a:off x="7296018" y="2093182"/>
            <a:ext cx="1124100" cy="7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0" y="4519780"/>
                <a:ext cx="9485292" cy="2298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04800">
                  <a:lnSpc>
                    <a:spcPct val="150000"/>
                  </a:lnSpc>
                </a:pPr>
                <a:r>
                  <a:rPr lang="en-US" altLang="zh-TW" sz="24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Normal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TW" sz="2400" b="1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zh-TW" sz="2400" b="1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𝒛𝒛</m:t>
                        </m:r>
                      </m:sub>
                    </m:sSub>
                    <m:d>
                      <m:dPr>
                        <m:ctrlPr>
                          <a:rPr lang="en-US" altLang="zh-TW" sz="2400" b="1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sz="2400" b="1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altLang="zh-TW" sz="240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0" i="1" kern="100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kern="100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TW" sz="2400" b="0" i="1" kern="100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zh-TW" sz="2400" b="0" i="1" kern="100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sz="2400" b="0" i="1" kern="100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sz="2400" i="1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𝜋</m:t>
                    </m:r>
                    <m:nary>
                      <m:naryPr>
                        <m:limLoc m:val="subSup"/>
                        <m:ctrlPr>
                          <a:rPr lang="zh-TW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𝑅</m:t>
                        </m:r>
                      </m:sup>
                      <m:e>
                        <m:sSub>
                          <m:sSubPr>
                            <m:ctrlPr>
                              <a:rPr lang="zh-TW" altLang="zh-TW" sz="24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𝑑𝑟</m:t>
                        </m:r>
                      </m:e>
                    </m:nary>
                    <m:r>
                      <a:rPr lang="en-US" altLang="zh-TW" sz="2400" i="1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zh-TW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zh-TW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𝑧𝑧</m:t>
                        </m:r>
                      </m:sub>
                    </m:sSub>
                    <m:d>
                      <m:dPr>
                        <m:ctrlP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zh-TW" kern="100" dirty="0" smtClean="0">
                  <a:latin typeface="+mj-lt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24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Shear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zh-TW" sz="2400" b="1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𝒙𝒛</m:t>
                        </m:r>
                      </m:sub>
                    </m:sSub>
                    <m:d>
                      <m:dPr>
                        <m:ctrlPr>
                          <a:rPr lang="zh-TW" altLang="zh-TW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sz="2400" b="1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altLang="zh-TW" sz="2400" b="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altLang="zh-TW" sz="2400" b="0" i="1" kern="100" smtClean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𝑇𝑜𝑟𝑞𝑢𝑒</m:t>
                    </m:r>
                    <m:d>
                      <m:dPr>
                        <m:ctrlPr>
                          <a:rPr lang="en-US" altLang="zh-TW" sz="2400" b="0" i="1" kern="100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sz="2400" b="0" i="1" kern="100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sz="2400" i="1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𝜋</m:t>
                    </m:r>
                    <m:nary>
                      <m:naryPr>
                        <m:limLoc m:val="subSup"/>
                        <m:ctrlPr>
                          <a:rPr lang="zh-TW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𝑅</m:t>
                        </m:r>
                      </m:sup>
                      <m:e>
                        <m:sSub>
                          <m:sSubPr>
                            <m:ctrlPr>
                              <a:rPr lang="zh-TW" altLang="zh-TW" sz="24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𝑥𝑧</m:t>
                            </m:r>
                          </m:sub>
                        </m:sSub>
                        <m:sSup>
                          <m:sSupPr>
                            <m:ctrlPr>
                              <a:rPr lang="zh-TW" altLang="zh-TW" sz="24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𝑑𝑟</m:t>
                        </m:r>
                      </m:e>
                    </m:nary>
                    <m:r>
                      <a:rPr lang="en-US" altLang="zh-TW" sz="2400" i="1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TW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zh-TW" altLang="zh-TW" sz="24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zh-TW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𝑥𝑧</m:t>
                        </m:r>
                      </m:sub>
                    </m:sSub>
                    <m:d>
                      <m:dPr>
                        <m:ctrlPr>
                          <a:rPr lang="zh-TW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sz="2400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endParaRPr lang="en-US" altLang="zh-TW" kern="100" dirty="0" smtClean="0">
                  <a:latin typeface="+mj-lt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180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# </a:t>
                </a:r>
                <a14:m>
                  <m:oMath xmlns:m="http://schemas.openxmlformats.org/officeDocument/2006/math">
                    <m:r>
                      <a:rPr lang="en-US" altLang="zh-TW" sz="1800" i="1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zh-TW" altLang="zh-TW" sz="18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8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sz="18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=0.0415</m:t>
                    </m:r>
                    <m:sSup>
                      <m:sSupPr>
                        <m:ctrlPr>
                          <a:rPr lang="zh-TW" altLang="zh-TW" sz="18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8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sz="18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TW" sz="1800" kern="1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zh-TW" altLang="zh-TW" sz="1800" kern="1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TW" altLang="zh-TW" sz="18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1800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1800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en-US" altLang="zh-TW" sz="1800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π</m:t>
                    </m:r>
                    <m:sSup>
                      <m:sSupPr>
                        <m:ctrlPr>
                          <a:rPr lang="zh-TW" altLang="zh-TW" sz="18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800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p>
                        <m:r>
                          <a:rPr lang="en-US" altLang="zh-TW" sz="1800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1800" kern="1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=0.0032</m:t>
                    </m:r>
                    <m:sSup>
                      <m:sSupPr>
                        <m:ctrlPr>
                          <a:rPr lang="zh-TW" altLang="zh-TW" sz="18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800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18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1800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zh-TW" altLang="zh-TW" kern="100" dirty="0">
                  <a:latin typeface="+mj-lt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19780"/>
                <a:ext cx="9485292" cy="22986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線接點 301"/>
          <p:cNvCxnSpPr/>
          <p:nvPr/>
        </p:nvCxnSpPr>
        <p:spPr>
          <a:xfrm>
            <a:off x="2414699" y="1571899"/>
            <a:ext cx="0" cy="24220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文字方塊 324"/>
          <p:cNvSpPr txBox="1"/>
          <p:nvPr/>
        </p:nvSpPr>
        <p:spPr>
          <a:xfrm>
            <a:off x="607556" y="2322398"/>
            <a:ext cx="1657826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+mj-lt"/>
              </a:rPr>
              <a:t>R</a:t>
            </a:r>
            <a:r>
              <a:rPr lang="en-US" altLang="zh-TW" sz="2000" dirty="0" smtClean="0">
                <a:latin typeface="+mj-lt"/>
              </a:rPr>
              <a:t> </a:t>
            </a:r>
            <a:r>
              <a:rPr lang="en-US" altLang="zh-TW" sz="2000" dirty="0">
                <a:latin typeface="+mj-lt"/>
              </a:rPr>
              <a:t>= </a:t>
            </a:r>
            <a:r>
              <a:rPr lang="en-US" altLang="zh-TW" sz="2000" dirty="0" smtClean="0">
                <a:latin typeface="+mj-lt"/>
              </a:rPr>
              <a:t>0.1125m</a:t>
            </a:r>
            <a:endParaRPr lang="zh-TW" altLang="en-US" sz="2000" dirty="0">
              <a:latin typeface="+mj-lt"/>
            </a:endParaRPr>
          </a:p>
        </p:txBody>
      </p:sp>
      <p:cxnSp>
        <p:nvCxnSpPr>
          <p:cNvPr id="36" name="直線單箭頭接點 325"/>
          <p:cNvCxnSpPr/>
          <p:nvPr/>
        </p:nvCxnSpPr>
        <p:spPr>
          <a:xfrm>
            <a:off x="507405" y="2722982"/>
            <a:ext cx="1830586" cy="548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hape 106"/>
          <p:cNvSpPr txBox="1">
            <a:spLocks/>
          </p:cNvSpPr>
          <p:nvPr/>
        </p:nvSpPr>
        <p:spPr>
          <a:xfrm>
            <a:off x="356638" y="4083857"/>
            <a:ext cx="8654801" cy="6048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0"/>
              </a:spcBef>
              <a:buFont typeface="Source Sans Pro"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assume stress is uniform, we have:</a:t>
            </a:r>
            <a:endParaRPr lang="e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105"/>
          <p:cNvSpPr txBox="1">
            <a:spLocks/>
          </p:cNvSpPr>
          <p:nvPr/>
        </p:nvSpPr>
        <p:spPr>
          <a:xfrm>
            <a:off x="356638" y="244295"/>
            <a:ext cx="8546061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4000" b="1" dirty="0" smtClean="0"/>
              <a:t>Charateristic Shear Rate, </a:t>
            </a:r>
            <a:br>
              <a:rPr lang="en" sz="4000" b="1" dirty="0" smtClean="0"/>
            </a:br>
            <a:r>
              <a:rPr lang="en" sz="4000" b="1" dirty="0" smtClean="0"/>
              <a:t>Shear Strain &amp; Stress</a:t>
            </a:r>
            <a:endParaRPr lang="en" sz="4000" b="1" dirty="0"/>
          </a:p>
        </p:txBody>
      </p:sp>
    </p:spTree>
    <p:extLst>
      <p:ext uri="{BB962C8B-B14F-4D97-AF65-F5344CB8AC3E}">
        <p14:creationId xmlns:p14="http://schemas.microsoft.com/office/powerpoint/2010/main" val="133020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58326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Chapter2.</a:t>
            </a:r>
          </a:p>
          <a:p>
            <a:r>
              <a:rPr lang="en" sz="6000" dirty="0" smtClean="0"/>
              <a:t>Apparatus</a:t>
            </a:r>
            <a:endParaRPr lang="en" sz="6000" dirty="0"/>
          </a:p>
        </p:txBody>
      </p:sp>
      <p:sp>
        <p:nvSpPr>
          <p:cNvPr id="188" name="Shape 106"/>
          <p:cNvSpPr txBox="1">
            <a:spLocks/>
          </p:cNvSpPr>
          <p:nvPr/>
        </p:nvSpPr>
        <p:spPr>
          <a:xfrm>
            <a:off x="1441237" y="3360433"/>
            <a:ext cx="6852371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dirty="0" smtClean="0">
                <a:solidFill>
                  <a:schemeClr val="bg1">
                    <a:lumMod val="85000"/>
                  </a:schemeClr>
                </a:solidFill>
              </a:rPr>
              <a:t>Force Sensors and Boundaries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b="1" dirty="0" smtClean="0">
                <a:solidFill>
                  <a:schemeClr val="tx1"/>
                </a:solidFill>
              </a:rPr>
              <a:t>Stress Measurement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dirty="0" smtClean="0">
                <a:solidFill>
                  <a:schemeClr val="bg1">
                    <a:lumMod val="85000"/>
                  </a:schemeClr>
                </a:solidFill>
              </a:rPr>
              <a:t>Driving Motor </a:t>
            </a:r>
            <a:r>
              <a:rPr lang="en-US" altLang="zh-TW" sz="3600" dirty="0" smtClean="0">
                <a:solidFill>
                  <a:schemeClr val="bg1">
                    <a:lumMod val="85000"/>
                  </a:schemeClr>
                </a:solidFill>
              </a:rPr>
              <a:t>Control</a:t>
            </a:r>
            <a:endParaRPr lang="en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5" y="2792275"/>
            <a:ext cx="7715249" cy="3857625"/>
          </a:xfrm>
          <a:prstGeom prst="rect">
            <a:avLst/>
          </a:prstGeom>
        </p:spPr>
      </p:pic>
      <p:sp>
        <p:nvSpPr>
          <p:cNvPr id="8" name="Shape 105"/>
          <p:cNvSpPr txBox="1">
            <a:spLocks/>
          </p:cNvSpPr>
          <p:nvPr/>
        </p:nvSpPr>
        <p:spPr>
          <a:xfrm>
            <a:off x="356638" y="244295"/>
            <a:ext cx="8546061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4000" b="1" dirty="0" smtClean="0"/>
              <a:t>On Stress Measurement</a:t>
            </a:r>
            <a:br>
              <a:rPr lang="en" sz="4000" b="1" dirty="0" smtClean="0"/>
            </a:br>
            <a:r>
              <a:rPr lang="en" sz="4000" b="1" dirty="0" smtClean="0"/>
              <a:t>	- Noise of  a Single Data Point</a:t>
            </a:r>
            <a:endParaRPr lang="en" sz="4000" b="1" dirty="0"/>
          </a:p>
        </p:txBody>
      </p:sp>
      <p:sp>
        <p:nvSpPr>
          <p:cNvPr id="9" name="Shape 106"/>
          <p:cNvSpPr txBox="1">
            <a:spLocks/>
          </p:cNvSpPr>
          <p:nvPr/>
        </p:nvSpPr>
        <p:spPr>
          <a:xfrm>
            <a:off x="617765" y="2117177"/>
            <a:ext cx="8654801" cy="6048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0"/>
              </a:spcBef>
              <a:buFont typeface="Source Sans Pro"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different sample rates, 5000 data points each</a:t>
            </a:r>
            <a:endParaRPr lang="e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1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40" y="2558877"/>
            <a:ext cx="6130460" cy="4282703"/>
          </a:xfrm>
          <a:prstGeom prst="rect">
            <a:avLst/>
          </a:prstGeom>
        </p:spPr>
      </p:pic>
      <p:sp>
        <p:nvSpPr>
          <p:cNvPr id="9" name="Shape 105"/>
          <p:cNvSpPr txBox="1">
            <a:spLocks/>
          </p:cNvSpPr>
          <p:nvPr/>
        </p:nvSpPr>
        <p:spPr>
          <a:xfrm>
            <a:off x="356638" y="244295"/>
            <a:ext cx="8546061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4000" b="1" dirty="0" smtClean="0"/>
              <a:t>On Stress Measurement</a:t>
            </a:r>
            <a:br>
              <a:rPr lang="en" sz="4000" b="1" dirty="0" smtClean="0"/>
            </a:br>
            <a:r>
              <a:rPr lang="en" sz="4000" b="1" dirty="0" smtClean="0"/>
              <a:t>	- Long Time Stability</a:t>
            </a:r>
            <a:endParaRPr lang="en" sz="4000" b="1" dirty="0"/>
          </a:p>
        </p:txBody>
      </p:sp>
      <p:sp>
        <p:nvSpPr>
          <p:cNvPr id="10" name="Shape 106"/>
          <p:cNvSpPr txBox="1">
            <a:spLocks/>
          </p:cNvSpPr>
          <p:nvPr/>
        </p:nvSpPr>
        <p:spPr>
          <a:xfrm>
            <a:off x="605065" y="1953985"/>
            <a:ext cx="8654801" cy="6048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0"/>
              </a:spcBef>
              <a:buFont typeface="Source Sans Pro"/>
              <a:buNone/>
            </a:pPr>
            <a:r>
              <a:rPr lang="en-US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Load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measure stress over 2+ days</a:t>
            </a:r>
            <a:endParaRPr lang="e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1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5" y="2404395"/>
            <a:ext cx="8719884" cy="4359942"/>
          </a:xfrm>
          <a:prstGeom prst="rect">
            <a:avLst/>
          </a:prstGeom>
        </p:spPr>
      </p:pic>
      <p:sp>
        <p:nvSpPr>
          <p:cNvPr id="8" name="Shape 105"/>
          <p:cNvSpPr txBox="1">
            <a:spLocks/>
          </p:cNvSpPr>
          <p:nvPr/>
        </p:nvSpPr>
        <p:spPr>
          <a:xfrm>
            <a:off x="356638" y="244295"/>
            <a:ext cx="8787362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3200" b="1" dirty="0" smtClean="0"/>
              <a:t>On Stress Measurement -</a:t>
            </a:r>
            <a:br>
              <a:rPr lang="en" sz="3200" b="1" dirty="0" smtClean="0"/>
            </a:br>
            <a:r>
              <a:rPr lang="en" sz="3200" b="1" dirty="0" smtClean="0"/>
              <a:t>Reference Point Independence of </a:t>
            </a:r>
          </a:p>
          <a:p>
            <a:r>
              <a:rPr lang="en" sz="3200" b="1" dirty="0" smtClean="0"/>
              <a:t>Two Components</a:t>
            </a:r>
            <a:endParaRPr lang="en" sz="3200" b="1" dirty="0"/>
          </a:p>
        </p:txBody>
      </p:sp>
      <p:sp>
        <p:nvSpPr>
          <p:cNvPr id="5" name="Shape 106"/>
          <p:cNvSpPr txBox="1">
            <a:spLocks/>
          </p:cNvSpPr>
          <p:nvPr/>
        </p:nvSpPr>
        <p:spPr>
          <a:xfrm>
            <a:off x="356638" y="1912715"/>
            <a:ext cx="8654801" cy="6048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0"/>
              </a:spcBef>
              <a:buFont typeface="Source Sans Pro"/>
              <a:buNone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Impose system with </a:t>
            </a:r>
            <a:r>
              <a:rPr lang="en-US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Force Only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how Torque change</a:t>
            </a:r>
            <a:endParaRPr lang="e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05491" y="1697867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(*Taped water)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58326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Chapter2.</a:t>
            </a:r>
          </a:p>
          <a:p>
            <a:r>
              <a:rPr lang="en" sz="6000" dirty="0" smtClean="0"/>
              <a:t>Apparatus</a:t>
            </a:r>
            <a:endParaRPr lang="en" sz="6000" dirty="0"/>
          </a:p>
        </p:txBody>
      </p:sp>
      <p:sp>
        <p:nvSpPr>
          <p:cNvPr id="188" name="Shape 106"/>
          <p:cNvSpPr txBox="1">
            <a:spLocks/>
          </p:cNvSpPr>
          <p:nvPr/>
        </p:nvSpPr>
        <p:spPr>
          <a:xfrm>
            <a:off x="1441237" y="3360433"/>
            <a:ext cx="6852371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dirty="0" smtClean="0">
                <a:solidFill>
                  <a:schemeClr val="bg1">
                    <a:lumMod val="85000"/>
                  </a:schemeClr>
                </a:solidFill>
              </a:rPr>
              <a:t>Force Sensors and Boundaries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dirty="0" smtClean="0">
                <a:solidFill>
                  <a:schemeClr val="bg1">
                    <a:lumMod val="85000"/>
                  </a:schemeClr>
                </a:solidFill>
              </a:rPr>
              <a:t>Stress Measurement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b="1" dirty="0" smtClean="0">
                <a:solidFill>
                  <a:schemeClr val="tx1"/>
                </a:solidFill>
              </a:rPr>
              <a:t>Driving Motor </a:t>
            </a:r>
            <a:r>
              <a:rPr lang="en-US" altLang="zh-TW" sz="3600" b="1" dirty="0" smtClean="0">
                <a:solidFill>
                  <a:schemeClr val="tx1"/>
                </a:solidFill>
              </a:rPr>
              <a:t>Control</a:t>
            </a:r>
            <a:endParaRPr lang="e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356638" y="244295"/>
            <a:ext cx="8546061" cy="7615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4000" b="1" dirty="0" smtClean="0"/>
              <a:t>Motor Control Overview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24176" r="10154" b="12036"/>
          <a:stretch/>
        </p:blipFill>
        <p:spPr bwMode="auto">
          <a:xfrm>
            <a:off x="481954" y="1248751"/>
            <a:ext cx="1728192" cy="154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12"/>
          <p:cNvSpPr txBox="1"/>
          <p:nvPr/>
        </p:nvSpPr>
        <p:spPr>
          <a:xfrm>
            <a:off x="4215041" y="1892493"/>
            <a:ext cx="152157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 sz="2400" dirty="0" smtClean="0"/>
              <a:t>Controller</a:t>
            </a:r>
            <a:endParaRPr lang="zh-TW" altLang="en-US" sz="2400" dirty="0"/>
          </a:p>
        </p:txBody>
      </p:sp>
      <p:cxnSp>
        <p:nvCxnSpPr>
          <p:cNvPr id="9" name="直線單箭頭接點 15"/>
          <p:cNvCxnSpPr/>
          <p:nvPr/>
        </p:nvCxnSpPr>
        <p:spPr>
          <a:xfrm flipV="1">
            <a:off x="2138138" y="1972052"/>
            <a:ext cx="1921798" cy="174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17"/>
          <p:cNvCxnSpPr/>
          <p:nvPr/>
        </p:nvCxnSpPr>
        <p:spPr>
          <a:xfrm>
            <a:off x="5928722" y="1972052"/>
            <a:ext cx="1105863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8"/>
          <p:cNvCxnSpPr/>
          <p:nvPr/>
        </p:nvCxnSpPr>
        <p:spPr>
          <a:xfrm flipH="1" flipV="1">
            <a:off x="5928722" y="2188076"/>
            <a:ext cx="1105863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20"/>
          <p:cNvCxnSpPr/>
          <p:nvPr/>
        </p:nvCxnSpPr>
        <p:spPr>
          <a:xfrm flipH="1" flipV="1">
            <a:off x="2138138" y="2210445"/>
            <a:ext cx="1884792" cy="625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http://www.minebea.co.jp/english/press/img/brush_dc_en_1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57" y="1397729"/>
            <a:ext cx="1612745" cy="11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32697" y="1472087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Command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38305" y="2311038"/>
                <a:ext cx="269471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000" dirty="0"/>
                  <a:t>Return </a:t>
                </a:r>
                <a:endParaRPr lang="en-US" altLang="zh-TW" sz="2000" dirty="0" smtClean="0"/>
              </a:p>
              <a:p>
                <a:pPr algn="ctr"/>
                <a:r>
                  <a:rPr lang="en-US" altLang="zh-TW" sz="2000" dirty="0" smtClean="0"/>
                  <a:t>Angular Position </a:t>
                </a:r>
                <a14:m>
                  <m:oMath xmlns:m="http://schemas.openxmlformats.org/officeDocument/2006/math">
                    <m:r>
                      <a:rPr lang="en-US" altLang="zh-TW" sz="20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𝛳</m:t>
                    </m:r>
                    <m:r>
                      <a:rPr lang="en-US" altLang="zh-TW" sz="20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TW" sz="20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TW" sz="20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TW" altLang="en-US" sz="2000" dirty="0" smtClean="0"/>
                  <a:t> </a:t>
                </a:r>
                <a:endParaRPr lang="en-US" altLang="zh-TW" sz="200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305" y="2311038"/>
                <a:ext cx="2694712" cy="707886"/>
              </a:xfrm>
              <a:prstGeom prst="rect">
                <a:avLst/>
              </a:prstGeom>
              <a:blipFill>
                <a:blip r:embed="rId6"/>
                <a:stretch>
                  <a:fillRect l="-2036" t="-3448" b="-155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Shape 106"/>
              <p:cNvSpPr txBox="1">
                <a:spLocks/>
              </p:cNvSpPr>
              <p:nvPr/>
            </p:nvSpPr>
            <p:spPr>
              <a:xfrm>
                <a:off x="481954" y="3524767"/>
                <a:ext cx="8654801" cy="1755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◎"/>
                  <a:defRPr sz="30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○"/>
                  <a:defRPr sz="24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◉"/>
                  <a:defRPr sz="24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9pPr>
              </a:lstStyle>
              <a:p>
                <a:pPr>
                  <a:buClr>
                    <a:srgbClr val="0070C0"/>
                  </a:buClr>
                </a:pPr>
                <a:r>
                  <a:rPr lang="en-US" altLang="zh-TW" sz="2800" dirty="0" smtClean="0">
                    <a:latin typeface="+mj-lt"/>
                  </a:rPr>
                  <a:t> Minimum rotating angle of motor: 0.0001 turn</a:t>
                </a:r>
              </a:p>
              <a:p>
                <a:pPr>
                  <a:buNone/>
                </a:pPr>
                <a:endParaRPr lang="en-US" altLang="zh-TW" sz="2800" dirty="0" smtClean="0">
                  <a:latin typeface="+mj-lt"/>
                </a:endParaRPr>
              </a:p>
              <a:p>
                <a:pPr>
                  <a:buClr>
                    <a:srgbClr val="0070C0"/>
                  </a:buClr>
                </a:pPr>
                <a:r>
                  <a:rPr lang="en-US" altLang="zh-TW" sz="2800" dirty="0" smtClean="0">
                    <a:latin typeface="+mj-lt"/>
                  </a:rPr>
                  <a:t> Precision of the returning </a:t>
                </a:r>
                <a14:m>
                  <m:oMath xmlns:m="http://schemas.openxmlformats.org/officeDocument/2006/math">
                    <m:r>
                      <a:rPr lang="en-US" altLang="zh-TW" sz="28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𝛳</m:t>
                    </m:r>
                    <m:r>
                      <a:rPr lang="en-US" altLang="zh-TW" sz="28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TW" sz="28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TW" sz="28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zh-TW" sz="2800" dirty="0" smtClean="0">
                    <a:latin typeface="+mj-lt"/>
                  </a:rPr>
                  <a:t>= 0.0004 turn,</a:t>
                </a:r>
              </a:p>
              <a:p>
                <a:pPr>
                  <a:buNone/>
                </a:pPr>
                <a:r>
                  <a:rPr lang="en-US" altLang="zh-TW" sz="2800" dirty="0" smtClean="0">
                    <a:latin typeface="+mj-lt"/>
                  </a:rPr>
                  <a:t>		     with sample rate </a:t>
                </a:r>
                <a14:m>
                  <m:oMath xmlns:m="http://schemas.openxmlformats.org/officeDocument/2006/math">
                    <m:r>
                      <a:rPr lang="en-US" altLang="zh-TW" sz="28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 </m:t>
                    </m:r>
                  </m:oMath>
                </a14:m>
                <a:r>
                  <a:rPr lang="en-US" altLang="zh-TW" sz="2800" dirty="0" smtClean="0">
                    <a:latin typeface="+mj-lt"/>
                  </a:rPr>
                  <a:t>100-200 Hz</a:t>
                </a:r>
                <a:endParaRPr lang="zh-TW" altLang="zh-TW" sz="2800" dirty="0">
                  <a:latin typeface="+mj-lt"/>
                </a:endParaRPr>
              </a:p>
              <a:p>
                <a:pPr marL="342900" indent="-342900">
                  <a:spcBef>
                    <a:spcPts val="0"/>
                  </a:spcBef>
                  <a:buClr>
                    <a:srgbClr val="002060"/>
                  </a:buClr>
                  <a:buFont typeface="Arial" panose="020B0604020202020204" pitchFamily="34" charset="0"/>
                  <a:buChar char="•"/>
                </a:pPr>
                <a:endParaRPr lang="en-US" sz="28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9" name="Shape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54" y="3524767"/>
                <a:ext cx="8654801" cy="1755376"/>
              </a:xfrm>
              <a:prstGeom prst="rect">
                <a:avLst/>
              </a:prstGeom>
              <a:blipFill>
                <a:blip r:embed="rId7"/>
                <a:stretch>
                  <a:fillRect l="-1690" t="-3472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02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356638" y="244295"/>
            <a:ext cx="8546061" cy="7615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4000" b="1" dirty="0" smtClean="0"/>
              <a:t>Motor Motion-</a:t>
            </a:r>
            <a:r>
              <a:rPr lang="en" sz="4000" b="1" dirty="0"/>
              <a:t> </a:t>
            </a:r>
            <a:r>
              <a:rPr lang="en" sz="4000" b="1" dirty="0" smtClean="0"/>
              <a:t>Seesaw Mode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34" y="2514600"/>
            <a:ext cx="6219456" cy="434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hape 106"/>
              <p:cNvSpPr txBox="1">
                <a:spLocks/>
              </p:cNvSpPr>
              <p:nvPr/>
            </p:nvSpPr>
            <p:spPr>
              <a:xfrm>
                <a:off x="489199" y="1305789"/>
                <a:ext cx="8654801" cy="90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◎"/>
                  <a:defRPr sz="30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○"/>
                  <a:defRPr sz="24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◉"/>
                  <a:defRPr sz="24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9pPr>
              </a:lstStyle>
              <a:p>
                <a:pPr marL="342900" indent="-342900">
                  <a:spcBef>
                    <a:spcPts val="0"/>
                  </a:spcBef>
                  <a:buClr>
                    <a:srgbClr val="00206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latin typeface="+mj-lt"/>
                  </a:rPr>
                  <a:t>Fastest executable angular speed range is limited by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smtClean="0">
                    <a:latin typeface="+mj-lt"/>
                  </a:rPr>
                  <a:t>the momentum of the upper plate </a:t>
                </a:r>
              </a:p>
              <a:p>
                <a:pPr>
                  <a:spcBef>
                    <a:spcPts val="0"/>
                  </a:spcBef>
                  <a:buClr>
                    <a:srgbClr val="002060"/>
                  </a:buClr>
                  <a:buNone/>
                </a:pPr>
                <a:r>
                  <a:rPr lang="en-US" altLang="zh-TW" sz="2400" kern="100" dirty="0" smtClean="0"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TW" sz="2000" kern="100" dirty="0" smtClean="0"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(with max possible </a:t>
                </a:r>
                <a14:m>
                  <m:oMath xmlns:m="http://schemas.openxmlformats.org/officeDocument/2006/math">
                    <m:r>
                      <a:rPr lang="en-US" altLang="zh-TW" sz="20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𝛺</m:t>
                    </m:r>
                    <m:d>
                      <m:dPr>
                        <m:ctrlPr>
                          <a:rPr lang="en-US" altLang="zh-TW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 smtClean="0">
                    <a:latin typeface="+mj-lt"/>
                  </a:rPr>
                  <a:t> 0.1 turn/s, or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zh-TW" altLang="zh-TW" sz="20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000" b="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</m:acc>
                    <m:r>
                      <a:rPr lang="en-US" altLang="zh-TW" sz="2000" b="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TW" sz="2000" b="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TW" sz="2000" b="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zh-TW" sz="20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TW" sz="2000" dirty="0" smtClean="0"/>
                  <a:t>from 1.37 s</a:t>
                </a:r>
                <a:r>
                  <a:rPr lang="en-US" altLang="zh-TW" sz="2000" baseline="30000" dirty="0" smtClean="0"/>
                  <a:t>-1</a:t>
                </a:r>
                <a:r>
                  <a:rPr lang="en-US" altLang="zh-TW" sz="2000" dirty="0"/>
                  <a:t>)</a:t>
                </a:r>
                <a:endParaRPr lang="en-US" sz="2000" baseline="30000" dirty="0" smtClean="0">
                  <a:latin typeface="+mj-lt"/>
                </a:endParaRPr>
              </a:p>
              <a:p>
                <a:pPr marL="342900" indent="-342900">
                  <a:spcBef>
                    <a:spcPts val="0"/>
                  </a:spcBef>
                  <a:buClr>
                    <a:srgbClr val="002060"/>
                  </a:buClr>
                  <a:buFont typeface="Arial" panose="020B0604020202020204" pitchFamily="34" charset="0"/>
                  <a:buChar char="•"/>
                </a:pPr>
                <a:endParaRPr lang="en-US" sz="24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4" name="Shape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99" y="1305789"/>
                <a:ext cx="8654801" cy="908862"/>
              </a:xfrm>
              <a:prstGeom prst="rect">
                <a:avLst/>
              </a:prstGeom>
              <a:blipFill>
                <a:blip r:embed="rId4"/>
                <a:stretch>
                  <a:fillRect l="-915" b="-483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99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356638" y="244295"/>
            <a:ext cx="8546061" cy="7615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4000" b="1" dirty="0" smtClean="0"/>
              <a:t>Motor Motion-</a:t>
            </a:r>
            <a:r>
              <a:rPr lang="en" sz="4000" b="1" dirty="0"/>
              <a:t> </a:t>
            </a:r>
            <a:r>
              <a:rPr lang="en" sz="4000" b="1" dirty="0" smtClean="0"/>
              <a:t>Seesaw Mode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9" y="2090057"/>
            <a:ext cx="9144000" cy="4572000"/>
          </a:xfrm>
          <a:prstGeom prst="rect">
            <a:avLst/>
          </a:prstGeom>
        </p:spPr>
      </p:pic>
      <p:sp>
        <p:nvSpPr>
          <p:cNvPr id="7" name="Shape 106"/>
          <p:cNvSpPr txBox="1">
            <a:spLocks/>
          </p:cNvSpPr>
          <p:nvPr/>
        </p:nvSpPr>
        <p:spPr>
          <a:xfrm>
            <a:off x="356638" y="1337949"/>
            <a:ext cx="8654801" cy="6048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0"/>
              </a:spcBef>
              <a:buFont typeface="Source Sans Pro"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attempt to achieve sinusoidal motion at early stage…</a:t>
            </a:r>
            <a:endParaRPr lang="e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58326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Chapter3.</a:t>
            </a:r>
          </a:p>
          <a:p>
            <a:r>
              <a:rPr lang="en" sz="6000" dirty="0" smtClean="0"/>
              <a:t>Materials</a:t>
            </a:r>
            <a:endParaRPr lang="en" sz="6000" dirty="0"/>
          </a:p>
        </p:txBody>
      </p:sp>
      <p:pic>
        <p:nvPicPr>
          <p:cNvPr id="189" name="Picture 3" descr="K:\DCIM\100CASIO\CIMG005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7454" y="3205075"/>
            <a:ext cx="4810246" cy="267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32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736128" y="284503"/>
            <a:ext cx="58326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 smtClean="0">
                <a:solidFill>
                  <a:srgbClr val="0070C0"/>
                </a:solidFill>
              </a:rPr>
              <a:t>Outline</a:t>
            </a:r>
            <a:endParaRPr lang="en" dirty="0">
              <a:solidFill>
                <a:srgbClr val="0070C0"/>
              </a:solidFill>
            </a:endParaRPr>
          </a:p>
        </p:txBody>
      </p:sp>
      <p:sp>
        <p:nvSpPr>
          <p:cNvPr id="6" name="Shape 87"/>
          <p:cNvSpPr txBox="1">
            <a:spLocks/>
          </p:cNvSpPr>
          <p:nvPr/>
        </p:nvSpPr>
        <p:spPr>
          <a:xfrm>
            <a:off x="1702779" y="1998618"/>
            <a:ext cx="6931769" cy="38927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/>
              <a:t>Introduction</a:t>
            </a:r>
          </a:p>
          <a:p>
            <a:r>
              <a:rPr lang="en" dirty="0" smtClean="0"/>
              <a:t>Apparatus</a:t>
            </a:r>
          </a:p>
          <a:p>
            <a:r>
              <a:rPr lang="en" dirty="0" smtClean="0"/>
              <a:t>Material</a:t>
            </a:r>
          </a:p>
          <a:p>
            <a:r>
              <a:rPr lang="en" dirty="0" smtClean="0"/>
              <a:t>Experiment Results</a:t>
            </a:r>
          </a:p>
          <a:p>
            <a:r>
              <a:rPr lang="en" dirty="0" smtClean="0"/>
              <a:t>Summary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981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58326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Chapter3.</a:t>
            </a:r>
          </a:p>
          <a:p>
            <a:r>
              <a:rPr lang="en" sz="6000" dirty="0" smtClean="0"/>
              <a:t>Materials</a:t>
            </a:r>
            <a:endParaRPr lang="en" sz="6000" dirty="0"/>
          </a:p>
        </p:txBody>
      </p:sp>
      <p:sp>
        <p:nvSpPr>
          <p:cNvPr id="4" name="Shape 106"/>
          <p:cNvSpPr txBox="1">
            <a:spLocks/>
          </p:cNvSpPr>
          <p:nvPr/>
        </p:nvSpPr>
        <p:spPr>
          <a:xfrm>
            <a:off x="1441237" y="3360433"/>
            <a:ext cx="6852371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b="1" dirty="0" smtClean="0">
                <a:solidFill>
                  <a:schemeClr val="tx1"/>
                </a:solidFill>
              </a:rPr>
              <a:t>Materials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Normal Compression 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Test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 -Single Ball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 -Suspension </a:t>
            </a:r>
            <a:endParaRPr lang="en" sz="36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Ball Volume Estimation</a:t>
            </a:r>
            <a:endParaRPr lang="en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21"/>
              <p:cNvSpPr/>
              <p:nvPr/>
            </p:nvSpPr>
            <p:spPr>
              <a:xfrm>
                <a:off x="822412" y="1023484"/>
                <a:ext cx="7207679" cy="3785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TW" sz="2400" dirty="0" smtClean="0"/>
                  <a:t>Hydro-gel particles, after swollen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𝐵𝑎𝑙𝑙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≅11</m:t>
                    </m:r>
                  </m:oMath>
                </a14:m>
                <a:r>
                  <a:rPr lang="en-US" altLang="zh-TW" sz="2400" dirty="0" smtClean="0"/>
                  <a:t>mm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TW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TW" sz="24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TW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TW" sz="24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TW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TW" sz="2400" dirty="0" smtClean="0"/>
              </a:p>
              <a:p>
                <a:endParaRPr lang="en-US" altLang="zh-TW" sz="24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TW" sz="2400" dirty="0"/>
                  <a:t>D</a:t>
                </a:r>
                <a:r>
                  <a:rPr lang="en-US" altLang="zh-TW" sz="2400" dirty="0" smtClean="0"/>
                  <a:t>ensity match with 1.7% PVP solution</a:t>
                </a:r>
              </a:p>
              <a:p>
                <a:r>
                  <a:rPr lang="en-US" altLang="zh-TW" sz="2400" dirty="0"/>
                  <a:t> </a:t>
                </a:r>
                <a:r>
                  <a:rPr lang="en-US" altLang="zh-TW" sz="2400" dirty="0" smtClean="0"/>
                  <a:t>   (</a:t>
                </a:r>
                <a:r>
                  <a:rPr lang="en-US" sz="2000" dirty="0" smtClean="0"/>
                  <a:t>360K</a:t>
                </a:r>
                <a:r>
                  <a:rPr lang="zh-TW" altLang="en-US" sz="2000" dirty="0" smtClean="0"/>
                  <a:t> </a:t>
                </a:r>
                <a:r>
                  <a:rPr lang="en-US" sz="2000" dirty="0" err="1" smtClean="0"/>
                  <a:t>Polyvinylpyrrolidone</a:t>
                </a:r>
                <a:r>
                  <a:rPr lang="en-US" sz="2000" dirty="0" smtClean="0"/>
                  <a:t> + DI Water</a:t>
                </a:r>
                <a:r>
                  <a:rPr lang="en-US" altLang="zh-TW" sz="2000" dirty="0" smtClean="0"/>
                  <a:t>)</a:t>
                </a:r>
              </a:p>
            </p:txBody>
          </p:sp>
        </mc:Choice>
        <mc:Fallback xmlns="">
          <p:sp>
            <p:nvSpPr>
              <p:cNvPr id="10" name="矩形 3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12" y="1023484"/>
                <a:ext cx="7207679" cy="3785652"/>
              </a:xfrm>
              <a:prstGeom prst="rect">
                <a:avLst/>
              </a:prstGeom>
              <a:blipFill>
                <a:blip r:embed="rId3"/>
                <a:stretch>
                  <a:fillRect l="-1184" t="-1127" b="-28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hape 105"/>
          <p:cNvSpPr txBox="1">
            <a:spLocks/>
          </p:cNvSpPr>
          <p:nvPr/>
        </p:nvSpPr>
        <p:spPr>
          <a:xfrm>
            <a:off x="356638" y="244295"/>
            <a:ext cx="8546061" cy="7463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4000" b="1" dirty="0" smtClean="0"/>
              <a:t>Materials</a:t>
            </a:r>
            <a:endParaRPr lang="en" sz="4000" b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0" t="36976" r="25068" b="22130"/>
          <a:stretch/>
        </p:blipFill>
        <p:spPr>
          <a:xfrm>
            <a:off x="1434734" y="4933088"/>
            <a:ext cx="3383828" cy="1619195"/>
          </a:xfrm>
          <a:prstGeom prst="rect">
            <a:avLst/>
          </a:prstGeom>
        </p:spPr>
      </p:pic>
      <p:pic>
        <p:nvPicPr>
          <p:cNvPr id="9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5" t="37390" r="41616" b="25892"/>
          <a:stretch/>
        </p:blipFill>
        <p:spPr>
          <a:xfrm>
            <a:off x="5155897" y="1732738"/>
            <a:ext cx="1642088" cy="2061864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1528132" y="1455740"/>
            <a:ext cx="3402483" cy="2381558"/>
            <a:chOff x="5017194" y="1135502"/>
            <a:chExt cx="3791056" cy="2653538"/>
          </a:xfrm>
        </p:grpSpPr>
        <p:pic>
          <p:nvPicPr>
            <p:cNvPr id="12" name="Picture 3" descr="K:\DCIM\100CASIO\CIMG0053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722" y="1691212"/>
              <a:ext cx="3767528" cy="20978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tx1"/>
              </a:solidFill>
              <a:prstDash val="solid"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13" name="直線接點 12"/>
            <p:cNvCxnSpPr/>
            <p:nvPr/>
          </p:nvCxnSpPr>
          <p:spPr>
            <a:xfrm>
              <a:off x="5675902" y="1563858"/>
              <a:ext cx="0" cy="42498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>
              <a:off x="5747910" y="1563858"/>
              <a:ext cx="0" cy="42498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字方塊 14"/>
            <p:cNvSpPr txBox="1"/>
            <p:nvPr/>
          </p:nvSpPr>
          <p:spPr>
            <a:xfrm>
              <a:off x="5017194" y="1135502"/>
              <a:ext cx="1781070" cy="445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 smtClean="0"/>
                <a:t>dry, </a:t>
              </a:r>
              <a:r>
                <a:rPr lang="en-US" altLang="zh-TW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 </a:t>
              </a:r>
              <a:r>
                <a:rPr lang="en-US" altLang="zh-TW" sz="2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</a:t>
              </a:r>
              <a:r>
                <a:rPr lang="en-US" altLang="zh-TW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1mm</a:t>
              </a:r>
              <a:endParaRPr lang="zh-TW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78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58326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Chapter3.</a:t>
            </a:r>
          </a:p>
          <a:p>
            <a:r>
              <a:rPr lang="en" sz="6000" dirty="0" smtClean="0"/>
              <a:t>Materials</a:t>
            </a:r>
            <a:endParaRPr lang="en" sz="6000" dirty="0"/>
          </a:p>
        </p:txBody>
      </p:sp>
      <p:sp>
        <p:nvSpPr>
          <p:cNvPr id="4" name="Shape 106"/>
          <p:cNvSpPr txBox="1">
            <a:spLocks/>
          </p:cNvSpPr>
          <p:nvPr/>
        </p:nvSpPr>
        <p:spPr>
          <a:xfrm>
            <a:off x="1441237" y="3360433"/>
            <a:ext cx="6852371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dirty="0" smtClean="0">
                <a:solidFill>
                  <a:schemeClr val="bg1">
                    <a:lumMod val="85000"/>
                  </a:schemeClr>
                </a:solidFill>
              </a:rPr>
              <a:t>Materials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b="1" dirty="0">
                <a:solidFill>
                  <a:schemeClr val="tx1"/>
                </a:solidFill>
              </a:rPr>
              <a:t>Normal Compression </a:t>
            </a:r>
            <a:r>
              <a:rPr lang="en-US" sz="3600" b="1" dirty="0" smtClean="0">
                <a:solidFill>
                  <a:schemeClr val="tx1"/>
                </a:solidFill>
              </a:rPr>
              <a:t>Test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600" b="1" dirty="0">
                <a:solidFill>
                  <a:schemeClr val="tx1"/>
                </a:solidFill>
              </a:rPr>
              <a:t>	</a:t>
            </a:r>
            <a:r>
              <a:rPr lang="en-US" sz="3600" b="1" dirty="0" smtClean="0">
                <a:solidFill>
                  <a:schemeClr val="tx1"/>
                </a:solidFill>
              </a:rPr>
              <a:t> -Single Ball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600" b="1" dirty="0">
                <a:solidFill>
                  <a:schemeClr val="tx1"/>
                </a:solidFill>
              </a:rPr>
              <a:t>	</a:t>
            </a:r>
            <a:r>
              <a:rPr lang="en-US" sz="3600" b="1" dirty="0" smtClean="0">
                <a:solidFill>
                  <a:schemeClr val="tx1"/>
                </a:solidFill>
              </a:rPr>
              <a:t> -Suspension </a:t>
            </a:r>
            <a:endParaRPr lang="en" sz="3600" b="1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Ball Volume Estimation</a:t>
            </a:r>
            <a:endParaRPr lang="en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5080515" y="2224437"/>
            <a:ext cx="3410009" cy="3410009"/>
          </a:xfrm>
          <a:prstGeom prst="ellipse">
            <a:avLst/>
          </a:prstGeom>
          <a:noFill/>
          <a:ln w="12700" cap="flat" cmpd="sng">
            <a:solidFill>
              <a:srgbClr val="CFD8DC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Shape 13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32947" y="2131001"/>
                <a:ext cx="5024844" cy="2295115"/>
              </a:xfrm>
              <a:prstGeom prst="rect">
                <a:avLst/>
              </a:prstGeom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457200" lvl="0" indent="-457200">
                  <a:buClr>
                    <a:srgbClr val="002060"/>
                  </a:buClr>
                  <a:buFont typeface="Wingdings" panose="05000000000000000000" pitchFamily="2" charset="2"/>
                  <a:buChar char="l"/>
                </a:pPr>
                <a:r>
                  <a:rPr lang="en-US" sz="2400" dirty="0" smtClean="0">
                    <a:latin typeface="+mj-lt"/>
                  </a:rPr>
                  <a:t>Measuring </a:t>
                </a:r>
                <a:r>
                  <a:rPr lang="en-US" sz="2400" dirty="0">
                    <a:latin typeface="+mj-lt"/>
                  </a:rPr>
                  <a:t>head </a:t>
                </a:r>
                <a:r>
                  <a:rPr lang="en-US" sz="2400" dirty="0" smtClean="0">
                    <a:latin typeface="+mj-lt"/>
                  </a:rPr>
                  <a:t>of </a:t>
                </a:r>
                <a:r>
                  <a:rPr lang="en-US" sz="2400" dirty="0">
                    <a:latin typeface="+mj-lt"/>
                  </a:rPr>
                  <a:t>Anton </a:t>
                </a:r>
                <a:r>
                  <a:rPr lang="en-US" sz="2400" dirty="0" err="1">
                    <a:latin typeface="+mj-lt"/>
                  </a:rPr>
                  <a:t>Paar</a:t>
                </a:r>
                <a:r>
                  <a:rPr lang="en-US" altLang="zh-TW" sz="2400" dirty="0" err="1" smtClean="0">
                    <a:latin typeface="+mj-lt"/>
                  </a:rPr>
                  <a:t>A</a:t>
                </a:r>
                <a:r>
                  <a:rPr lang="en-US" altLang="zh-TW" sz="2400" dirty="0" smtClean="0">
                    <a:latin typeface="+mj-lt"/>
                  </a:rPr>
                  <a:t> Rheometer gives curve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p>
                        </m:sSubSup>
                      </m:e>
                    </m:d>
                  </m:oMath>
                </a14:m>
                <a:endParaRPr lang="en-US" altLang="zh-TW" sz="2400" dirty="0" smtClean="0">
                  <a:latin typeface="+mj-lt"/>
                </a:endParaRPr>
              </a:p>
              <a:p>
                <a:pPr lvl="0">
                  <a:buClr>
                    <a:srgbClr val="002060"/>
                  </a:buClr>
                  <a:buNone/>
                </a:pPr>
                <a:endParaRPr lang="en" sz="2400" dirty="0">
                  <a:latin typeface="+mj-lt"/>
                </a:endParaRPr>
              </a:p>
              <a:p>
                <a:pPr marL="457200" lvl="0" indent="-457200">
                  <a:buClr>
                    <a:srgbClr val="002060"/>
                  </a:buClr>
                  <a:buFont typeface="Wingdings" panose="05000000000000000000" pitchFamily="2" charset="2"/>
                  <a:buChar char="l"/>
                </a:pPr>
                <a:r>
                  <a:rPr lang="en" sz="2400" dirty="0" smtClean="0">
                    <a:latin typeface="+mj-lt"/>
                  </a:rPr>
                  <a:t> Fit curve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p>
                        </m:sSubSup>
                      </m:e>
                    </m:d>
                  </m:oMath>
                </a14:m>
                <a:r>
                  <a:rPr lang="en" sz="2400" dirty="0" smtClean="0">
                    <a:latin typeface="+mj-lt"/>
                  </a:rPr>
                  <a:t> with Eq:</a:t>
                </a:r>
              </a:p>
              <a:p>
                <a:pPr marL="457200" lvl="0" indent="-457200">
                  <a:buFont typeface="Wingdings" panose="05000000000000000000" pitchFamily="2" charset="2"/>
                  <a:buChar char="l"/>
                </a:pPr>
                <a:endParaRPr lang="en" sz="2400" dirty="0" smtClean="0">
                  <a:latin typeface="+mj-lt"/>
                </a:endParaRPr>
              </a:p>
              <a:p>
                <a:pPr marL="457200" lvl="0" indent="-457200" rtl="0">
                  <a:spcBef>
                    <a:spcPts val="0"/>
                  </a:spcBef>
                  <a:buFont typeface="Wingdings" panose="05000000000000000000" pitchFamily="2" charset="2"/>
                  <a:buChar char="l"/>
                </a:pPr>
                <a:endParaRPr lang="en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5" name="Shape 13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32947" y="2131001"/>
                <a:ext cx="5024844" cy="2295115"/>
              </a:xfrm>
              <a:prstGeom prst="rect">
                <a:avLst/>
              </a:prstGeom>
              <a:blipFill>
                <a:blip r:embed="rId3"/>
                <a:stretch>
                  <a:fillRect l="-1578" r="-1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hape 137"/>
          <p:cNvCxnSpPr/>
          <p:nvPr/>
        </p:nvCxnSpPr>
        <p:spPr>
          <a:xfrm rot="10800000" flipH="1">
            <a:off x="7401125" y="1758974"/>
            <a:ext cx="218999" cy="6243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8" name="Shape 138"/>
          <p:cNvCxnSpPr/>
          <p:nvPr/>
        </p:nvCxnSpPr>
        <p:spPr>
          <a:xfrm rot="10800000" flipH="1">
            <a:off x="7932695" y="2472367"/>
            <a:ext cx="522299" cy="309899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9" name="Shape 139"/>
          <p:cNvCxnSpPr/>
          <p:nvPr/>
        </p:nvCxnSpPr>
        <p:spPr>
          <a:xfrm rot="10800000" flipH="1">
            <a:off x="7765925" y="1896874"/>
            <a:ext cx="648599" cy="7377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7" name="Picture 2" descr="https://depts.washington.edu/cryolabs/home/wordpress/wp-content/uploads/2014/01/Anton-Paar-MCR-3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" y="263525"/>
            <a:ext cx="1280953" cy="159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559416" y="2298809"/>
            <a:ext cx="3405446" cy="2580305"/>
            <a:chOff x="5372835" y="2088913"/>
            <a:chExt cx="4048094" cy="30672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字方塊 21"/>
                <p:cNvSpPr txBox="1"/>
                <p:nvPr/>
              </p:nvSpPr>
              <p:spPr>
                <a:xfrm>
                  <a:off x="7953027" y="3471977"/>
                  <a:ext cx="146790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  <m:t>𝑍</m:t>
                        </m:r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≅</m:t>
                        </m:r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  <m:t>11</m:t>
                        </m:r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  <m:t>𝑚𝑚</m:t>
                        </m:r>
                      </m:oMath>
                    </m:oMathPara>
                  </a14:m>
                  <a:endPara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新細明體" panose="02020500000000000000" pitchFamily="18" charset="-12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文字方塊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3027" y="3471977"/>
                  <a:ext cx="1467902" cy="400110"/>
                </a:xfrm>
                <a:prstGeom prst="rect">
                  <a:avLst/>
                </a:prstGeom>
                <a:blipFill>
                  <a:blip r:embed="rId5"/>
                  <a:stretch>
                    <a:fillRect r="-11330" b="-1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矩形 27"/>
            <p:cNvSpPr/>
            <p:nvPr/>
          </p:nvSpPr>
          <p:spPr>
            <a:xfrm>
              <a:off x="5543417" y="3437424"/>
              <a:ext cx="2215917" cy="1470112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" name="矩形 26"/>
            <p:cNvSpPr/>
            <p:nvPr/>
          </p:nvSpPr>
          <p:spPr>
            <a:xfrm rot="16200000">
              <a:off x="6955092" y="4113765"/>
              <a:ext cx="1779067" cy="170581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" name="矩形 25"/>
            <p:cNvSpPr/>
            <p:nvPr/>
          </p:nvSpPr>
          <p:spPr>
            <a:xfrm rot="16200000">
              <a:off x="4568594" y="4126678"/>
              <a:ext cx="1779067" cy="170581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3" name="矩形 23"/>
            <p:cNvSpPr/>
            <p:nvPr/>
          </p:nvSpPr>
          <p:spPr>
            <a:xfrm rot="5400000">
              <a:off x="6139659" y="3228704"/>
              <a:ext cx="972744" cy="187463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4" name="矩形 4"/>
            <p:cNvSpPr/>
            <p:nvPr/>
          </p:nvSpPr>
          <p:spPr>
            <a:xfrm>
              <a:off x="5372835" y="4923959"/>
              <a:ext cx="2557080" cy="177543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reflection blurRad="6350" stA="50000" endA="300" endPos="5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5" name="矩形 5"/>
            <p:cNvSpPr/>
            <p:nvPr/>
          </p:nvSpPr>
          <p:spPr>
            <a:xfrm>
              <a:off x="5675374" y="3797297"/>
              <a:ext cx="1945492" cy="187461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6" name="橢圓 6"/>
            <p:cNvSpPr/>
            <p:nvPr/>
          </p:nvSpPr>
          <p:spPr>
            <a:xfrm>
              <a:off x="5934417" y="3978242"/>
              <a:ext cx="1427404" cy="939202"/>
            </a:xfrm>
            <a:prstGeom prst="ellipse">
              <a:avLst/>
            </a:prstGeom>
            <a:solidFill>
              <a:srgbClr val="00B0F0">
                <a:alpha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7" name="橢圓 7"/>
            <p:cNvSpPr/>
            <p:nvPr/>
          </p:nvSpPr>
          <p:spPr>
            <a:xfrm>
              <a:off x="6044346" y="3716414"/>
              <a:ext cx="1207547" cy="1207545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38" name="直線單箭頭接點 8"/>
            <p:cNvCxnSpPr/>
            <p:nvPr/>
          </p:nvCxnSpPr>
          <p:spPr>
            <a:xfrm>
              <a:off x="6624935" y="2662920"/>
              <a:ext cx="0" cy="66368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43" name="直線接點 20"/>
            <p:cNvCxnSpPr/>
            <p:nvPr/>
          </p:nvCxnSpPr>
          <p:spPr>
            <a:xfrm flipV="1">
              <a:off x="6600675" y="3703944"/>
              <a:ext cx="1405950" cy="119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矩形 3"/>
                <p:cNvSpPr/>
                <p:nvPr/>
              </p:nvSpPr>
              <p:spPr>
                <a:xfrm>
                  <a:off x="6299648" y="2088913"/>
                  <a:ext cx="840229" cy="5347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zh-TW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𝑍</m:t>
                            </m:r>
                          </m:sub>
                          <m:sup>
                            <m: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𝑆</m:t>
                            </m:r>
                            <m: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.</m:t>
                            </m:r>
                            <m: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𝐵</m:t>
                            </m:r>
                          </m:sup>
                        </m:sSubSup>
                      </m:oMath>
                    </m:oMathPara>
                  </a14:m>
                  <a:endParaRPr kumimoji="0" lang="zh-TW" altLang="zh-TW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矩形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9648" y="2088913"/>
                  <a:ext cx="840229" cy="534762"/>
                </a:xfrm>
                <a:prstGeom prst="rect">
                  <a:avLst/>
                </a:prstGeom>
                <a:blipFill>
                  <a:blip r:embed="rId6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/>
            <p:cNvCxnSpPr/>
            <p:nvPr/>
          </p:nvCxnSpPr>
          <p:spPr>
            <a:xfrm>
              <a:off x="6572025" y="3694087"/>
              <a:ext cx="0" cy="121985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字方塊 21"/>
                <p:cNvSpPr txBox="1"/>
                <p:nvPr/>
              </p:nvSpPr>
              <p:spPr>
                <a:xfrm>
                  <a:off x="7919849" y="4756041"/>
                  <a:ext cx="138134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  <m:t> </m:t>
                        </m:r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  <m:t>𝑍</m:t>
                        </m:r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≡0</m:t>
                        </m:r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  <m:t>𝑚𝑚</m:t>
                        </m:r>
                      </m:oMath>
                    </m:oMathPara>
                  </a14:m>
                  <a:endPara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新細明體" panose="02020500000000000000" pitchFamily="18" charset="-12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文字方塊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849" y="4756041"/>
                  <a:ext cx="1381340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直線接點 20"/>
            <p:cNvCxnSpPr/>
            <p:nvPr/>
          </p:nvCxnSpPr>
          <p:spPr>
            <a:xfrm>
              <a:off x="6619974" y="4926830"/>
              <a:ext cx="1450662" cy="10383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5560779" y="3938764"/>
                  <a:ext cx="1112541" cy="56835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𝐷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𝑏𝑎𝑙𝑙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0779" y="3938764"/>
                  <a:ext cx="1112541" cy="56835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Shape 134"/>
          <p:cNvSpPr txBox="1">
            <a:spLocks/>
          </p:cNvSpPr>
          <p:nvPr/>
        </p:nvSpPr>
        <p:spPr>
          <a:xfrm>
            <a:off x="1060901" y="365067"/>
            <a:ext cx="7571700" cy="1347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4000" dirty="0" smtClean="0"/>
              <a:t>Normal Compression Test </a:t>
            </a:r>
            <a:br>
              <a:rPr lang="en" sz="4000" dirty="0" smtClean="0"/>
            </a:br>
            <a:r>
              <a:rPr lang="en" sz="4000" dirty="0" smtClean="0"/>
              <a:t>		– Single Ball (S.</a:t>
            </a:r>
            <a:r>
              <a:rPr lang="en-US" altLang="zh-TW" sz="4000" dirty="0" smtClean="0"/>
              <a:t>B</a:t>
            </a:r>
            <a:r>
              <a:rPr lang="en" sz="4000" dirty="0" smtClean="0"/>
              <a:t>)</a:t>
            </a:r>
            <a:endParaRPr lang="e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-51425" y="3588962"/>
                <a:ext cx="5090374" cy="2018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0" indent="34290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zh-TW" sz="24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400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2400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n-US" altLang="zh-TW" sz="2400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𝑆</m:t>
                          </m:r>
                          <m:r>
                            <a:rPr lang="en-US" altLang="zh-TW" sz="2400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altLang="zh-TW" sz="2400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𝐵</m:t>
                          </m:r>
                        </m:sup>
                      </m:sSubSup>
                      <m:r>
                        <a:rPr lang="en-US" altLang="zh-TW" sz="2400" i="1" kern="120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zh-TW" altLang="zh-TW" sz="2400" i="1" kern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TW" altLang="zh-TW" sz="2400" i="1" kern="1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 kern="1200" smtClean="0"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  <m:r>
                                <a:rPr lang="en-US" altLang="zh-TW" sz="2400" i="1" kern="1200"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zh-TW" altLang="zh-TW" sz="2400" i="1" kern="1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 kern="1200"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sz="2400" i="1" kern="1200"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altLang="zh-TW" sz="2400" i="1" kern="12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zh-TW" altLang="zh-TW" sz="2400" i="1" kern="1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 kern="1200"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1 − </m:t>
                              </m:r>
                              <m:sSup>
                                <m:sSupPr>
                                  <m:ctrlPr>
                                    <a:rPr lang="zh-TW" altLang="zh-TW" sz="2400" i="1" kern="1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altLang="zh-TW" sz="2400" i="1" kern="1200"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TW" sz="2400" i="1" kern="1200">
                                      <a:latin typeface="Cambria Math" panose="02040503050406030204" pitchFamily="18" charset="0"/>
                                      <a:ea typeface="標楷體" panose="03000509000000000000" pitchFamily="65" charset="-12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altLang="zh-TW" sz="2400" i="1" kern="120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zh-TW" altLang="zh-TW" sz="2400" i="1" kern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 kern="12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i="1" kern="12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𝑏𝑎𝑙𝑙</m:t>
                          </m:r>
                        </m:sub>
                      </m:sSub>
                      <m:r>
                        <a:rPr lang="en-US" altLang="zh-TW" sz="2400" i="1" kern="120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zh-TW" altLang="zh-TW" sz="2400" i="1" kern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 kern="120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altLang="zh-TW" sz="2400" i="1" kern="12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TW" sz="2400" i="1" kern="12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zh-TW" altLang="zh-TW" sz="2400" i="1" kern="1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 kern="1200"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sz="2400" i="1" kern="1200">
                                  <a:latin typeface="Cambria Math" panose="02040503050406030204" pitchFamily="18" charset="0"/>
                                  <a:ea typeface="標楷體" panose="03000509000000000000" pitchFamily="65" charset="-12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altLang="zh-TW" sz="2400" dirty="0" smtClean="0"/>
              </a:p>
              <a:p>
                <a:pPr marL="304800" indent="342900">
                  <a:lnSpc>
                    <a:spcPct val="150000"/>
                  </a:lnSpc>
                </a:pPr>
                <a:endParaRPr lang="zh-TW" altLang="en-US" sz="24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425" y="3588962"/>
                <a:ext cx="5090374" cy="20180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20532" y="6410462"/>
                <a:ext cx="5384231" cy="345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 smtClean="0"/>
                  <a:t>#</a:t>
                </a:r>
                <a:r>
                  <a:rPr lang="zh-TW" altLang="en-US" sz="1600" dirty="0" smtClean="0"/>
                  <a:t> </a:t>
                </a:r>
                <a:r>
                  <a:rPr lang="en-US" altLang="zh-TW" sz="1600" dirty="0" smtClean="0"/>
                  <a:t>Precision of Anton </a:t>
                </a:r>
                <a:r>
                  <a:rPr lang="en-US" altLang="zh-TW" sz="1600" dirty="0" err="1" smtClean="0"/>
                  <a:t>PaarA</a:t>
                </a:r>
                <a:r>
                  <a:rPr lang="en-US" altLang="zh-TW" sz="1600" dirty="0" smtClean="0"/>
                  <a:t> ---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zh-TW" sz="16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TW" sz="16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TW" sz="16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TW" sz="16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en-US" altLang="zh-TW" sz="16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TW" sz="1600" i="1" kern="1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𝐵</m:t>
                        </m:r>
                      </m:sup>
                    </m:sSubSup>
                  </m:oMath>
                </a14:m>
                <a:r>
                  <a:rPr lang="en-US" altLang="zh-TW" sz="1600" dirty="0" smtClean="0"/>
                  <a:t> : 0.01N, Z: 0.001mm </a:t>
                </a:r>
                <a:endParaRPr lang="zh-TW" altLang="en-US" sz="16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32" y="6410462"/>
                <a:ext cx="5384231" cy="345159"/>
              </a:xfrm>
              <a:prstGeom prst="rect">
                <a:avLst/>
              </a:prstGeom>
              <a:blipFill>
                <a:blip r:embed="rId11"/>
                <a:stretch>
                  <a:fillRect l="-566" t="-3571" b="-232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-48961" y="3590754"/>
            <a:ext cx="6644361" cy="2284312"/>
            <a:chOff x="-63322" y="4027160"/>
            <a:chExt cx="6644361" cy="22843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-63322" y="4027160"/>
                  <a:ext cx="5090374" cy="15325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04800" indent="34290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zh-TW" altLang="zh-TW" sz="2400" i="1" kern="1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TW" sz="2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US" altLang="zh-TW" sz="2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altLang="zh-TW" sz="2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altLang="zh-TW" sz="2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p>
                        </m:sSubSup>
                        <m:r>
                          <a:rPr lang="en-US" altLang="zh-TW" sz="2400" i="1" kern="12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zh-TW" altLang="zh-TW" sz="2400" i="1" kern="1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TW" altLang="zh-TW" sz="2400" i="1" kern="1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i="1" kern="120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標楷體" panose="03000509000000000000" pitchFamily="65" charset="-12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US" altLang="zh-TW" sz="2400" i="1" kern="1200">
                                    <a:latin typeface="Cambria Math" panose="02040503050406030204" pitchFamily="18" charset="0"/>
                                    <a:ea typeface="標楷體" panose="03000509000000000000" pitchFamily="65" charset="-12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zh-TW" altLang="zh-TW" sz="2400" i="1" kern="12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sz="2400" i="1" kern="1200">
                                        <a:latin typeface="Cambria Math" panose="02040503050406030204" pitchFamily="18" charset="0"/>
                                        <a:ea typeface="標楷體" panose="03000509000000000000" pitchFamily="65" charset="-12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TW" sz="2400" i="1" kern="1200">
                                        <a:latin typeface="Cambria Math" panose="02040503050406030204" pitchFamily="18" charset="0"/>
                                        <a:ea typeface="標楷體" panose="03000509000000000000" pitchFamily="65" charset="-12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</m:num>
                          <m:den>
                            <m:r>
                              <a:rPr lang="en-US" altLang="zh-TW" sz="2400" i="1" kern="12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zh-TW" altLang="zh-TW" sz="2400" i="1" kern="1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 kern="1200">
                                    <a:latin typeface="Cambria Math" panose="02040503050406030204" pitchFamily="18" charset="0"/>
                                    <a:ea typeface="標楷體" panose="03000509000000000000" pitchFamily="65" charset="-120"/>
                                    <a:cs typeface="Times New Roman" panose="02020603050405020304" pitchFamily="18" charset="0"/>
                                  </a:rPr>
                                  <m:t>1 − </m:t>
                                </m:r>
                                <m:sSup>
                                  <m:sSupPr>
                                    <m:ctrlPr>
                                      <a:rPr lang="zh-TW" altLang="zh-TW" sz="2400" i="1" kern="12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altLang="zh-TW" sz="2400" i="1" kern="1200">
                                        <a:latin typeface="Cambria Math" panose="02040503050406030204" pitchFamily="18" charset="0"/>
                                        <a:ea typeface="標楷體" panose="03000509000000000000" pitchFamily="65" charset="-12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altLang="zh-TW" sz="2400" i="1" kern="1200">
                                        <a:latin typeface="Cambria Math" panose="02040503050406030204" pitchFamily="18" charset="0"/>
                                        <a:ea typeface="標楷體" panose="03000509000000000000" pitchFamily="65" charset="-12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  <m:r>
                          <a:rPr lang="en-US" altLang="zh-TW" sz="2400" i="1" kern="12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TW" altLang="zh-TW" sz="2400" i="1" kern="12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sz="2400" i="1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𝑏𝑎𝑙𝑙</m:t>
                            </m:r>
                          </m:sub>
                        </m:sSub>
                        <m:r>
                          <a:rPr lang="en-US" altLang="zh-TW" sz="2400" i="1" kern="12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TW" altLang="zh-TW" sz="2400" i="1" kern="1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 kern="12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en-US" altLang="zh-TW" sz="2400" i="1" kern="12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sz="2400" i="1" kern="12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zh-TW" altLang="zh-TW" sz="2400" i="1" kern="1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400" i="1" kern="1200">
                                    <a:latin typeface="Cambria Math" panose="02040503050406030204" pitchFamily="18" charset="0"/>
                                    <a:ea typeface="標楷體" panose="03000509000000000000" pitchFamily="65" charset="-12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TW" sz="2400" i="1" kern="1200">
                                    <a:latin typeface="Cambria Math" panose="02040503050406030204" pitchFamily="18" charset="0"/>
                                    <a:ea typeface="標楷體" panose="03000509000000000000" pitchFamily="65" charset="-12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3322" y="4027160"/>
                  <a:ext cx="5090374" cy="153253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506171" y="5480475"/>
                  <a:ext cx="6074868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TW" sz="2400" i="1" kern="120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𝐸</m:t>
                      </m:r>
                    </m:oMath>
                  </a14:m>
                  <a:r>
                    <a:rPr lang="en-US" altLang="zh-TW" sz="2400" i="1" kern="1200" dirty="0" smtClean="0">
                      <a:latin typeface="+mj-lt"/>
                      <a:ea typeface="標楷體" panose="03000509000000000000" pitchFamily="65" charset="-120"/>
                      <a:cs typeface="Times New Roman" panose="02020603050405020304" pitchFamily="18" charset="0"/>
                    </a:rPr>
                    <a:t>: Young’s Modulus;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TW" altLang="zh-TW" sz="2400" i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400" i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𝑏𝑎𝑙𝑙</m:t>
                          </m:r>
                        </m:sub>
                      </m:sSub>
                    </m:oMath>
                  </a14:m>
                  <a:r>
                    <a:rPr lang="en-US" altLang="zh-TW" sz="2400" i="1" kern="1200" dirty="0" smtClean="0">
                      <a:ea typeface="標楷體" panose="03000509000000000000" pitchFamily="65" charset="-120"/>
                      <a:cs typeface="Times New Roman" panose="02020603050405020304" pitchFamily="18" charset="0"/>
                    </a:rPr>
                    <a:t>: Diameter of Ball</a:t>
                  </a:r>
                  <a:endParaRPr lang="en-US" altLang="zh-TW" sz="2400" i="1" kern="12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l-GR" altLang="zh-TW" sz="2400" i="1" kern="120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𝜎</m:t>
                      </m:r>
                    </m:oMath>
                  </a14:m>
                  <a:r>
                    <a:rPr lang="en-US" altLang="zh-TW" sz="2400" dirty="0" smtClean="0">
                      <a:latin typeface="+mj-lt"/>
                    </a:rPr>
                    <a:t>: Poisson Ratio, = 0.5 ; </a:t>
                  </a:r>
                  <a14:m>
                    <m:oMath xmlns:m="http://schemas.openxmlformats.org/officeDocument/2006/math">
                      <m:r>
                        <a:rPr lang="en-US" altLang="zh-TW" sz="2400" i="1" kern="120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𝐷</m:t>
                      </m:r>
                    </m:oMath>
                  </a14:m>
                  <a:r>
                    <a:rPr lang="en-US" altLang="zh-TW" sz="2400" dirty="0" smtClean="0">
                      <a:latin typeface="+mj-lt"/>
                    </a:rPr>
                    <a:t>: 11mm </a:t>
                  </a:r>
                  <a:endParaRPr lang="zh-TW" altLang="en-US" sz="2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71" y="5480475"/>
                  <a:ext cx="6074868" cy="830997"/>
                </a:xfrm>
                <a:prstGeom prst="rect">
                  <a:avLst/>
                </a:prstGeom>
                <a:blipFill>
                  <a:blip r:embed="rId13"/>
                  <a:stretch>
                    <a:fillRect l="-201" t="-5109" r="-502" b="-160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矩形 1"/>
          <p:cNvSpPr/>
          <p:nvPr/>
        </p:nvSpPr>
        <p:spPr>
          <a:xfrm>
            <a:off x="530658" y="5974651"/>
            <a:ext cx="6701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# </a:t>
            </a:r>
            <a:r>
              <a:rPr lang="en-US" altLang="zh-TW" dirty="0" err="1" smtClean="0"/>
              <a:t>Puttock</a:t>
            </a:r>
            <a:r>
              <a:rPr lang="en-US" altLang="zh-TW" dirty="0"/>
              <a:t>, M., &amp; Thwaite, E. (1969). </a:t>
            </a:r>
            <a:endParaRPr lang="en-US" altLang="zh-TW" dirty="0" smtClean="0"/>
          </a:p>
          <a:p>
            <a:r>
              <a:rPr lang="en-US" altLang="zh-TW" dirty="0"/>
              <a:t> </a:t>
            </a:r>
            <a:r>
              <a:rPr lang="en-US" altLang="zh-TW" dirty="0" smtClean="0"/>
              <a:t>  Elastic </a:t>
            </a:r>
            <a:r>
              <a:rPr lang="en-US" altLang="zh-TW" dirty="0"/>
              <a:t>compression of spheres and cylinders at point and line contact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03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353" y="143038"/>
                <a:ext cx="7749138" cy="1623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0" indent="342900">
                  <a:lnSpc>
                    <a:spcPct val="150000"/>
                  </a:lnSpc>
                </a:pPr>
                <a:r>
                  <a:rPr lang="en-US" altLang="zh-TW" sz="2400" kern="1200" dirty="0" smtClean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L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et</m:t>
                    </m:r>
                    <m:r>
                      <a:rPr lang="en-US" altLang="zh-TW" sz="24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sz="2400" i="1" kern="12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𝐷</m:t>
                    </m:r>
                    <m:r>
                      <m:rPr>
                        <m:nor/>
                      </m:rPr>
                      <a:rPr lang="en-US" altLang="zh-TW" sz="2400" dirty="0"/>
                      <m:t>: ≅ </m:t>
                    </m:r>
                    <m:sSub>
                      <m:sSubPr>
                        <m:ctrlPr>
                          <a:rPr lang="zh-TW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𝑏𝑎𝑙𝑙</m:t>
                        </m:r>
                      </m:sub>
                    </m:sSub>
                    <m:r>
                      <a:rPr lang="en-US" altLang="zh-TW" sz="2400" b="0" i="1" kern="12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sz="24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zh-TW" sz="2400" b="0" i="1" kern="12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l-GR" altLang="zh-TW" sz="2400" i="1" kern="12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en-US" altLang="zh-TW" sz="2400" b="0" i="1" kern="1200" smtClean="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=0.5; </m:t>
                    </m:r>
                  </m:oMath>
                </a14:m>
                <a:endParaRPr lang="en-US" altLang="zh-TW" sz="2400" b="0" i="1" kern="1200" dirty="0" smtClean="0">
                  <a:latin typeface="Cambria Math" panose="020405030504060302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304800" indent="342900">
                  <a:lnSpc>
                    <a:spcPct val="150000"/>
                  </a:lnSpc>
                </a:pPr>
                <a:r>
                  <a:rPr lang="en-US" altLang="zh-TW" sz="2400" kern="1200" dirty="0" smtClean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We have: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TW" altLang="zh-TW" sz="2400" i="1" kern="12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zh-TW" altLang="zh-TW" sz="2400" i="1" kern="1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TW" sz="2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US" altLang="zh-TW" sz="2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altLang="zh-TW" sz="2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altLang="zh-TW" sz="2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zh-TW" altLang="zh-TW" sz="2400" i="1" kern="1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zh-TW" altLang="zh-TW" sz="2400" i="1" kern="120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kern="120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標楷體" panose="03000509000000000000" pitchFamily="65" charset="-12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zh-TW" sz="2400" i="1" kern="120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標楷體" panose="03000509000000000000" pitchFamily="65" charset="-120"/>
                                    <a:cs typeface="Times New Roman" panose="02020603050405020304" pitchFamily="18" charset="0"/>
                                  </a:rPr>
                                  <m:t>𝑏𝑎𝑙𝑙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TW" sz="2400" i="1" kern="12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2400" i="1" kern="12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zh-TW" altLang="zh-TW" sz="2400" i="1" kern="12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2400" i="1" kern="12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en-US" altLang="zh-TW" sz="2400" i="1" kern="120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altLang="zh-TW" sz="2400" i="1" kern="12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altLang="zh-TW" sz="2400" i="1" kern="12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zh-TW" altLang="zh-TW" sz="2400" i="1" kern="12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2400" i="1" kern="12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zh-TW" altLang="zh-TW" sz="2400" i="1" kern="1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TW" altLang="zh-TW" sz="2400" i="1" kern="120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kern="120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標楷體" panose="03000509000000000000" pitchFamily="65" charset="-12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zh-TW" sz="2400" i="1" kern="120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標楷體" panose="03000509000000000000" pitchFamily="65" charset="-120"/>
                                    <a:cs typeface="Times New Roman" panose="02020603050405020304" pitchFamily="18" charset="0"/>
                                  </a:rPr>
                                  <m:t>𝑏𝑎𝑙𝑙</m:t>
                                </m:r>
                              </m:sub>
                            </m:sSub>
                            <m:r>
                              <a:rPr lang="en-US" altLang="zh-TW" sz="2400" i="1" kern="12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TW" sz="2400" i="1" kern="12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TW" altLang="zh-TW" sz="2400" i="1" kern="120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kern="120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標楷體" panose="03000509000000000000" pitchFamily="65" charset="-12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zh-TW" sz="2400" i="1" kern="120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標楷體" panose="03000509000000000000" pitchFamily="65" charset="-120"/>
                                    <a:cs typeface="Times New Roman" panose="02020603050405020304" pitchFamily="18" charset="0"/>
                                  </a:rPr>
                                  <m:t>𝑏𝑎𝑙𝑙</m:t>
                                </m:r>
                              </m:sub>
                            </m:sSub>
                          </m:den>
                        </m:f>
                        <m:r>
                          <a:rPr lang="en-US" altLang="zh-TW" sz="2400" i="1" kern="120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zh-TW" altLang="zh-TW" sz="2400" i="1" kern="1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 i="1" kern="12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TW" sz="2400" i="1" kern="1200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altLang="zh-TW" sz="2400" kern="100" dirty="0" smtClean="0"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3" y="143038"/>
                <a:ext cx="7749138" cy="16239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2211978" y="119478"/>
            <a:ext cx="5359946" cy="1722384"/>
            <a:chOff x="2211978" y="119478"/>
            <a:chExt cx="5359946" cy="1722384"/>
          </a:xfrm>
        </p:grpSpPr>
        <p:sp>
          <p:nvSpPr>
            <p:cNvPr id="5" name="Oval 4"/>
            <p:cNvSpPr/>
            <p:nvPr/>
          </p:nvSpPr>
          <p:spPr>
            <a:xfrm>
              <a:off x="2211978" y="914400"/>
              <a:ext cx="862149" cy="862149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5" idx="7"/>
            </p:cNvCxnSpPr>
            <p:nvPr/>
          </p:nvCxnSpPr>
          <p:spPr>
            <a:xfrm flipV="1">
              <a:off x="2947868" y="377334"/>
              <a:ext cx="2712703" cy="66332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651862" y="119478"/>
              <a:ext cx="1056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Stress</a:t>
              </a:r>
              <a:endParaRPr lang="en-US" sz="24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010298" y="879566"/>
              <a:ext cx="962296" cy="962296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6"/>
              <a:endCxn id="18" idx="1"/>
            </p:cNvCxnSpPr>
            <p:nvPr/>
          </p:nvCxnSpPr>
          <p:spPr>
            <a:xfrm flipV="1">
              <a:off x="4972594" y="1161797"/>
              <a:ext cx="736319" cy="198917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708913" y="930964"/>
              <a:ext cx="1863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Deformation</a:t>
              </a:r>
              <a:endParaRPr lang="en-US" sz="24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2" y="1941368"/>
            <a:ext cx="6749142" cy="47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31" y="1754215"/>
            <a:ext cx="6344397" cy="4236719"/>
          </a:xfrm>
          <a:prstGeom prst="rect">
            <a:avLst/>
          </a:prstGeom>
        </p:spPr>
      </p:pic>
      <p:pic>
        <p:nvPicPr>
          <p:cNvPr id="8" name="Picture 2" descr="https://depts.washington.edu/cryolabs/home/wordpress/wp-content/uploads/2014/01/Anton-Paar-MCR-3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" y="263525"/>
            <a:ext cx="1280953" cy="159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34"/>
          <p:cNvSpPr txBox="1">
            <a:spLocks/>
          </p:cNvSpPr>
          <p:nvPr/>
        </p:nvSpPr>
        <p:spPr>
          <a:xfrm>
            <a:off x="1401477" y="237355"/>
            <a:ext cx="7571700" cy="1347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3600" dirty="0" smtClean="0"/>
              <a:t>Time Dependence of Mechanical Properties of Hydrogel Balls</a:t>
            </a:r>
            <a:endParaRPr lang="en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74509" y="6031505"/>
            <a:ext cx="6417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Using previously described compression test, </a:t>
            </a:r>
          </a:p>
          <a:p>
            <a:r>
              <a:rPr lang="en-US" sz="2000" dirty="0" smtClean="0"/>
              <a:t>We measure 5 balls, once per day, and over 1 month. 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73775" y="1415661"/>
            <a:ext cx="2499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*Special thanks to </a:t>
            </a:r>
            <a:r>
              <a:rPr lang="zh-TW" altLang="en-US" sz="1600" i="1" dirty="0"/>
              <a:t>張睿恩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0492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4681425" y="2224437"/>
            <a:ext cx="3809100" cy="3809100"/>
          </a:xfrm>
          <a:prstGeom prst="ellipse">
            <a:avLst/>
          </a:prstGeom>
          <a:noFill/>
          <a:ln w="12700" cap="flat" cmpd="sng">
            <a:solidFill>
              <a:srgbClr val="CFD8DC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Shape 135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24033" y="1939210"/>
                <a:ext cx="5024844" cy="2295115"/>
              </a:xfrm>
              <a:prstGeom prst="rect">
                <a:avLst/>
              </a:prstGeom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l"/>
                </a:pPr>
                <a:r>
                  <a:rPr lang="en-US" sz="2400" dirty="0" smtClean="0">
                    <a:latin typeface="+mj-lt"/>
                  </a:rPr>
                  <a:t>Use our rheometer,</a:t>
                </a:r>
                <a:r>
                  <a:rPr lang="en-US" altLang="zh-TW" sz="2400" dirty="0" smtClean="0">
                    <a:latin typeface="+mj-lt"/>
                  </a:rPr>
                  <a:t> compress the hydrogel ball suspension, get</a:t>
                </a:r>
                <a:r>
                  <a:rPr lang="en" altLang="zh-TW" sz="2400" dirty="0" smtClean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" sz="2400" dirty="0">
                  <a:latin typeface="+mj-lt"/>
                </a:endParaRPr>
              </a:p>
              <a:p>
                <a:pPr marL="457200" lvl="0" indent="-457200">
                  <a:buFont typeface="Wingdings" panose="05000000000000000000" pitchFamily="2" charset="2"/>
                  <a:buChar char="l"/>
                </a:pPr>
                <a:endParaRPr lang="en" sz="2400" dirty="0" smtClean="0">
                  <a:latin typeface="+mj-lt"/>
                </a:endParaRPr>
              </a:p>
              <a:p>
                <a:pPr marL="457200" lvl="0" indent="-457200">
                  <a:buFont typeface="Wingdings" panose="05000000000000000000" pitchFamily="2" charset="2"/>
                  <a:buChar char="l"/>
                </a:pPr>
                <a:r>
                  <a:rPr lang="en" sz="2400" dirty="0" smtClean="0">
                    <a:latin typeface="+mj-lt"/>
                  </a:rPr>
                  <a:t> </a:t>
                </a:r>
              </a:p>
              <a:p>
                <a:pPr marL="457200" lvl="0" indent="-457200" rtl="0">
                  <a:spcBef>
                    <a:spcPts val="0"/>
                  </a:spcBef>
                  <a:buFont typeface="Wingdings" panose="05000000000000000000" pitchFamily="2" charset="2"/>
                  <a:buChar char="l"/>
                </a:pPr>
                <a:endParaRPr lang="en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5" name="Shape 13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4033" y="1939210"/>
                <a:ext cx="5024844" cy="2295115"/>
              </a:xfrm>
              <a:prstGeom prst="rect">
                <a:avLst/>
              </a:prstGeom>
              <a:blipFill>
                <a:blip r:embed="rId3"/>
                <a:stretch>
                  <a:fillRect l="-1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hape 137"/>
          <p:cNvCxnSpPr/>
          <p:nvPr/>
        </p:nvCxnSpPr>
        <p:spPr>
          <a:xfrm rot="10800000" flipH="1">
            <a:off x="7401125" y="1758974"/>
            <a:ext cx="218999" cy="6243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9" name="Shape 139"/>
          <p:cNvCxnSpPr/>
          <p:nvPr/>
        </p:nvCxnSpPr>
        <p:spPr>
          <a:xfrm rot="10800000" flipH="1">
            <a:off x="7765925" y="1896874"/>
            <a:ext cx="648599" cy="7377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5" name="Shape 134"/>
          <p:cNvSpPr txBox="1">
            <a:spLocks/>
          </p:cNvSpPr>
          <p:nvPr/>
        </p:nvSpPr>
        <p:spPr>
          <a:xfrm>
            <a:off x="1780990" y="351374"/>
            <a:ext cx="6611359" cy="1347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4000" dirty="0" smtClean="0"/>
              <a:t>Normal Compression Test </a:t>
            </a:r>
            <a:br>
              <a:rPr lang="en" sz="4000" dirty="0" smtClean="0"/>
            </a:br>
            <a:r>
              <a:rPr lang="en" sz="4000" dirty="0" smtClean="0"/>
              <a:t>		– The Suspension</a:t>
            </a:r>
            <a:endParaRPr lang="en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5391518" y="2254017"/>
            <a:ext cx="3595491" cy="2688155"/>
            <a:chOff x="5489118" y="2179936"/>
            <a:chExt cx="3680772" cy="2751915"/>
          </a:xfrm>
        </p:grpSpPr>
        <p:cxnSp>
          <p:nvCxnSpPr>
            <p:cNvPr id="138" name="Shape 138"/>
            <p:cNvCxnSpPr/>
            <p:nvPr/>
          </p:nvCxnSpPr>
          <p:spPr>
            <a:xfrm rot="10800000" flipH="1">
              <a:off x="7932695" y="2472367"/>
              <a:ext cx="522299" cy="309899"/>
            </a:xfrm>
            <a:prstGeom prst="straightConnector1">
              <a:avLst/>
            </a:prstGeom>
            <a:noFill/>
            <a:ln w="9525" cap="flat" cmpd="sng">
              <a:solidFill>
                <a:srgbClr val="CFD8DC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252" name="矩形 1034"/>
            <p:cNvSpPr/>
            <p:nvPr/>
          </p:nvSpPr>
          <p:spPr>
            <a:xfrm>
              <a:off x="5541237" y="3145353"/>
              <a:ext cx="2365399" cy="1781611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3" name="Rectangle 1"/>
            <p:cNvSpPr/>
            <p:nvPr/>
          </p:nvSpPr>
          <p:spPr>
            <a:xfrm>
              <a:off x="5489119" y="3077892"/>
              <a:ext cx="52117" cy="18539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54" name="Rectangle 9"/>
            <p:cNvSpPr/>
            <p:nvPr/>
          </p:nvSpPr>
          <p:spPr>
            <a:xfrm>
              <a:off x="7880578" y="3077894"/>
              <a:ext cx="52117" cy="18539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55" name="Rectangle 2"/>
            <p:cNvSpPr/>
            <p:nvPr/>
          </p:nvSpPr>
          <p:spPr>
            <a:xfrm>
              <a:off x="5489118" y="4874442"/>
              <a:ext cx="2443576" cy="52117"/>
            </a:xfrm>
            <a:prstGeom prst="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grpSp>
          <p:nvGrpSpPr>
            <p:cNvPr id="256" name="Group 254"/>
            <p:cNvGrpSpPr/>
            <p:nvPr/>
          </p:nvGrpSpPr>
          <p:grpSpPr>
            <a:xfrm>
              <a:off x="5580955" y="4173688"/>
              <a:ext cx="2259901" cy="719773"/>
              <a:chOff x="1284976" y="1207800"/>
              <a:chExt cx="1620000" cy="515966"/>
            </a:xfrm>
            <a:solidFill>
              <a:schemeClr val="bg1">
                <a:lumMod val="65000"/>
              </a:schemeClr>
            </a:solidFill>
          </p:grpSpPr>
          <p:sp>
            <p:nvSpPr>
              <p:cNvPr id="361" name="Rectangle 165"/>
              <p:cNvSpPr/>
              <p:nvPr/>
            </p:nvSpPr>
            <p:spPr>
              <a:xfrm>
                <a:off x="1284976" y="1651766"/>
                <a:ext cx="1620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62" name="Rectangle 177"/>
              <p:cNvSpPr/>
              <p:nvPr/>
            </p:nvSpPr>
            <p:spPr>
              <a:xfrm>
                <a:off x="1410976" y="1577770"/>
                <a:ext cx="1368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63" name="Rectangle 178"/>
              <p:cNvSpPr/>
              <p:nvPr/>
            </p:nvSpPr>
            <p:spPr>
              <a:xfrm>
                <a:off x="1536976" y="1503776"/>
                <a:ext cx="1116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64" name="Rectangle 179"/>
              <p:cNvSpPr/>
              <p:nvPr/>
            </p:nvSpPr>
            <p:spPr>
              <a:xfrm>
                <a:off x="1662976" y="1429782"/>
                <a:ext cx="864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65" name="Rectangle 180"/>
              <p:cNvSpPr/>
              <p:nvPr/>
            </p:nvSpPr>
            <p:spPr>
              <a:xfrm>
                <a:off x="1788976" y="1355788"/>
                <a:ext cx="612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66" name="Rectangle 181"/>
              <p:cNvSpPr/>
              <p:nvPr/>
            </p:nvSpPr>
            <p:spPr>
              <a:xfrm>
                <a:off x="1914976" y="1281794"/>
                <a:ext cx="360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67" name="Rectangle 182"/>
              <p:cNvSpPr/>
              <p:nvPr/>
            </p:nvSpPr>
            <p:spPr>
              <a:xfrm>
                <a:off x="2040976" y="1207800"/>
                <a:ext cx="108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</p:grpSp>
        <p:sp>
          <p:nvSpPr>
            <p:cNvPr id="257" name="Oval 201"/>
            <p:cNvSpPr/>
            <p:nvPr/>
          </p:nvSpPr>
          <p:spPr>
            <a:xfrm>
              <a:off x="7767129" y="4320568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58" name="Oval 202"/>
            <p:cNvSpPr/>
            <p:nvPr/>
          </p:nvSpPr>
          <p:spPr>
            <a:xfrm>
              <a:off x="7605758" y="422902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59" name="Oval 203"/>
            <p:cNvSpPr/>
            <p:nvPr/>
          </p:nvSpPr>
          <p:spPr>
            <a:xfrm>
              <a:off x="7153762" y="4239051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60" name="Oval 204"/>
            <p:cNvSpPr/>
            <p:nvPr/>
          </p:nvSpPr>
          <p:spPr>
            <a:xfrm>
              <a:off x="7015453" y="4293012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61" name="Oval 205"/>
            <p:cNvSpPr/>
            <p:nvPr/>
          </p:nvSpPr>
          <p:spPr>
            <a:xfrm>
              <a:off x="7499156" y="4209560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62" name="Oval 206"/>
            <p:cNvSpPr/>
            <p:nvPr/>
          </p:nvSpPr>
          <p:spPr>
            <a:xfrm>
              <a:off x="7194066" y="4344464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63" name="Oval 207"/>
            <p:cNvSpPr/>
            <p:nvPr/>
          </p:nvSpPr>
          <p:spPr>
            <a:xfrm>
              <a:off x="7393183" y="4461260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64" name="Oval 208"/>
            <p:cNvSpPr/>
            <p:nvPr/>
          </p:nvSpPr>
          <p:spPr>
            <a:xfrm>
              <a:off x="7676818" y="4616781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65" name="Oval 209"/>
            <p:cNvSpPr/>
            <p:nvPr/>
          </p:nvSpPr>
          <p:spPr>
            <a:xfrm>
              <a:off x="7447932" y="4305137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66" name="Oval 210"/>
            <p:cNvSpPr/>
            <p:nvPr/>
          </p:nvSpPr>
          <p:spPr>
            <a:xfrm>
              <a:off x="7443360" y="4220128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67" name="Oval 211"/>
            <p:cNvSpPr/>
            <p:nvPr/>
          </p:nvSpPr>
          <p:spPr>
            <a:xfrm>
              <a:off x="7664637" y="4430223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68" name="Oval 212"/>
            <p:cNvSpPr/>
            <p:nvPr/>
          </p:nvSpPr>
          <p:spPr>
            <a:xfrm>
              <a:off x="7489848" y="4413787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69" name="Oval 213"/>
            <p:cNvSpPr/>
            <p:nvPr/>
          </p:nvSpPr>
          <p:spPr>
            <a:xfrm>
              <a:off x="7155098" y="4132784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70" name="Oval 214"/>
            <p:cNvSpPr/>
            <p:nvPr/>
          </p:nvSpPr>
          <p:spPr>
            <a:xfrm>
              <a:off x="6824162" y="4129477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71" name="Oval 215"/>
            <p:cNvSpPr/>
            <p:nvPr/>
          </p:nvSpPr>
          <p:spPr>
            <a:xfrm>
              <a:off x="6136415" y="4077166"/>
              <a:ext cx="123577" cy="111485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72" name="Oval 216"/>
            <p:cNvSpPr/>
            <p:nvPr/>
          </p:nvSpPr>
          <p:spPr>
            <a:xfrm>
              <a:off x="6397210" y="417797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73" name="Oval 217"/>
            <p:cNvSpPr/>
            <p:nvPr/>
          </p:nvSpPr>
          <p:spPr>
            <a:xfrm>
              <a:off x="6529799" y="4177606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74" name="Oval 218"/>
            <p:cNvSpPr/>
            <p:nvPr/>
          </p:nvSpPr>
          <p:spPr>
            <a:xfrm>
              <a:off x="5799285" y="4566667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75" name="Oval 219"/>
            <p:cNvSpPr/>
            <p:nvPr/>
          </p:nvSpPr>
          <p:spPr>
            <a:xfrm>
              <a:off x="6093369" y="4279272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76" name="Oval 220"/>
            <p:cNvSpPr/>
            <p:nvPr/>
          </p:nvSpPr>
          <p:spPr>
            <a:xfrm>
              <a:off x="6227746" y="423730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77" name="Oval 221"/>
            <p:cNvSpPr/>
            <p:nvPr/>
          </p:nvSpPr>
          <p:spPr>
            <a:xfrm>
              <a:off x="6112746" y="4372454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78" name="Oval 222"/>
            <p:cNvSpPr/>
            <p:nvPr/>
          </p:nvSpPr>
          <p:spPr>
            <a:xfrm>
              <a:off x="5908717" y="4113230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79" name="Oval 223"/>
            <p:cNvSpPr/>
            <p:nvPr/>
          </p:nvSpPr>
          <p:spPr>
            <a:xfrm>
              <a:off x="6097376" y="4174044"/>
              <a:ext cx="123577" cy="111485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80" name="Oval 224"/>
            <p:cNvSpPr/>
            <p:nvPr/>
          </p:nvSpPr>
          <p:spPr>
            <a:xfrm>
              <a:off x="5584164" y="4472334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81" name="Oval 225"/>
            <p:cNvSpPr/>
            <p:nvPr/>
          </p:nvSpPr>
          <p:spPr>
            <a:xfrm>
              <a:off x="5793764" y="4450215"/>
              <a:ext cx="123577" cy="111485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82" name="Oval 226"/>
            <p:cNvSpPr/>
            <p:nvPr/>
          </p:nvSpPr>
          <p:spPr>
            <a:xfrm>
              <a:off x="6328186" y="4274961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83" name="Oval 227"/>
            <p:cNvSpPr/>
            <p:nvPr/>
          </p:nvSpPr>
          <p:spPr>
            <a:xfrm>
              <a:off x="6244338" y="4170399"/>
              <a:ext cx="123577" cy="111485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84" name="Oval 228"/>
            <p:cNvSpPr/>
            <p:nvPr/>
          </p:nvSpPr>
          <p:spPr>
            <a:xfrm>
              <a:off x="5984402" y="4226775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85" name="Oval 229"/>
            <p:cNvSpPr/>
            <p:nvPr/>
          </p:nvSpPr>
          <p:spPr>
            <a:xfrm>
              <a:off x="5749065" y="418508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86" name="Oval 230"/>
            <p:cNvSpPr/>
            <p:nvPr/>
          </p:nvSpPr>
          <p:spPr>
            <a:xfrm>
              <a:off x="5624726" y="4077166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87" name="Oval 231"/>
            <p:cNvSpPr/>
            <p:nvPr/>
          </p:nvSpPr>
          <p:spPr>
            <a:xfrm>
              <a:off x="7323568" y="4120083"/>
              <a:ext cx="123577" cy="111485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88" name="Oval 232"/>
            <p:cNvSpPr/>
            <p:nvPr/>
          </p:nvSpPr>
          <p:spPr>
            <a:xfrm>
              <a:off x="5877039" y="4239051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89" name="Oval 233"/>
            <p:cNvSpPr/>
            <p:nvPr/>
          </p:nvSpPr>
          <p:spPr>
            <a:xfrm>
              <a:off x="5804084" y="4355961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90" name="Oval 234"/>
            <p:cNvSpPr/>
            <p:nvPr/>
          </p:nvSpPr>
          <p:spPr>
            <a:xfrm>
              <a:off x="5619432" y="4191548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91" name="Oval 235"/>
            <p:cNvSpPr/>
            <p:nvPr/>
          </p:nvSpPr>
          <p:spPr>
            <a:xfrm>
              <a:off x="5695116" y="4261215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92" name="Oval 236"/>
            <p:cNvSpPr/>
            <p:nvPr/>
          </p:nvSpPr>
          <p:spPr>
            <a:xfrm>
              <a:off x="5698845" y="4487740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93" name="Oval 237"/>
            <p:cNvSpPr/>
            <p:nvPr/>
          </p:nvSpPr>
          <p:spPr>
            <a:xfrm>
              <a:off x="5569212" y="4607976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94" name="Oval 238"/>
            <p:cNvSpPr/>
            <p:nvPr/>
          </p:nvSpPr>
          <p:spPr>
            <a:xfrm>
              <a:off x="5644896" y="4677643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95" name="Oval 239"/>
            <p:cNvSpPr/>
            <p:nvPr/>
          </p:nvSpPr>
          <p:spPr>
            <a:xfrm>
              <a:off x="5610829" y="4302634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96" name="Oval 240"/>
            <p:cNvSpPr/>
            <p:nvPr/>
          </p:nvSpPr>
          <p:spPr>
            <a:xfrm>
              <a:off x="5686513" y="4372300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97" name="Oval 241"/>
            <p:cNvSpPr/>
            <p:nvPr/>
          </p:nvSpPr>
          <p:spPr>
            <a:xfrm>
              <a:off x="5976758" y="4326831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98" name="Oval 242"/>
            <p:cNvSpPr/>
            <p:nvPr/>
          </p:nvSpPr>
          <p:spPr>
            <a:xfrm>
              <a:off x="5916923" y="444087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299" name="Oval 243"/>
            <p:cNvSpPr/>
            <p:nvPr/>
          </p:nvSpPr>
          <p:spPr>
            <a:xfrm>
              <a:off x="7702208" y="4249084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00" name="Oval 244"/>
            <p:cNvSpPr/>
            <p:nvPr/>
          </p:nvSpPr>
          <p:spPr>
            <a:xfrm>
              <a:off x="7777694" y="4658196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01" name="Oval 245"/>
            <p:cNvSpPr/>
            <p:nvPr/>
          </p:nvSpPr>
          <p:spPr>
            <a:xfrm>
              <a:off x="6961491" y="4141167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02" name="Oval 246"/>
            <p:cNvSpPr/>
            <p:nvPr/>
          </p:nvSpPr>
          <p:spPr>
            <a:xfrm>
              <a:off x="7254730" y="4226622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03" name="Oval 247"/>
            <p:cNvSpPr/>
            <p:nvPr/>
          </p:nvSpPr>
          <p:spPr>
            <a:xfrm>
              <a:off x="7365688" y="4268977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04" name="Oval 248"/>
            <p:cNvSpPr/>
            <p:nvPr/>
          </p:nvSpPr>
          <p:spPr>
            <a:xfrm>
              <a:off x="7713140" y="4131128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05" name="Oval 249"/>
            <p:cNvSpPr/>
            <p:nvPr/>
          </p:nvSpPr>
          <p:spPr>
            <a:xfrm>
              <a:off x="7557471" y="4366915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06" name="Oval 250"/>
            <p:cNvSpPr/>
            <p:nvPr/>
          </p:nvSpPr>
          <p:spPr>
            <a:xfrm>
              <a:off x="7564769" y="4512532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07" name="Oval 251"/>
            <p:cNvSpPr/>
            <p:nvPr/>
          </p:nvSpPr>
          <p:spPr>
            <a:xfrm>
              <a:off x="7702208" y="4508118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08" name="Oval 252"/>
            <p:cNvSpPr/>
            <p:nvPr/>
          </p:nvSpPr>
          <p:spPr>
            <a:xfrm>
              <a:off x="7680445" y="4428701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grpSp>
          <p:nvGrpSpPr>
            <p:cNvPr id="309" name="Group 255"/>
            <p:cNvGrpSpPr/>
            <p:nvPr/>
          </p:nvGrpSpPr>
          <p:grpSpPr>
            <a:xfrm flipV="1">
              <a:off x="5568013" y="3233202"/>
              <a:ext cx="2259901" cy="719773"/>
              <a:chOff x="1284976" y="1207800"/>
              <a:chExt cx="1620000" cy="515966"/>
            </a:xfrm>
            <a:solidFill>
              <a:schemeClr val="bg1">
                <a:lumMod val="65000"/>
              </a:schemeClr>
            </a:solidFill>
          </p:grpSpPr>
          <p:sp>
            <p:nvSpPr>
              <p:cNvPr id="354" name="Rectangle 256"/>
              <p:cNvSpPr/>
              <p:nvPr/>
            </p:nvSpPr>
            <p:spPr>
              <a:xfrm>
                <a:off x="1284976" y="1651766"/>
                <a:ext cx="1620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55" name="Rectangle 257"/>
              <p:cNvSpPr/>
              <p:nvPr/>
            </p:nvSpPr>
            <p:spPr>
              <a:xfrm>
                <a:off x="1410976" y="1577770"/>
                <a:ext cx="1368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56" name="Rectangle 258"/>
              <p:cNvSpPr/>
              <p:nvPr/>
            </p:nvSpPr>
            <p:spPr>
              <a:xfrm>
                <a:off x="1536976" y="1503776"/>
                <a:ext cx="1116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57" name="Rectangle 259"/>
              <p:cNvSpPr/>
              <p:nvPr/>
            </p:nvSpPr>
            <p:spPr>
              <a:xfrm>
                <a:off x="1662976" y="1429782"/>
                <a:ext cx="864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58" name="Rectangle 260"/>
              <p:cNvSpPr/>
              <p:nvPr/>
            </p:nvSpPr>
            <p:spPr>
              <a:xfrm>
                <a:off x="1788976" y="1355788"/>
                <a:ext cx="612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59" name="Rectangle 261"/>
              <p:cNvSpPr/>
              <p:nvPr/>
            </p:nvSpPr>
            <p:spPr>
              <a:xfrm>
                <a:off x="1914976" y="1281794"/>
                <a:ext cx="360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  <p:sp>
            <p:nvSpPr>
              <p:cNvPr id="360" name="Rectangle 262"/>
              <p:cNvSpPr/>
              <p:nvPr/>
            </p:nvSpPr>
            <p:spPr>
              <a:xfrm>
                <a:off x="2040976" y="1207800"/>
                <a:ext cx="108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/>
                  <a:cs typeface="+mn-cs"/>
                </a:endParaRPr>
              </a:p>
            </p:txBody>
          </p:sp>
        </p:grpSp>
        <p:sp>
          <p:nvSpPr>
            <p:cNvPr id="310" name="Oval 263"/>
            <p:cNvSpPr/>
            <p:nvPr/>
          </p:nvSpPr>
          <p:spPr>
            <a:xfrm>
              <a:off x="7297217" y="433166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11" name="Oval 264"/>
            <p:cNvSpPr/>
            <p:nvPr/>
          </p:nvSpPr>
          <p:spPr>
            <a:xfrm>
              <a:off x="7776092" y="4430352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12" name="Oval 265"/>
            <p:cNvSpPr/>
            <p:nvPr/>
          </p:nvSpPr>
          <p:spPr>
            <a:xfrm>
              <a:off x="7054658" y="416344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13" name="Rectangle 200"/>
            <p:cNvSpPr/>
            <p:nvPr/>
          </p:nvSpPr>
          <p:spPr>
            <a:xfrm>
              <a:off x="6660684" y="2908612"/>
              <a:ext cx="112609" cy="3515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14" name="Oval 202"/>
            <p:cNvSpPr/>
            <p:nvPr/>
          </p:nvSpPr>
          <p:spPr>
            <a:xfrm>
              <a:off x="7184821" y="4001058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15" name="Oval 203"/>
            <p:cNvSpPr/>
            <p:nvPr/>
          </p:nvSpPr>
          <p:spPr>
            <a:xfrm>
              <a:off x="7434866" y="4011081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16" name="Oval 204"/>
            <p:cNvSpPr/>
            <p:nvPr/>
          </p:nvSpPr>
          <p:spPr>
            <a:xfrm>
              <a:off x="7296556" y="4065042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17" name="Oval 205"/>
            <p:cNvSpPr/>
            <p:nvPr/>
          </p:nvSpPr>
          <p:spPr>
            <a:xfrm>
              <a:off x="7780259" y="398158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18" name="Oval 209"/>
            <p:cNvSpPr/>
            <p:nvPr/>
          </p:nvSpPr>
          <p:spPr>
            <a:xfrm>
              <a:off x="7729035" y="4077166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19" name="Oval 210"/>
            <p:cNvSpPr/>
            <p:nvPr/>
          </p:nvSpPr>
          <p:spPr>
            <a:xfrm>
              <a:off x="7724463" y="3992158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20" name="Oval 213"/>
            <p:cNvSpPr/>
            <p:nvPr/>
          </p:nvSpPr>
          <p:spPr>
            <a:xfrm>
              <a:off x="7436202" y="3904814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21" name="Oval 214"/>
            <p:cNvSpPr/>
            <p:nvPr/>
          </p:nvSpPr>
          <p:spPr>
            <a:xfrm>
              <a:off x="7105266" y="3901507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22" name="Oval 215"/>
            <p:cNvSpPr/>
            <p:nvPr/>
          </p:nvSpPr>
          <p:spPr>
            <a:xfrm>
              <a:off x="6178104" y="3904237"/>
              <a:ext cx="123577" cy="111485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23" name="Oval 216"/>
            <p:cNvSpPr/>
            <p:nvPr/>
          </p:nvSpPr>
          <p:spPr>
            <a:xfrm>
              <a:off x="6678314" y="395000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24" name="Oval 217"/>
            <p:cNvSpPr/>
            <p:nvPr/>
          </p:nvSpPr>
          <p:spPr>
            <a:xfrm>
              <a:off x="6810903" y="3949636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25" name="Oval 219"/>
            <p:cNvSpPr/>
            <p:nvPr/>
          </p:nvSpPr>
          <p:spPr>
            <a:xfrm>
              <a:off x="6374473" y="4051301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26" name="Oval 220"/>
            <p:cNvSpPr/>
            <p:nvPr/>
          </p:nvSpPr>
          <p:spPr>
            <a:xfrm>
              <a:off x="6508850" y="4009338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27" name="Oval 222"/>
            <p:cNvSpPr/>
            <p:nvPr/>
          </p:nvSpPr>
          <p:spPr>
            <a:xfrm>
              <a:off x="6189821" y="388525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28" name="Oval 223"/>
            <p:cNvSpPr/>
            <p:nvPr/>
          </p:nvSpPr>
          <p:spPr>
            <a:xfrm>
              <a:off x="6378479" y="3946074"/>
              <a:ext cx="123577" cy="111485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29" name="Oval 226"/>
            <p:cNvSpPr/>
            <p:nvPr/>
          </p:nvSpPr>
          <p:spPr>
            <a:xfrm>
              <a:off x="6609290" y="4046990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30" name="Oval 227"/>
            <p:cNvSpPr/>
            <p:nvPr/>
          </p:nvSpPr>
          <p:spPr>
            <a:xfrm>
              <a:off x="6525441" y="3942429"/>
              <a:ext cx="123577" cy="111485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31" name="Oval 228"/>
            <p:cNvSpPr/>
            <p:nvPr/>
          </p:nvSpPr>
          <p:spPr>
            <a:xfrm>
              <a:off x="6265506" y="3998805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32" name="Oval 229"/>
            <p:cNvSpPr/>
            <p:nvPr/>
          </p:nvSpPr>
          <p:spPr>
            <a:xfrm>
              <a:off x="6030169" y="395711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33" name="Oval 230"/>
            <p:cNvSpPr/>
            <p:nvPr/>
          </p:nvSpPr>
          <p:spPr>
            <a:xfrm>
              <a:off x="5666415" y="3904237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34" name="Oval 231"/>
            <p:cNvSpPr/>
            <p:nvPr/>
          </p:nvSpPr>
          <p:spPr>
            <a:xfrm>
              <a:off x="7604672" y="3892112"/>
              <a:ext cx="123577" cy="111485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35" name="Oval 232"/>
            <p:cNvSpPr/>
            <p:nvPr/>
          </p:nvSpPr>
          <p:spPr>
            <a:xfrm>
              <a:off x="6158143" y="4011081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36" name="Oval 234"/>
            <p:cNvSpPr/>
            <p:nvPr/>
          </p:nvSpPr>
          <p:spPr>
            <a:xfrm>
              <a:off x="5900535" y="3963578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37" name="Oval 235"/>
            <p:cNvSpPr/>
            <p:nvPr/>
          </p:nvSpPr>
          <p:spPr>
            <a:xfrm>
              <a:off x="5976220" y="4033244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38" name="Oval 239"/>
            <p:cNvSpPr/>
            <p:nvPr/>
          </p:nvSpPr>
          <p:spPr>
            <a:xfrm>
              <a:off x="5891933" y="4074663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39" name="Oval 243"/>
            <p:cNvSpPr/>
            <p:nvPr/>
          </p:nvSpPr>
          <p:spPr>
            <a:xfrm>
              <a:off x="6958043" y="4025755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40" name="Oval 245"/>
            <p:cNvSpPr/>
            <p:nvPr/>
          </p:nvSpPr>
          <p:spPr>
            <a:xfrm>
              <a:off x="7242595" y="3913196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41" name="Oval 246"/>
            <p:cNvSpPr/>
            <p:nvPr/>
          </p:nvSpPr>
          <p:spPr>
            <a:xfrm>
              <a:off x="7535834" y="3998652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42" name="Oval 247"/>
            <p:cNvSpPr/>
            <p:nvPr/>
          </p:nvSpPr>
          <p:spPr>
            <a:xfrm>
              <a:off x="7646791" y="4041007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43" name="Oval 248"/>
            <p:cNvSpPr/>
            <p:nvPr/>
          </p:nvSpPr>
          <p:spPr>
            <a:xfrm>
              <a:off x="6968975" y="390779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44" name="Oval 265"/>
            <p:cNvSpPr/>
            <p:nvPr/>
          </p:nvSpPr>
          <p:spPr>
            <a:xfrm>
              <a:off x="7335762" y="393547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45" name="Oval 230"/>
            <p:cNvSpPr/>
            <p:nvPr/>
          </p:nvSpPr>
          <p:spPr>
            <a:xfrm>
              <a:off x="5765393" y="3959622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46" name="Oval 234"/>
            <p:cNvSpPr/>
            <p:nvPr/>
          </p:nvSpPr>
          <p:spPr>
            <a:xfrm>
              <a:off x="5760098" y="4074004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47" name="Oval 235"/>
            <p:cNvSpPr/>
            <p:nvPr/>
          </p:nvSpPr>
          <p:spPr>
            <a:xfrm>
              <a:off x="5835783" y="4143670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sp>
          <p:nvSpPr>
            <p:cNvPr id="348" name="Oval 239"/>
            <p:cNvSpPr/>
            <p:nvPr/>
          </p:nvSpPr>
          <p:spPr>
            <a:xfrm>
              <a:off x="5751495" y="4185089"/>
              <a:ext cx="100440" cy="100440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/>
                <a:cs typeface="+mn-cs"/>
              </a:endParaRPr>
            </a:p>
          </p:txBody>
        </p:sp>
        <p:cxnSp>
          <p:nvCxnSpPr>
            <p:cNvPr id="369" name="直線單箭頭接點 8"/>
            <p:cNvCxnSpPr/>
            <p:nvPr/>
          </p:nvCxnSpPr>
          <p:spPr>
            <a:xfrm>
              <a:off x="6725858" y="2655124"/>
              <a:ext cx="0" cy="61098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1" name="矩形 3"/>
                <p:cNvSpPr/>
                <p:nvPr/>
              </p:nvSpPr>
              <p:spPr>
                <a:xfrm>
                  <a:off x="6357237" y="2179936"/>
                  <a:ext cx="773503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+mn-cs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新細明體" panose="02020500000000000000" pitchFamily="18" charset="-120"/>
                                <a:cs typeface="+mn-cs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kumimoji="0" lang="zh-TW" altLang="zh-TW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1" name="矩形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237" y="2179936"/>
                  <a:ext cx="773503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2" name="文字方塊 21"/>
                <p:cNvSpPr txBox="1"/>
                <p:nvPr/>
              </p:nvSpPr>
              <p:spPr>
                <a:xfrm>
                  <a:off x="7898248" y="3745680"/>
                  <a:ext cx="1271642" cy="3683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  <m:t> </m:t>
                        </m:r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  <m:t>𝑍</m:t>
                        </m:r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≡0</m:t>
                        </m:r>
                        <m:r>
                          <a:rPr kumimoji="0" lang="en-US" altLang="zh-TW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新細明體" panose="02020500000000000000" pitchFamily="18" charset="-120"/>
                            <a:cs typeface="+mn-cs"/>
                          </a:rPr>
                          <m:t>𝑚𝑚</m:t>
                        </m:r>
                      </m:oMath>
                    </m:oMathPara>
                  </a14:m>
                  <a:endPara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新細明體" panose="02020500000000000000" pitchFamily="18" charset="-12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2" name="文字方塊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8248" y="3745680"/>
                  <a:ext cx="1271642" cy="368336"/>
                </a:xfrm>
                <a:prstGeom prst="rect">
                  <a:avLst/>
                </a:prstGeom>
                <a:blipFill>
                  <a:blip r:embed="rId5"/>
                  <a:stretch>
                    <a:fillRect r="-1961" b="-6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3" name="直線接點 20"/>
            <p:cNvCxnSpPr/>
            <p:nvPr/>
          </p:nvCxnSpPr>
          <p:spPr>
            <a:xfrm>
              <a:off x="6640640" y="3937742"/>
              <a:ext cx="1335459" cy="955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miter lim="800000"/>
            </a:ln>
            <a:effectLst/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2" y="3247961"/>
            <a:ext cx="4731072" cy="3291000"/>
          </a:xfrm>
          <a:prstGeom prst="rect">
            <a:avLst/>
          </a:prstGeom>
        </p:spPr>
      </p:pic>
      <p:grpSp>
        <p:nvGrpSpPr>
          <p:cNvPr id="374" name="Group 373"/>
          <p:cNvGrpSpPr/>
          <p:nvPr/>
        </p:nvGrpSpPr>
        <p:grpSpPr>
          <a:xfrm>
            <a:off x="406172" y="285154"/>
            <a:ext cx="1276973" cy="1321596"/>
            <a:chOff x="946104" y="398366"/>
            <a:chExt cx="1276973" cy="1321596"/>
          </a:xfrm>
        </p:grpSpPr>
        <p:sp>
          <p:nvSpPr>
            <p:cNvPr id="375" name="Rectangle 374"/>
            <p:cNvSpPr/>
            <p:nvPr/>
          </p:nvSpPr>
          <p:spPr>
            <a:xfrm>
              <a:off x="977804" y="960627"/>
              <a:ext cx="1245272" cy="70969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946105" y="867027"/>
              <a:ext cx="27236" cy="852935"/>
            </a:xfrm>
            <a:prstGeom prst="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2195841" y="867027"/>
              <a:ext cx="27236" cy="852935"/>
            </a:xfrm>
            <a:prstGeom prst="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946104" y="1662415"/>
              <a:ext cx="1276971" cy="27236"/>
            </a:xfrm>
            <a:prstGeom prst="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79" name="Group 378"/>
            <p:cNvGrpSpPr/>
            <p:nvPr/>
          </p:nvGrpSpPr>
          <p:grpSpPr>
            <a:xfrm>
              <a:off x="994097" y="1296213"/>
              <a:ext cx="1180986" cy="376141"/>
              <a:chOff x="1284976" y="1207800"/>
              <a:chExt cx="1620000" cy="515966"/>
            </a:xfrm>
          </p:grpSpPr>
          <p:sp>
            <p:nvSpPr>
              <p:cNvPr id="444" name="Rectangle 443"/>
              <p:cNvSpPr/>
              <p:nvPr/>
            </p:nvSpPr>
            <p:spPr>
              <a:xfrm>
                <a:off x="1284976" y="1651766"/>
                <a:ext cx="1620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1410976" y="1577770"/>
                <a:ext cx="1368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1536976" y="1503776"/>
                <a:ext cx="1116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1662976" y="1429782"/>
                <a:ext cx="864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>
              <a:xfrm>
                <a:off x="1788976" y="1355788"/>
                <a:ext cx="612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49" name="Rectangle 448"/>
              <p:cNvSpPr/>
              <p:nvPr/>
            </p:nvSpPr>
            <p:spPr>
              <a:xfrm>
                <a:off x="1914976" y="1281794"/>
                <a:ext cx="360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50" name="Rectangle 449"/>
              <p:cNvSpPr/>
              <p:nvPr/>
            </p:nvSpPr>
            <p:spPr>
              <a:xfrm>
                <a:off x="2040976" y="1207800"/>
                <a:ext cx="108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380" name="Oval 379"/>
            <p:cNvSpPr/>
            <p:nvPr/>
          </p:nvSpPr>
          <p:spPr>
            <a:xfrm>
              <a:off x="1918396" y="1130530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1" name="Oval 380"/>
            <p:cNvSpPr/>
            <p:nvPr/>
          </p:nvSpPr>
          <p:spPr>
            <a:xfrm>
              <a:off x="1834066" y="114824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2" name="Oval 381"/>
            <p:cNvSpPr/>
            <p:nvPr/>
          </p:nvSpPr>
          <p:spPr>
            <a:xfrm>
              <a:off x="1854182" y="121537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3" name="Oval 382"/>
            <p:cNvSpPr/>
            <p:nvPr/>
          </p:nvSpPr>
          <p:spPr>
            <a:xfrm>
              <a:off x="1769853" y="131641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4" name="Oval 383"/>
            <p:cNvSpPr/>
            <p:nvPr/>
          </p:nvSpPr>
          <p:spPr>
            <a:xfrm>
              <a:off x="2002405" y="129664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5" name="Oval 384"/>
            <p:cNvSpPr/>
            <p:nvPr/>
          </p:nvSpPr>
          <p:spPr>
            <a:xfrm>
              <a:off x="1837082" y="138545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6" name="Oval 385"/>
            <p:cNvSpPr/>
            <p:nvPr/>
          </p:nvSpPr>
          <p:spPr>
            <a:xfrm>
              <a:off x="1947026" y="1437340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7" name="Oval 386"/>
            <p:cNvSpPr/>
            <p:nvPr/>
          </p:nvSpPr>
          <p:spPr>
            <a:xfrm>
              <a:off x="2095248" y="1518613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8" name="Oval 387"/>
            <p:cNvSpPr/>
            <p:nvPr/>
          </p:nvSpPr>
          <p:spPr>
            <a:xfrm>
              <a:off x="1751589" y="118802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9" name="Oval 388"/>
            <p:cNvSpPr/>
            <p:nvPr/>
          </p:nvSpPr>
          <p:spPr>
            <a:xfrm>
              <a:off x="2011409" y="122824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0" name="Oval 389"/>
            <p:cNvSpPr/>
            <p:nvPr/>
          </p:nvSpPr>
          <p:spPr>
            <a:xfrm>
              <a:off x="2050275" y="110864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1" name="Oval 390"/>
            <p:cNvSpPr/>
            <p:nvPr/>
          </p:nvSpPr>
          <p:spPr>
            <a:xfrm>
              <a:off x="1958933" y="115645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2" name="Oval 391"/>
            <p:cNvSpPr/>
            <p:nvPr/>
          </p:nvSpPr>
          <p:spPr>
            <a:xfrm>
              <a:off x="1920808" y="125485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3" name="Oval 392"/>
            <p:cNvSpPr/>
            <p:nvPr/>
          </p:nvSpPr>
          <p:spPr>
            <a:xfrm>
              <a:off x="1643776" y="126395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4" name="Oval 393"/>
            <p:cNvSpPr/>
            <p:nvPr/>
          </p:nvSpPr>
          <p:spPr>
            <a:xfrm>
              <a:off x="1278096" y="117442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5" name="Oval 394"/>
            <p:cNvSpPr/>
            <p:nvPr/>
          </p:nvSpPr>
          <p:spPr>
            <a:xfrm>
              <a:off x="1420658" y="127667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6" name="Oval 395"/>
            <p:cNvSpPr/>
            <p:nvPr/>
          </p:nvSpPr>
          <p:spPr>
            <a:xfrm>
              <a:off x="1391342" y="118339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7" name="Oval 396"/>
            <p:cNvSpPr/>
            <p:nvPr/>
          </p:nvSpPr>
          <p:spPr>
            <a:xfrm>
              <a:off x="1300001" y="123120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8" name="Oval 397"/>
            <p:cNvSpPr/>
            <p:nvPr/>
          </p:nvSpPr>
          <p:spPr>
            <a:xfrm>
              <a:off x="1261876" y="132960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9" name="Oval 398"/>
            <p:cNvSpPr/>
            <p:nvPr/>
          </p:nvSpPr>
          <p:spPr>
            <a:xfrm>
              <a:off x="1332099" y="130767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0" name="Oval 399"/>
            <p:cNvSpPr/>
            <p:nvPr/>
          </p:nvSpPr>
          <p:spPr>
            <a:xfrm>
              <a:off x="1539692" y="1110520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1" name="Oval 400"/>
            <p:cNvSpPr/>
            <p:nvPr/>
          </p:nvSpPr>
          <p:spPr>
            <a:xfrm>
              <a:off x="1165380" y="1221901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2" name="Oval 401"/>
            <p:cNvSpPr/>
            <p:nvPr/>
          </p:nvSpPr>
          <p:spPr>
            <a:xfrm>
              <a:off x="1577319" y="1219113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3" name="Oval 402"/>
            <p:cNvSpPr/>
            <p:nvPr/>
          </p:nvSpPr>
          <p:spPr>
            <a:xfrm>
              <a:off x="1493566" y="119286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4" name="Oval 403"/>
            <p:cNvSpPr/>
            <p:nvPr/>
          </p:nvSpPr>
          <p:spPr>
            <a:xfrm>
              <a:off x="1104426" y="117022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5" name="Oval 404"/>
            <p:cNvSpPr/>
            <p:nvPr/>
          </p:nvSpPr>
          <p:spPr>
            <a:xfrm>
              <a:off x="1603997" y="113916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6" name="Oval 405"/>
            <p:cNvSpPr/>
            <p:nvPr/>
          </p:nvSpPr>
          <p:spPr>
            <a:xfrm>
              <a:off x="1137482" y="111221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7" name="Oval 406"/>
            <p:cNvSpPr/>
            <p:nvPr/>
          </p:nvSpPr>
          <p:spPr>
            <a:xfrm>
              <a:off x="1204931" y="125830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8" name="Oval 407"/>
            <p:cNvSpPr/>
            <p:nvPr/>
          </p:nvSpPr>
          <p:spPr>
            <a:xfrm>
              <a:off x="1081948" y="122092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9" name="Oval 408"/>
            <p:cNvSpPr/>
            <p:nvPr/>
          </p:nvSpPr>
          <p:spPr>
            <a:xfrm>
              <a:off x="1016970" y="114113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0" name="Oval 409"/>
            <p:cNvSpPr/>
            <p:nvPr/>
          </p:nvSpPr>
          <p:spPr>
            <a:xfrm>
              <a:off x="1204672" y="1128611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1" name="Oval 410"/>
            <p:cNvSpPr/>
            <p:nvPr/>
          </p:nvSpPr>
          <p:spPr>
            <a:xfrm>
              <a:off x="1148826" y="129306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2" name="Oval 411"/>
            <p:cNvSpPr/>
            <p:nvPr/>
          </p:nvSpPr>
          <p:spPr>
            <a:xfrm>
              <a:off x="1110700" y="139146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3" name="Oval 412"/>
            <p:cNvSpPr/>
            <p:nvPr/>
          </p:nvSpPr>
          <p:spPr>
            <a:xfrm>
              <a:off x="1014204" y="128376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4" name="Oval 413"/>
            <p:cNvSpPr/>
            <p:nvPr/>
          </p:nvSpPr>
          <p:spPr>
            <a:xfrm>
              <a:off x="1053755" y="132016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5" name="Oval 414"/>
            <p:cNvSpPr/>
            <p:nvPr/>
          </p:nvSpPr>
          <p:spPr>
            <a:xfrm>
              <a:off x="1055705" y="1460331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6" name="Oval 415"/>
            <p:cNvSpPr/>
            <p:nvPr/>
          </p:nvSpPr>
          <p:spPr>
            <a:xfrm>
              <a:off x="987960" y="152316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7" name="Oval 416"/>
            <p:cNvSpPr/>
            <p:nvPr/>
          </p:nvSpPr>
          <p:spPr>
            <a:xfrm>
              <a:off x="1027511" y="155957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8" name="Oval 417"/>
            <p:cNvSpPr/>
            <p:nvPr/>
          </p:nvSpPr>
          <p:spPr>
            <a:xfrm>
              <a:off x="1009708" y="136359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9" name="Oval 418"/>
            <p:cNvSpPr/>
            <p:nvPr/>
          </p:nvSpPr>
          <p:spPr>
            <a:xfrm>
              <a:off x="1049260" y="1400004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0" name="Oval 419"/>
            <p:cNvSpPr/>
            <p:nvPr/>
          </p:nvSpPr>
          <p:spPr>
            <a:xfrm>
              <a:off x="1200937" y="1376243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1" name="Oval 420"/>
            <p:cNvSpPr/>
            <p:nvPr/>
          </p:nvSpPr>
          <p:spPr>
            <a:xfrm>
              <a:off x="1169668" y="143584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2" name="Oval 421"/>
            <p:cNvSpPr/>
            <p:nvPr/>
          </p:nvSpPr>
          <p:spPr>
            <a:xfrm>
              <a:off x="2108517" y="1260904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3" name="Oval 422"/>
            <p:cNvSpPr/>
            <p:nvPr/>
          </p:nvSpPr>
          <p:spPr>
            <a:xfrm>
              <a:off x="2097144" y="119718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4" name="Oval 423"/>
            <p:cNvSpPr/>
            <p:nvPr/>
          </p:nvSpPr>
          <p:spPr>
            <a:xfrm>
              <a:off x="1746295" y="1243073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5" name="Oval 424"/>
            <p:cNvSpPr/>
            <p:nvPr/>
          </p:nvSpPr>
          <p:spPr>
            <a:xfrm>
              <a:off x="1868784" y="132387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6" name="Oval 425"/>
            <p:cNvSpPr/>
            <p:nvPr/>
          </p:nvSpPr>
          <p:spPr>
            <a:xfrm>
              <a:off x="1926768" y="1346010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7" name="Oval 426"/>
            <p:cNvSpPr/>
            <p:nvPr/>
          </p:nvSpPr>
          <p:spPr>
            <a:xfrm>
              <a:off x="1935772" y="129982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8" name="Oval 427"/>
            <p:cNvSpPr/>
            <p:nvPr/>
          </p:nvSpPr>
          <p:spPr>
            <a:xfrm>
              <a:off x="2032880" y="138803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9" name="Oval 428"/>
            <p:cNvSpPr/>
            <p:nvPr/>
          </p:nvSpPr>
          <p:spPr>
            <a:xfrm>
              <a:off x="2036694" y="1464133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30" name="Oval 429"/>
            <p:cNvSpPr/>
            <p:nvPr/>
          </p:nvSpPr>
          <p:spPr>
            <a:xfrm>
              <a:off x="2108517" y="140542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31" name="Oval 430"/>
            <p:cNvSpPr/>
            <p:nvPr/>
          </p:nvSpPr>
          <p:spPr>
            <a:xfrm>
              <a:off x="2097144" y="136392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432" name="Group 431"/>
            <p:cNvGrpSpPr/>
            <p:nvPr/>
          </p:nvGrpSpPr>
          <p:grpSpPr>
            <a:xfrm flipV="1">
              <a:off x="997449" y="459086"/>
              <a:ext cx="1180986" cy="376141"/>
              <a:chOff x="1284976" y="1207800"/>
              <a:chExt cx="1620000" cy="515966"/>
            </a:xfrm>
          </p:grpSpPr>
          <p:sp>
            <p:nvSpPr>
              <p:cNvPr id="437" name="Rectangle 436"/>
              <p:cNvSpPr/>
              <p:nvPr/>
            </p:nvSpPr>
            <p:spPr>
              <a:xfrm>
                <a:off x="1284976" y="1651766"/>
                <a:ext cx="1620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>
              <a:xfrm>
                <a:off x="1410976" y="1577770"/>
                <a:ext cx="1368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>
              <a:xfrm>
                <a:off x="1536976" y="1503776"/>
                <a:ext cx="1116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1662976" y="1429782"/>
                <a:ext cx="864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1788976" y="1355788"/>
                <a:ext cx="612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1914976" y="1281794"/>
                <a:ext cx="360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2040976" y="1207800"/>
                <a:ext cx="108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433" name="Oval 432"/>
            <p:cNvSpPr/>
            <p:nvPr/>
          </p:nvSpPr>
          <p:spPr>
            <a:xfrm>
              <a:off x="1852379" y="112269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34" name="Oval 433"/>
            <p:cNvSpPr/>
            <p:nvPr/>
          </p:nvSpPr>
          <p:spPr>
            <a:xfrm>
              <a:off x="1919005" y="116217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35" name="Oval 434"/>
            <p:cNvSpPr/>
            <p:nvPr/>
          </p:nvSpPr>
          <p:spPr>
            <a:xfrm>
              <a:off x="1924964" y="125333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1577718" y="398366"/>
              <a:ext cx="52488" cy="6561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299755" y="5333116"/>
            <a:ext cx="3791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Further research, may see: 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Lachhab</a:t>
            </a:r>
            <a:r>
              <a:rPr lang="en-US" sz="1600" dirty="0" smtClean="0"/>
              <a:t>, T., &amp; Weill, C. (1999). </a:t>
            </a:r>
          </a:p>
          <a:p>
            <a:r>
              <a:rPr lang="en-US" sz="1600" dirty="0" smtClean="0"/>
              <a:t>Compression of a soft sphere packing</a:t>
            </a:r>
          </a:p>
          <a:p>
            <a:r>
              <a:rPr lang="en-US" sz="1600" dirty="0" smtClean="0"/>
              <a:t>The European Physical Journal-B</a:t>
            </a:r>
            <a:endParaRPr lang="en-US" sz="1600" dirty="0"/>
          </a:p>
        </p:txBody>
      </p:sp>
      <p:sp>
        <p:nvSpPr>
          <p:cNvPr id="203" name="Rectangle 202"/>
          <p:cNvSpPr/>
          <p:nvPr/>
        </p:nvSpPr>
        <p:spPr>
          <a:xfrm>
            <a:off x="6485736" y="1563960"/>
            <a:ext cx="2499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*Special thanks to </a:t>
            </a:r>
            <a:r>
              <a:rPr lang="zh-TW" altLang="en-US" sz="1600" i="1" dirty="0"/>
              <a:t>費祥霆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0594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58326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Chapter3.</a:t>
            </a:r>
          </a:p>
          <a:p>
            <a:r>
              <a:rPr lang="en" sz="6000" dirty="0" smtClean="0"/>
              <a:t>Materials</a:t>
            </a:r>
            <a:endParaRPr lang="en" sz="6000" dirty="0"/>
          </a:p>
        </p:txBody>
      </p:sp>
      <p:sp>
        <p:nvSpPr>
          <p:cNvPr id="4" name="Shape 106"/>
          <p:cNvSpPr txBox="1">
            <a:spLocks/>
          </p:cNvSpPr>
          <p:nvPr/>
        </p:nvSpPr>
        <p:spPr>
          <a:xfrm>
            <a:off x="1441237" y="3360433"/>
            <a:ext cx="6852371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dirty="0" smtClean="0">
                <a:solidFill>
                  <a:schemeClr val="bg1">
                    <a:lumMod val="85000"/>
                  </a:schemeClr>
                </a:solidFill>
              </a:rPr>
              <a:t>Materials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Normal Compression 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Test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 -Single Ball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 -Suspension </a:t>
            </a:r>
            <a:endParaRPr lang="en" sz="36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b="1" dirty="0" smtClean="0">
                <a:solidFill>
                  <a:schemeClr val="tx1"/>
                </a:solidFill>
              </a:rPr>
              <a:t>Ball Volume Estimation</a:t>
            </a:r>
            <a:endParaRPr lang="e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391472" y="566470"/>
            <a:ext cx="8546061" cy="754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4000" b="1" dirty="0"/>
              <a:t>Estimated </a:t>
            </a:r>
            <a:r>
              <a:rPr lang="en-US" sz="4000" b="1" dirty="0" smtClean="0"/>
              <a:t> Ball Volume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hape 106"/>
              <p:cNvSpPr txBox="1">
                <a:spLocks/>
              </p:cNvSpPr>
              <p:nvPr/>
            </p:nvSpPr>
            <p:spPr>
              <a:xfrm>
                <a:off x="489199" y="1320945"/>
                <a:ext cx="8654801" cy="90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◎"/>
                  <a:defRPr sz="30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○"/>
                  <a:defRPr sz="24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◉"/>
                  <a:defRPr sz="24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9pPr>
              </a:lstStyle>
              <a:p>
                <a:pPr marL="342900" indent="-342900">
                  <a:spcBef>
                    <a:spcPts val="0"/>
                  </a:spcBef>
                  <a:buClr>
                    <a:srgbClr val="002060"/>
                  </a:buClr>
                  <a:buFont typeface="Arial" panose="020B0604020202020204" pitchFamily="34" charset="0"/>
                  <a:buChar char="•"/>
                </a:pPr>
                <a:r>
                  <a:rPr lang="en-US" sz="2400" b="1" dirty="0" smtClean="0">
                    <a:latin typeface="+mj-lt"/>
                  </a:rPr>
                  <a:t>W</a:t>
                </a:r>
                <a:r>
                  <a:rPr lang="en-US" sz="2400" b="1" i="1" dirty="0" smtClean="0">
                    <a:latin typeface="+mj-lt"/>
                  </a:rPr>
                  <a:t>eight</a:t>
                </a:r>
                <a:r>
                  <a:rPr lang="en-US" sz="2400" dirty="0" smtClean="0">
                    <a:latin typeface="+mj-lt"/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of 50 hydrogel balls: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0.69±0.014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endParaRPr lang="en-US" sz="2400" dirty="0" smtClean="0">
                  <a:latin typeface="+mj-lt"/>
                </a:endParaRPr>
              </a:p>
              <a:p>
                <a:pPr marL="342900" indent="-342900">
                  <a:spcBef>
                    <a:spcPts val="0"/>
                  </a:spcBef>
                  <a:buClr>
                    <a:srgbClr val="002060"/>
                  </a:buClr>
                  <a:buFont typeface="Arial" panose="020B0604020202020204" pitchFamily="34" charset="0"/>
                  <a:buChar char="•"/>
                </a:pPr>
                <a:r>
                  <a:rPr lang="en-US" sz="2400" b="1" i="1" dirty="0" smtClean="0">
                    <a:latin typeface="+mj-lt"/>
                  </a:rPr>
                  <a:t>Density</a:t>
                </a:r>
                <a:r>
                  <a:rPr lang="en-US" sz="2400" dirty="0" smtClean="0">
                    <a:latin typeface="+mj-lt"/>
                  </a:rPr>
                  <a:t>-matched PVP Solution: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  <a:sym typeface="Arial"/>
                      </a:rPr>
                      <m:t>0.9993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  <a:sym typeface="Arial"/>
                      </a:rPr>
                      <m:t>0.9997</m:t>
                    </m:r>
                    <m:f>
                      <m:fPr>
                        <m:type m:val="lin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  <a:sym typeface="Arial"/>
                          </a:rPr>
                          <m:t>g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  <a:sym typeface="Arial"/>
                              </a:rPr>
                              <m:t>cm</m:t>
                            </m:r>
                          </m:e>
                          <m:sup>
                            <m:r>
                              <a:rPr lang="en-US" sz="24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9" name="Shape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99" y="1320945"/>
                <a:ext cx="8654801" cy="908862"/>
              </a:xfrm>
              <a:prstGeom prst="rect">
                <a:avLst/>
              </a:prstGeom>
              <a:blipFill>
                <a:blip r:embed="rId3"/>
                <a:stretch>
                  <a:fillRect l="-915" t="-17450" b="-946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3058" b="6514"/>
          <a:stretch/>
        </p:blipFill>
        <p:spPr>
          <a:xfrm>
            <a:off x="175336" y="3136048"/>
            <a:ext cx="4489166" cy="29432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5113" y="2731296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Total 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weight of 50 hydrogel </a:t>
            </a:r>
            <a:r>
              <a:rPr lang="en-US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balls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hape 106"/>
              <p:cNvSpPr txBox="1">
                <a:spLocks/>
              </p:cNvSpPr>
              <p:nvPr/>
            </p:nvSpPr>
            <p:spPr>
              <a:xfrm>
                <a:off x="4261171" y="2811998"/>
                <a:ext cx="5231789" cy="1313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◎"/>
                  <a:defRPr sz="30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○"/>
                  <a:defRPr sz="24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◉"/>
                  <a:defRPr sz="24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9pPr>
              </a:lstStyle>
              <a:p>
                <a:pPr algn="ctr">
                  <a:spcBef>
                    <a:spcPts val="0"/>
                  </a:spcBef>
                  <a:buClr>
                    <a:srgbClr val="002060"/>
                  </a:buClr>
                  <a:buNone/>
                </a:pPr>
                <a:r>
                  <a:rPr lang="en-US" sz="2400" dirty="0" smtClean="0">
                    <a:latin typeface="+mj-lt"/>
                  </a:rPr>
                  <a:t>Estimated Single Ball volume</a:t>
                </a:r>
              </a:p>
              <a:p>
                <a:pPr algn="ctr">
                  <a:spcBef>
                    <a:spcPts val="0"/>
                  </a:spcBef>
                  <a:buClr>
                    <a:srgbClr val="00206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0.6902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0.6904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 smtClean="0"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ts val="0"/>
                  </a:spcBef>
                  <a:buClr>
                    <a:srgbClr val="002060"/>
                  </a:buClr>
                  <a:buNone/>
                </a:pPr>
                <a:r>
                  <a:rPr lang="en-US" sz="2400" dirty="0" smtClean="0">
                    <a:ea typeface="標楷體" panose="03000509000000000000" pitchFamily="65" charset="-120"/>
                    <a:cs typeface="Times New Roman" panose="02020603050405020304" pitchFamily="18" charset="0"/>
                  </a:rPr>
                  <a:t>( of Diameter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10.965</m:t>
                    </m:r>
                    <m:r>
                      <a:rPr lang="en-US" sz="2400" i="1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10.966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mm</m:t>
                    </m:r>
                  </m:oMath>
                </a14:m>
                <a:r>
                  <a:rPr lang="en" sz="2400" dirty="0" smtClean="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Shape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171" y="2811998"/>
                <a:ext cx="5231789" cy="1313777"/>
              </a:xfrm>
              <a:prstGeom prst="rect">
                <a:avLst/>
              </a:prstGeom>
              <a:blipFill>
                <a:blip r:embed="rId5"/>
                <a:stretch>
                  <a:fillRect b="-46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573485" y="2423989"/>
            <a:ext cx="3001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From</a:t>
            </a:r>
            <a:r>
              <a:rPr lang="en-US" sz="2000" b="1" dirty="0" smtClean="0"/>
              <a:t> W</a:t>
            </a:r>
            <a:r>
              <a:rPr lang="en-US" sz="2000" b="1" i="1" dirty="0" smtClean="0"/>
              <a:t>eight / Density </a:t>
            </a:r>
            <a:r>
              <a:rPr lang="en-US" sz="2000" dirty="0" smtClean="0"/>
              <a:t>-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4816599" y="4478237"/>
                <a:ext cx="4120934" cy="2619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 smtClean="0"/>
                  <a:t>In this research, we define </a:t>
                </a:r>
              </a:p>
              <a:p>
                <a:r>
                  <a:rPr lang="en-US" altLang="zh-TW" sz="2400" dirty="0" smtClean="0"/>
                  <a:t>Volume Fraction </a:t>
                </a:r>
                <a:r>
                  <a:rPr lang="en-US" altLang="zh-TW" sz="2400" i="1" dirty="0" smtClean="0"/>
                  <a:t>ϕ </a:t>
                </a:r>
              </a:p>
              <a:p>
                <a:endParaRPr lang="en-US" altLang="zh-TW" sz="2400" i="1" dirty="0" smtClean="0"/>
              </a:p>
              <a:p>
                <a:r>
                  <a:rPr lang="en-US" altLang="zh-TW" sz="2400" i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eqArr>
                          <m:eqArrPr>
                            <m:ctrlP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altLang="zh-TW" sz="2400" i="1" dirty="0"/>
                              <m:t>0.69 ∗ </m:t>
                            </m:r>
                            <m:r>
                              <m:rPr>
                                <m:nor/>
                              </m:rPr>
                              <a:rPr lang="en-US" altLang="zh-TW" sz="2400" i="1" dirty="0"/>
                              <m:t>Number</m:t>
                            </m:r>
                            <m:r>
                              <m:rPr>
                                <m:nor/>
                              </m:rPr>
                              <a:rPr lang="en-US" altLang="zh-TW" sz="2400" i="1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zh-TW" sz="2400" i="1" dirty="0"/>
                              <m:t>of</m:t>
                            </m:r>
                            <m:r>
                              <m:rPr>
                                <m:nor/>
                              </m:rPr>
                              <a:rPr lang="en-US" altLang="zh-TW" sz="2400" i="1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zh-TW" sz="2400" i="1" dirty="0"/>
                              <m:t>Particle</m:t>
                            </m:r>
                          </m:e>
                          <m:e/>
                        </m:eqArr>
                      </m:num>
                      <m:den>
                        <m:eqArr>
                          <m:eqArrPr>
                            <m:ctrlP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>
                            <m:r>
                              <m:rPr>
                                <m:nor/>
                              </m:rPr>
                              <a:rPr lang="en-US" altLang="zh-TW" sz="2400" b="0" i="1" dirty="0" smtClean="0"/>
                              <m:t>Total</m:t>
                            </m:r>
                            <m:r>
                              <m:rPr>
                                <m:nor/>
                              </m:rPr>
                              <a:rPr lang="en-US" altLang="zh-TW" sz="2400" b="0" i="1" dirty="0" smtClean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zh-TW" sz="2400" b="0" i="1" dirty="0" smtClean="0"/>
                              <m:t>Volume</m:t>
                            </m:r>
                          </m:e>
                        </m:eqArr>
                      </m:den>
                    </m:f>
                  </m:oMath>
                </a14:m>
                <a:endParaRPr lang="en-US" altLang="zh-TW" sz="2400" dirty="0"/>
              </a:p>
              <a:p>
                <a:r>
                  <a:rPr lang="en-US" altLang="zh-TW" sz="2400" dirty="0" smtClean="0"/>
                  <a:t> 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599" y="4478237"/>
                <a:ext cx="4120934" cy="2619307"/>
              </a:xfrm>
              <a:prstGeom prst="rect">
                <a:avLst/>
              </a:prstGeom>
              <a:blipFill>
                <a:blip r:embed="rId6"/>
                <a:stretch>
                  <a:fillRect l="-2219" t="-1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175336" y="6403325"/>
                <a:ext cx="372922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dirty="0" smtClean="0"/>
                  <a:t>#Total Volume: </a:t>
                </a:r>
                <a14:m>
                  <m:oMath xmlns:m="http://schemas.openxmlformats.org/officeDocument/2006/math">
                    <m:r>
                      <a:rPr lang="zh-TW" altLang="en-US" sz="2000">
                        <a:latin typeface="Cambria Math" panose="02040503050406030204" pitchFamily="18" charset="0"/>
                      </a:rPr>
                      <m:t>1565</m:t>
                    </m:r>
                    <m:r>
                      <m:rPr>
                        <m:sty m:val="p"/>
                      </m:rPr>
                      <a:rPr lang="zh-TW" altLang="en-US" sz="2000">
                        <a:latin typeface="Cambria Math" panose="02040503050406030204" pitchFamily="18" charset="0"/>
                      </a:rPr>
                      <m:t>ml</m:t>
                    </m:r>
                    <m:r>
                      <a:rPr lang="zh-TW" altLang="en-US" sz="2000">
                        <a:latin typeface="Cambria Math" panose="02040503050406030204" pitchFamily="18" charset="0"/>
                      </a:rPr>
                      <m:t>±20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𝑚𝑙</m:t>
                    </m:r>
                  </m:oMath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6" y="6403325"/>
                <a:ext cx="3729226" cy="400110"/>
              </a:xfrm>
              <a:prstGeom prst="rect">
                <a:avLst/>
              </a:prstGeom>
              <a:blipFill>
                <a:blip r:embed="rId7"/>
                <a:stretch>
                  <a:fillRect l="-1797" t="-6061" b="-27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16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/>
          <p:cNvGrpSpPr/>
          <p:nvPr/>
        </p:nvGrpSpPr>
        <p:grpSpPr>
          <a:xfrm>
            <a:off x="609012" y="2953602"/>
            <a:ext cx="8163232" cy="3499450"/>
            <a:chOff x="498407" y="374579"/>
            <a:chExt cx="5878853" cy="2520173"/>
          </a:xfrm>
        </p:grpSpPr>
        <p:sp>
          <p:nvSpPr>
            <p:cNvPr id="62" name="TextBox 61"/>
            <p:cNvSpPr txBox="1"/>
            <p:nvPr/>
          </p:nvSpPr>
          <p:spPr>
            <a:xfrm>
              <a:off x="3057437" y="1262387"/>
              <a:ext cx="249587" cy="33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zh-TW" sz="2400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α</a:t>
              </a:r>
              <a:endParaRPr lang="zh-TW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3" name="矩形 27"/>
            <p:cNvSpPr/>
            <p:nvPr/>
          </p:nvSpPr>
          <p:spPr>
            <a:xfrm>
              <a:off x="1588967" y="2320162"/>
              <a:ext cx="721119" cy="480532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4" name="橢圓 6"/>
            <p:cNvSpPr/>
            <p:nvPr/>
          </p:nvSpPr>
          <p:spPr>
            <a:xfrm>
              <a:off x="1709949" y="2332519"/>
              <a:ext cx="449934" cy="457200"/>
            </a:xfrm>
            <a:prstGeom prst="ellipse">
              <a:avLst/>
            </a:prstGeom>
            <a:solidFill>
              <a:srgbClr val="00B0F0">
                <a:alpha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5" name="矩形 26"/>
            <p:cNvSpPr/>
            <p:nvPr/>
          </p:nvSpPr>
          <p:spPr>
            <a:xfrm rot="16200000">
              <a:off x="2130885" y="2499363"/>
              <a:ext cx="482400" cy="123998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" name="矩形 25"/>
            <p:cNvSpPr/>
            <p:nvPr/>
          </p:nvSpPr>
          <p:spPr>
            <a:xfrm rot="16200000">
              <a:off x="1304651" y="2498005"/>
              <a:ext cx="480531" cy="124845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7" name="矩形 4"/>
            <p:cNvSpPr/>
            <p:nvPr/>
          </p:nvSpPr>
          <p:spPr>
            <a:xfrm>
              <a:off x="1482714" y="2785176"/>
              <a:ext cx="951370" cy="109576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noFill/>
              <a:prstDash val="solid"/>
              <a:miter lim="800000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reflection blurRad="6350" stA="50000" endA="300" endPos="5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8" name="矩形 4"/>
            <p:cNvSpPr/>
            <p:nvPr/>
          </p:nvSpPr>
          <p:spPr>
            <a:xfrm>
              <a:off x="1890572" y="2045487"/>
              <a:ext cx="1475519" cy="90000"/>
            </a:xfrm>
            <a:prstGeom prst="rect">
              <a:avLst/>
            </a:prstGeom>
            <a:solidFill>
              <a:srgbClr val="5B9BD5">
                <a:lumMod val="50000"/>
              </a:srgbClr>
            </a:solidFill>
            <a:ln w="6350" cap="flat" cmpd="sng" algn="ctr">
              <a:noFill/>
              <a:prstDash val="solid"/>
              <a:miter lim="800000"/>
            </a:ln>
            <a:effectLst>
              <a:reflection blurRad="6350" endPos="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9" name="矩形 26"/>
            <p:cNvSpPr/>
            <p:nvPr/>
          </p:nvSpPr>
          <p:spPr>
            <a:xfrm>
              <a:off x="1890572" y="2097474"/>
              <a:ext cx="88570" cy="241200"/>
            </a:xfrm>
            <a:prstGeom prst="rect">
              <a:avLst/>
            </a:prstGeom>
            <a:solidFill>
              <a:srgbClr val="5B9BD5">
                <a:lumMod val="5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340118" y="1641124"/>
              <a:ext cx="73665" cy="898992"/>
            </a:xfrm>
            <a:prstGeom prst="rect">
              <a:avLst/>
            </a:prstGeom>
            <a:pattFill prst="wdDnDiag">
              <a:fgClr>
                <a:srgbClr val="5B9BD5">
                  <a:lumMod val="50000"/>
                </a:srgbClr>
              </a:fgClr>
              <a:bgClr>
                <a:sysClr val="window" lastClr="FFFFFF"/>
              </a:bgClr>
            </a:pattFill>
            <a:ln w="127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1" name="Isosceles Triangle 70"/>
            <p:cNvSpPr/>
            <p:nvPr/>
          </p:nvSpPr>
          <p:spPr>
            <a:xfrm>
              <a:off x="2808556" y="2129405"/>
              <a:ext cx="320654" cy="765347"/>
            </a:xfrm>
            <a:prstGeom prst="triangle">
              <a:avLst/>
            </a:prstGeom>
            <a:solidFill>
              <a:srgbClr val="5B9BD5">
                <a:lumMod val="50000"/>
              </a:srgbClr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2" name="橢圓 7"/>
            <p:cNvSpPr/>
            <p:nvPr/>
          </p:nvSpPr>
          <p:spPr>
            <a:xfrm>
              <a:off x="1753213" y="2430641"/>
              <a:ext cx="351137" cy="356807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696626" y="2273051"/>
              <a:ext cx="95946" cy="228418"/>
            </a:xfrm>
            <a:prstGeom prst="rect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632049" y="2230450"/>
              <a:ext cx="87074" cy="314946"/>
            </a:xfrm>
            <a:prstGeom prst="rect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768702" y="2120283"/>
              <a:ext cx="258964" cy="528835"/>
            </a:xfrm>
            <a:prstGeom prst="rect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805688" y="418252"/>
              <a:ext cx="53142" cy="2476500"/>
            </a:xfrm>
            <a:prstGeom prst="rect">
              <a:avLst/>
            </a:prstGeom>
            <a:pattFill prst="dkHorz">
              <a:fgClr>
                <a:srgbClr val="E7E6E6">
                  <a:lumMod val="75000"/>
                </a:srgbClr>
              </a:fgClr>
              <a:bgClr>
                <a:sysClr val="window" lastClr="FFFFFF"/>
              </a:bgClr>
            </a:patt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77" name="Straight Connector 76"/>
            <p:cNvCxnSpPr>
              <a:stCxn id="74" idx="1"/>
            </p:cNvCxnSpPr>
            <p:nvPr/>
          </p:nvCxnSpPr>
          <p:spPr>
            <a:xfrm flipH="1" flipV="1">
              <a:off x="3240788" y="2083510"/>
              <a:ext cx="1391262" cy="304413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8" name="Straight Connector 77"/>
            <p:cNvCxnSpPr>
              <a:stCxn id="76" idx="1"/>
            </p:cNvCxnSpPr>
            <p:nvPr/>
          </p:nvCxnSpPr>
          <p:spPr>
            <a:xfrm flipH="1">
              <a:off x="3285802" y="1656502"/>
              <a:ext cx="2519886" cy="41779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9" name="Oval 78"/>
            <p:cNvSpPr/>
            <p:nvPr/>
          </p:nvSpPr>
          <p:spPr>
            <a:xfrm>
              <a:off x="5801573" y="1618135"/>
              <a:ext cx="70856" cy="72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83554" y="1478727"/>
              <a:ext cx="489706" cy="33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i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y(0)</a:t>
              </a:r>
              <a:endParaRPr lang="zh-TW" altLang="en-US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>
              <a:off x="3240788" y="947444"/>
              <a:ext cx="2580407" cy="113606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82" name="TextBox 81"/>
            <p:cNvSpPr txBox="1"/>
            <p:nvPr/>
          </p:nvSpPr>
          <p:spPr>
            <a:xfrm>
              <a:off x="5885245" y="728790"/>
              <a:ext cx="492015" cy="376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y</a:t>
              </a:r>
              <a:r>
                <a:rPr lang="en-US" altLang="zh-TW" sz="2800" i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(t)</a:t>
              </a:r>
              <a:endParaRPr lang="zh-TW" altLang="en-US" sz="2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794563" y="926324"/>
              <a:ext cx="70856" cy="72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 rot="21060000">
              <a:off x="1846714" y="1744998"/>
              <a:ext cx="1402707" cy="900000"/>
            </a:xfrm>
            <a:custGeom>
              <a:avLst/>
              <a:gdLst>
                <a:gd name="connsiteX0" fmla="*/ 1425358 w 1425358"/>
                <a:gd name="connsiteY0" fmla="*/ 0 h 900000"/>
                <a:gd name="connsiteX1" fmla="*/ 1425358 w 1425358"/>
                <a:gd name="connsiteY1" fmla="*/ 900000 h 900000"/>
                <a:gd name="connsiteX2" fmla="*/ 1347715 w 1425358"/>
                <a:gd name="connsiteY2" fmla="*/ 900000 h 900000"/>
                <a:gd name="connsiteX3" fmla="*/ 1347715 w 1425358"/>
                <a:gd name="connsiteY3" fmla="*/ 447701 h 900000"/>
                <a:gd name="connsiteX4" fmla="*/ 90000 w 1425358"/>
                <a:gd name="connsiteY4" fmla="*/ 447701 h 900000"/>
                <a:gd name="connsiteX5" fmla="*/ 90000 w 1425358"/>
                <a:gd name="connsiteY5" fmla="*/ 589584 h 900000"/>
                <a:gd name="connsiteX6" fmla="*/ 0 w 1425358"/>
                <a:gd name="connsiteY6" fmla="*/ 589584 h 900000"/>
                <a:gd name="connsiteX7" fmla="*/ 0 w 1425358"/>
                <a:gd name="connsiteY7" fmla="*/ 361544 h 900000"/>
                <a:gd name="connsiteX8" fmla="*/ 1789 w 1425358"/>
                <a:gd name="connsiteY8" fmla="*/ 361544 h 900000"/>
                <a:gd name="connsiteX9" fmla="*/ 1789 w 1425358"/>
                <a:gd name="connsiteY9" fmla="*/ 357701 h 900000"/>
                <a:gd name="connsiteX10" fmla="*/ 1347715 w 1425358"/>
                <a:gd name="connsiteY10" fmla="*/ 357701 h 900000"/>
                <a:gd name="connsiteX11" fmla="*/ 1347715 w 1425358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5358" h="900000">
                  <a:moveTo>
                    <a:pt x="1425358" y="0"/>
                  </a:moveTo>
                  <a:lnTo>
                    <a:pt x="1425358" y="900000"/>
                  </a:lnTo>
                  <a:lnTo>
                    <a:pt x="1347715" y="900000"/>
                  </a:lnTo>
                  <a:lnTo>
                    <a:pt x="1347715" y="447701"/>
                  </a:lnTo>
                  <a:lnTo>
                    <a:pt x="90000" y="447701"/>
                  </a:lnTo>
                  <a:lnTo>
                    <a:pt x="90000" y="589584"/>
                  </a:lnTo>
                  <a:lnTo>
                    <a:pt x="0" y="589584"/>
                  </a:lnTo>
                  <a:lnTo>
                    <a:pt x="0" y="361544"/>
                  </a:lnTo>
                  <a:lnTo>
                    <a:pt x="1789" y="361544"/>
                  </a:lnTo>
                  <a:lnTo>
                    <a:pt x="1789" y="357701"/>
                  </a:lnTo>
                  <a:lnTo>
                    <a:pt x="1347715" y="357701"/>
                  </a:lnTo>
                  <a:lnTo>
                    <a:pt x="1347715" y="0"/>
                  </a:lnTo>
                  <a:close/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>
              <a:outerShdw sx="1000" sy="1000" algn="ctr" rotWithShape="0">
                <a:sysClr val="window" lastClr="FFFFFF"/>
              </a:outerShdw>
              <a:reflection blurRad="6350" endPos="0" dir="5400000" sy="-100000" algn="bl" rotWithShape="0"/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85" name="Curved Connector 84"/>
            <p:cNvCxnSpPr/>
            <p:nvPr/>
          </p:nvCxnSpPr>
          <p:spPr>
            <a:xfrm rot="16200000" flipH="1" flipV="1">
              <a:off x="3215553" y="1512882"/>
              <a:ext cx="3999" cy="221063"/>
            </a:xfrm>
            <a:prstGeom prst="curvedConnector3">
              <a:avLst>
                <a:gd name="adj1" fmla="val -1467642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 w="sm" len="sm"/>
              <a:tailEnd type="triangle" w="sm" len="sm"/>
            </a:ln>
            <a:effectLst/>
          </p:spPr>
        </p:cxnSp>
        <p:cxnSp>
          <p:nvCxnSpPr>
            <p:cNvPr id="86" name="Curved Connector 85"/>
            <p:cNvCxnSpPr/>
            <p:nvPr/>
          </p:nvCxnSpPr>
          <p:spPr>
            <a:xfrm rot="20760000" flipH="1" flipV="1">
              <a:off x="4991481" y="1350854"/>
              <a:ext cx="3935" cy="432000"/>
            </a:xfrm>
            <a:prstGeom prst="curvedConnector3">
              <a:avLst>
                <a:gd name="adj1" fmla="val -2199600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 w="sm" len="sm"/>
              <a:tailEnd type="triangle" w="sm" len="sm"/>
            </a:ln>
            <a:effectLst/>
          </p:spPr>
        </p:cxnSp>
        <p:sp>
          <p:nvSpPr>
            <p:cNvPr id="89" name="TextBox 88"/>
            <p:cNvSpPr txBox="1"/>
            <p:nvPr/>
          </p:nvSpPr>
          <p:spPr>
            <a:xfrm>
              <a:off x="5043865" y="1311593"/>
              <a:ext cx="360411" cy="33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</a:t>
              </a:r>
              <a:r>
                <a:rPr lang="el-GR" altLang="zh-TW" sz="2400" i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α</a:t>
              </a:r>
              <a:endParaRPr lang="zh-TW" altLang="en-US" sz="24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flipV="1">
              <a:off x="3354840" y="1189605"/>
              <a:ext cx="0" cy="42612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>
            <a:xfrm flipV="1">
              <a:off x="3354840" y="484085"/>
              <a:ext cx="0" cy="70552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2" name="Straight Arrow Connector 91"/>
            <p:cNvCxnSpPr/>
            <p:nvPr/>
          </p:nvCxnSpPr>
          <p:spPr>
            <a:xfrm>
              <a:off x="3372369" y="735308"/>
              <a:ext cx="2422194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sm"/>
              <a:tailEnd type="triangle" w="med" len="sm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4205043" y="386997"/>
              <a:ext cx="941085" cy="33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i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L</a:t>
              </a:r>
              <a:r>
                <a:rPr lang="en-US" altLang="zh-TW" sz="2400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 = 4.0m</a:t>
              </a:r>
              <a:endParaRPr lang="zh-TW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 flipV="1">
              <a:off x="2968883" y="1615147"/>
              <a:ext cx="0" cy="42612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 flipV="1">
              <a:off x="2968883" y="484085"/>
              <a:ext cx="0" cy="113106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 flipV="1">
              <a:off x="1945971" y="1659707"/>
              <a:ext cx="0" cy="5400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>
            <a:xfrm flipV="1">
              <a:off x="1943714" y="484085"/>
              <a:ext cx="0" cy="11476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8" name="Straight Arrow Connector 97"/>
            <p:cNvCxnSpPr/>
            <p:nvPr/>
          </p:nvCxnSpPr>
          <p:spPr>
            <a:xfrm>
              <a:off x="1943714" y="735308"/>
              <a:ext cx="1024652" cy="6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sm"/>
              <a:tailEnd type="triangle" w="med" len="sm"/>
            </a:ln>
            <a:effectLst/>
          </p:spPr>
        </p:cxnSp>
        <p:sp>
          <p:nvSpPr>
            <p:cNvPr id="99" name="TextBox 98"/>
            <p:cNvSpPr txBox="1"/>
            <p:nvPr/>
          </p:nvSpPr>
          <p:spPr>
            <a:xfrm>
              <a:off x="2066589" y="374579"/>
              <a:ext cx="845268" cy="33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zh-TW" sz="2400" i="1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λ</a:t>
              </a:r>
              <a:r>
                <a:rPr lang="en-US" altLang="zh-TW" sz="2400" kern="12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 = 6cm</a:t>
              </a:r>
              <a:endParaRPr lang="zh-TW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293169" y="1641124"/>
              <a:ext cx="70856" cy="900000"/>
            </a:xfrm>
            <a:prstGeom prst="rect">
              <a:avLst/>
            </a:prstGeom>
            <a:solidFill>
              <a:srgbClr val="5B9BD5">
                <a:lumMod val="50000"/>
              </a:srgbClr>
            </a:solidFill>
            <a:ln w="127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2906367" y="2018763"/>
              <a:ext cx="123998" cy="126000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102" name="Straight Connector 101"/>
            <p:cNvCxnSpPr>
              <a:stCxn id="64" idx="0"/>
            </p:cNvCxnSpPr>
            <p:nvPr/>
          </p:nvCxnSpPr>
          <p:spPr>
            <a:xfrm flipH="1">
              <a:off x="1280263" y="2332519"/>
              <a:ext cx="654653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>
            <a:xfrm flipH="1">
              <a:off x="1280263" y="2431411"/>
              <a:ext cx="654653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/>
                <p:cNvSpPr txBox="1"/>
                <p:nvPr/>
              </p:nvSpPr>
              <p:spPr>
                <a:xfrm>
                  <a:off x="498407" y="2187618"/>
                  <a:ext cx="770185" cy="3324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l-GR" altLang="zh-TW" sz="2400" b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𝛅</m:t>
                            </m:r>
                            <m:r>
                              <a:rPr lang="en-US" altLang="zh-TW" sz="2400" b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𝐃</m:t>
                            </m:r>
                          </m:e>
                          <m:sub>
                            <m:r>
                              <a:rPr lang="en-US" altLang="zh-TW" sz="2400" b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𝐛𝐚𝐥𝐥</m:t>
                            </m:r>
                          </m:sub>
                        </m:sSub>
                      </m:oMath>
                    </m:oMathPara>
                  </a14:m>
                  <a:endParaRPr lang="zh-TW" altLang="en-US" sz="1800" b="1" kern="1200" dirty="0">
                    <a:solidFill>
                      <a:prstClr val="black"/>
                    </a:solidFill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4" name="TextBox 1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407" y="2187618"/>
                  <a:ext cx="770185" cy="332474"/>
                </a:xfrm>
                <a:prstGeom prst="rect">
                  <a:avLst/>
                </a:prstGeom>
                <a:blipFill>
                  <a:blip r:embed="rId3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Arrow Connector 104"/>
            <p:cNvCxnSpPr/>
            <p:nvPr/>
          </p:nvCxnSpPr>
          <p:spPr>
            <a:xfrm>
              <a:off x="1232446" y="2280858"/>
              <a:ext cx="0" cy="23923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118" name="Shape 105"/>
          <p:cNvSpPr txBox="1">
            <a:spLocks/>
          </p:cNvSpPr>
          <p:nvPr/>
        </p:nvSpPr>
        <p:spPr>
          <a:xfrm>
            <a:off x="417598" y="363730"/>
            <a:ext cx="8546061" cy="13022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4000" b="1" smtClean="0"/>
              <a:t>Measure Ball Diameter </a:t>
            </a:r>
          </a:p>
          <a:p>
            <a:r>
              <a:rPr lang="en-US" sz="4000" b="1" smtClean="0"/>
              <a:t>by Optical Lever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761535" y="2012794"/>
                <a:ext cx="6726585" cy="633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Assume </a:t>
                </a:r>
                <a:r>
                  <a:rPr lang="el-GR" sz="2400" dirty="0" smtClean="0"/>
                  <a:t>α</a:t>
                </a:r>
                <a:r>
                  <a:rPr lang="en-US" sz="2400" dirty="0" smtClean="0"/>
                  <a:t> small: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ball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λ</m:t>
                        </m:r>
                      </m:num>
                      <m:den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L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[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y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y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535" y="2012794"/>
                <a:ext cx="6726585" cy="633058"/>
              </a:xfrm>
              <a:prstGeom prst="rect">
                <a:avLst/>
              </a:prstGeom>
              <a:blipFill>
                <a:blip r:embed="rId4"/>
                <a:stretch>
                  <a:fillRect l="-1451" b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Rectangle 120"/>
          <p:cNvSpPr/>
          <p:nvPr/>
        </p:nvSpPr>
        <p:spPr>
          <a:xfrm>
            <a:off x="6485736" y="1563960"/>
            <a:ext cx="2499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*Special thanks to </a:t>
            </a:r>
            <a:r>
              <a:rPr lang="zh-TW" altLang="en-US" sz="1600" i="1" dirty="0"/>
              <a:t>黃柏</a:t>
            </a:r>
            <a:r>
              <a:rPr lang="zh-TW" altLang="en-US" sz="1600" i="1" dirty="0" smtClean="0"/>
              <a:t>嘉</a:t>
            </a:r>
            <a:endParaRPr lang="zh-TW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4457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9580" y="1108421"/>
            <a:ext cx="4352420" cy="2782116"/>
            <a:chOff x="195107" y="1467634"/>
            <a:chExt cx="4352420" cy="2782116"/>
          </a:xfrm>
        </p:grpSpPr>
        <p:pic>
          <p:nvPicPr>
            <p:cNvPr id="7" name="Picture 5" descr="C:\Users\JC Tsai2012Jul\Desktop\SS3_201408-09_plot\Setup_FrontView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2"/>
            <a:stretch/>
          </p:blipFill>
          <p:spPr bwMode="auto">
            <a:xfrm>
              <a:off x="455266" y="1467634"/>
              <a:ext cx="3859844" cy="2453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群組 7"/>
            <p:cNvGrpSpPr/>
            <p:nvPr/>
          </p:nvGrpSpPr>
          <p:grpSpPr>
            <a:xfrm>
              <a:off x="3351662" y="3854020"/>
              <a:ext cx="325730" cy="369332"/>
              <a:chOff x="1102259" y="2845908"/>
              <a:chExt cx="325730" cy="369332"/>
            </a:xfrm>
          </p:grpSpPr>
          <p:sp>
            <p:nvSpPr>
              <p:cNvPr id="25" name="圓角矩形 24"/>
              <p:cNvSpPr/>
              <p:nvPr/>
            </p:nvSpPr>
            <p:spPr>
              <a:xfrm>
                <a:off x="1115616" y="2920181"/>
                <a:ext cx="216024" cy="22078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文字方塊 25"/>
              <p:cNvSpPr txBox="1"/>
              <p:nvPr/>
            </p:nvSpPr>
            <p:spPr>
              <a:xfrm>
                <a:off x="1102259" y="2845908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4130074" y="3574625"/>
              <a:ext cx="359645" cy="4571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34662" y="3574625"/>
              <a:ext cx="359645" cy="4571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923464" y="3356992"/>
              <a:ext cx="1124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stationary</a:t>
              </a:r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977322" y="2132856"/>
              <a:ext cx="926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rotating</a:t>
              </a:r>
              <a:endParaRPr lang="zh-TW" altLang="en-US" dirty="0"/>
            </a:p>
          </p:txBody>
        </p:sp>
        <p:grpSp>
          <p:nvGrpSpPr>
            <p:cNvPr id="13" name="群組 12"/>
            <p:cNvGrpSpPr/>
            <p:nvPr/>
          </p:nvGrpSpPr>
          <p:grpSpPr>
            <a:xfrm>
              <a:off x="4221797" y="3573016"/>
              <a:ext cx="325730" cy="369332"/>
              <a:chOff x="1060763" y="2843644"/>
              <a:chExt cx="325730" cy="369332"/>
            </a:xfrm>
          </p:grpSpPr>
          <p:sp>
            <p:nvSpPr>
              <p:cNvPr id="23" name="圓角矩形 22"/>
              <p:cNvSpPr/>
              <p:nvPr/>
            </p:nvSpPr>
            <p:spPr>
              <a:xfrm>
                <a:off x="1115616" y="2920181"/>
                <a:ext cx="216024" cy="22078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1060763" y="2843644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>
              <a:off x="195107" y="3562036"/>
              <a:ext cx="325730" cy="369332"/>
              <a:chOff x="1060763" y="2843644"/>
              <a:chExt cx="325730" cy="369332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1115616" y="2920181"/>
                <a:ext cx="216024" cy="22078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文字方塊 21"/>
              <p:cNvSpPr txBox="1"/>
              <p:nvPr/>
            </p:nvSpPr>
            <p:spPr>
              <a:xfrm>
                <a:off x="1060763" y="2843644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群組 14"/>
            <p:cNvGrpSpPr/>
            <p:nvPr/>
          </p:nvGrpSpPr>
          <p:grpSpPr>
            <a:xfrm>
              <a:off x="1347880" y="3880418"/>
              <a:ext cx="325730" cy="369332"/>
              <a:chOff x="1097546" y="2872306"/>
              <a:chExt cx="325730" cy="369332"/>
            </a:xfrm>
          </p:grpSpPr>
          <p:sp>
            <p:nvSpPr>
              <p:cNvPr id="19" name="圓角矩形 18"/>
              <p:cNvSpPr/>
              <p:nvPr/>
            </p:nvSpPr>
            <p:spPr>
              <a:xfrm>
                <a:off x="1115616" y="2920181"/>
                <a:ext cx="216024" cy="22078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文字方塊 19"/>
              <p:cNvSpPr txBox="1"/>
              <p:nvPr/>
            </p:nvSpPr>
            <p:spPr>
              <a:xfrm>
                <a:off x="1097546" y="2872306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2317257" y="3878131"/>
              <a:ext cx="325730" cy="369332"/>
              <a:chOff x="1087101" y="2870019"/>
              <a:chExt cx="325730" cy="369332"/>
            </a:xfrm>
          </p:grpSpPr>
          <p:sp>
            <p:nvSpPr>
              <p:cNvPr id="17" name="圓角矩形 16"/>
              <p:cNvSpPr/>
              <p:nvPr/>
            </p:nvSpPr>
            <p:spPr>
              <a:xfrm>
                <a:off x="1115616" y="2920181"/>
                <a:ext cx="216024" cy="22078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1087101" y="287001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" name="文字方塊 26"/>
          <p:cNvSpPr txBox="1"/>
          <p:nvPr/>
        </p:nvSpPr>
        <p:spPr>
          <a:xfrm>
            <a:off x="5055625" y="1384582"/>
            <a:ext cx="3898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H</a:t>
            </a:r>
            <a:r>
              <a:rPr lang="en-US" altLang="zh-TW" sz="2000" dirty="0"/>
              <a:t>ydrogel </a:t>
            </a:r>
            <a:r>
              <a:rPr lang="en-US" altLang="zh-TW" sz="2000" dirty="0" smtClean="0"/>
              <a:t>spheres / </a:t>
            </a:r>
            <a:r>
              <a:rPr lang="en-US" altLang="zh-TW" sz="2000" dirty="0"/>
              <a:t>aq. PVC </a:t>
            </a:r>
            <a:r>
              <a:rPr lang="en-US" altLang="zh-TW" sz="2000" dirty="0" smtClean="0"/>
              <a:t>solution</a:t>
            </a:r>
          </a:p>
          <a:p>
            <a:r>
              <a:rPr lang="en-US" altLang="zh-TW" sz="2000" dirty="0" smtClean="0"/>
              <a:t> </a:t>
            </a:r>
            <a:r>
              <a:rPr lang="en-US" altLang="zh-TW" sz="2000" dirty="0" smtClean="0">
                <a:solidFill>
                  <a:srgbClr val="00B0F0"/>
                </a:solidFill>
              </a:rPr>
              <a:t>Volume Fraction:  </a:t>
            </a:r>
            <a:r>
              <a:rPr lang="en-US" altLang="zh-TW" sz="2000" i="1" dirty="0" smtClean="0">
                <a:solidFill>
                  <a:srgbClr val="00B0F0"/>
                </a:solidFill>
                <a:sym typeface="Symbol"/>
              </a:rPr>
              <a:t> </a:t>
            </a:r>
            <a:r>
              <a:rPr lang="en-US" altLang="zh-TW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0.47-0.64</a:t>
            </a:r>
            <a:r>
              <a:rPr lang="en-US" altLang="zh-TW" sz="2000" dirty="0" smtClean="0"/>
              <a:t>)</a:t>
            </a:r>
          </a:p>
        </p:txBody>
      </p:sp>
      <p:sp>
        <p:nvSpPr>
          <p:cNvPr id="28" name="弧形 27"/>
          <p:cNvSpPr/>
          <p:nvPr/>
        </p:nvSpPr>
        <p:spPr>
          <a:xfrm rot="5400000">
            <a:off x="2330331" y="1272564"/>
            <a:ext cx="210069" cy="792088"/>
          </a:xfrm>
          <a:prstGeom prst="arc">
            <a:avLst>
              <a:gd name="adj1" fmla="val 13805648"/>
              <a:gd name="adj2" fmla="val 7465161"/>
            </a:avLst>
          </a:prstGeom>
          <a:ln w="22225">
            <a:solidFill>
              <a:srgbClr val="FF33CC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255945" y="1120717"/>
            <a:ext cx="325730" cy="369332"/>
            <a:chOff x="1060763" y="2843644"/>
            <a:chExt cx="325730" cy="369332"/>
          </a:xfrm>
        </p:grpSpPr>
        <p:sp>
          <p:nvSpPr>
            <p:cNvPr id="30" name="圓角矩形 29"/>
            <p:cNvSpPr/>
            <p:nvPr/>
          </p:nvSpPr>
          <p:spPr>
            <a:xfrm>
              <a:off x="1115616" y="2920181"/>
              <a:ext cx="216024" cy="22078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1060763" y="284364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文字方塊 31"/>
          <p:cNvSpPr txBox="1"/>
          <p:nvPr/>
        </p:nvSpPr>
        <p:spPr>
          <a:xfrm>
            <a:off x="545310" y="1111425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: Load cells</a:t>
            </a:r>
            <a:endParaRPr lang="zh-TW" altLang="en-US" dirty="0"/>
          </a:p>
        </p:txBody>
      </p:sp>
      <p:grpSp>
        <p:nvGrpSpPr>
          <p:cNvPr id="33" name="Group 49"/>
          <p:cNvGrpSpPr/>
          <p:nvPr/>
        </p:nvGrpSpPr>
        <p:grpSpPr>
          <a:xfrm>
            <a:off x="4774286" y="2104662"/>
            <a:ext cx="4438597" cy="1661434"/>
            <a:chOff x="4716016" y="2559654"/>
            <a:chExt cx="4438597" cy="1661434"/>
          </a:xfrm>
        </p:grpSpPr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2887629"/>
              <a:ext cx="3384376" cy="894144"/>
            </a:xfrm>
            <a:prstGeom prst="rect">
              <a:avLst/>
            </a:prstGeom>
            <a:ln>
              <a:solidFill>
                <a:schemeClr val="tx1"/>
              </a:solidFill>
              <a:prstDash val="solid"/>
            </a:ln>
          </p:spPr>
        </p:pic>
        <p:cxnSp>
          <p:nvCxnSpPr>
            <p:cNvPr id="35" name="直線接點 34"/>
            <p:cNvCxnSpPr/>
            <p:nvPr/>
          </p:nvCxnSpPr>
          <p:spPr>
            <a:xfrm>
              <a:off x="8100392" y="3923764"/>
              <a:ext cx="0" cy="297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/>
            <p:cNvCxnSpPr/>
            <p:nvPr/>
          </p:nvCxnSpPr>
          <p:spPr>
            <a:xfrm>
              <a:off x="4716016" y="4077072"/>
              <a:ext cx="338437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/>
            <p:cNvCxnSpPr/>
            <p:nvPr/>
          </p:nvCxnSpPr>
          <p:spPr>
            <a:xfrm>
              <a:off x="8201364" y="2887629"/>
              <a:ext cx="4944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/>
            <p:cNvCxnSpPr/>
            <p:nvPr/>
          </p:nvCxnSpPr>
          <p:spPr>
            <a:xfrm>
              <a:off x="8201364" y="3774425"/>
              <a:ext cx="431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38"/>
            <p:cNvCxnSpPr/>
            <p:nvPr/>
          </p:nvCxnSpPr>
          <p:spPr>
            <a:xfrm flipV="1">
              <a:off x="8532440" y="2887629"/>
              <a:ext cx="0" cy="87367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 flipV="1">
              <a:off x="6895633" y="2731911"/>
              <a:ext cx="1980189" cy="4825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弧形 40"/>
            <p:cNvSpPr/>
            <p:nvPr/>
          </p:nvSpPr>
          <p:spPr>
            <a:xfrm rot="3340924">
              <a:off x="8487450" y="2764486"/>
              <a:ext cx="195161" cy="121577"/>
            </a:xfrm>
            <a:prstGeom prst="arc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5825142" y="2559654"/>
              <a:ext cx="1097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Side View</a:t>
              </a:r>
              <a:endParaRPr lang="zh-TW" altLang="en-US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6050375" y="3778259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 cm</a:t>
              </a:r>
              <a:endPara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 rot="16200000">
              <a:off x="8013260" y="312447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5.3 cm</a:t>
              </a:r>
              <a:endPara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8695833" y="2731895"/>
              <a:ext cx="45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latin typeface="新細明體"/>
                  <a:ea typeface="新細明體"/>
                  <a:cs typeface="Times New Roman" panose="02020603050405020304" pitchFamily="18" charset="0"/>
                </a:rPr>
                <a:t>13</a:t>
              </a:r>
              <a:r>
                <a:rPr lang="zh-TW" altLang="en-US" sz="1600" dirty="0" smtClean="0">
                  <a:latin typeface="新細明體"/>
                  <a:ea typeface="新細明體"/>
                  <a:cs typeface="Times New Roman" panose="02020603050405020304" pitchFamily="18" charset="0"/>
                  <a:sym typeface="Symbol"/>
                </a:rPr>
                <a:t>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6" name="直線接點 48"/>
            <p:cNvCxnSpPr/>
            <p:nvPr/>
          </p:nvCxnSpPr>
          <p:spPr>
            <a:xfrm>
              <a:off x="4716016" y="3901299"/>
              <a:ext cx="0" cy="297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Curved Connector 63"/>
          <p:cNvCxnSpPr/>
          <p:nvPr/>
        </p:nvCxnSpPr>
        <p:spPr>
          <a:xfrm flipV="1">
            <a:off x="3923129" y="1867611"/>
            <a:ext cx="1204504" cy="45009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64" y="4498459"/>
            <a:ext cx="1896652" cy="1976417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sp>
        <p:nvSpPr>
          <p:cNvPr id="49" name="文字方塊 1046"/>
          <p:cNvSpPr txBox="1"/>
          <p:nvPr/>
        </p:nvSpPr>
        <p:spPr>
          <a:xfrm>
            <a:off x="1759104" y="4129956"/>
            <a:ext cx="140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</a:t>
            </a:r>
            <a:r>
              <a:rPr lang="en-US" altLang="zh-TW" dirty="0" smtClean="0"/>
              <a:t>ottom View</a:t>
            </a:r>
            <a:endParaRPr lang="zh-TW" altLang="en-US" dirty="0"/>
          </a:p>
        </p:txBody>
      </p:sp>
      <p:pic>
        <p:nvPicPr>
          <p:cNvPr id="51" name="Picture 3" descr="K:\DCIM\100CASIO\CIMG005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272" y="4071087"/>
            <a:ext cx="4362376" cy="2429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Shape 105"/>
          <p:cNvSpPr txBox="1">
            <a:spLocks/>
          </p:cNvSpPr>
          <p:nvPr/>
        </p:nvSpPr>
        <p:spPr>
          <a:xfrm>
            <a:off x="356638" y="244295"/>
            <a:ext cx="8546061" cy="7615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4000" b="1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75350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05"/>
          <p:cNvSpPr txBox="1">
            <a:spLocks/>
          </p:cNvSpPr>
          <p:nvPr/>
        </p:nvSpPr>
        <p:spPr>
          <a:xfrm>
            <a:off x="417598" y="363730"/>
            <a:ext cx="8546061" cy="13022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4000" b="1" dirty="0" smtClean="0"/>
              <a:t>Measure Ball Diameter </a:t>
            </a:r>
          </a:p>
          <a:p>
            <a:r>
              <a:rPr lang="en-US" sz="4000" b="1" dirty="0" smtClean="0"/>
              <a:t>by Optical Lever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63" y="1924593"/>
            <a:ext cx="6642380" cy="460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7423914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Chapter4.</a:t>
            </a:r>
          </a:p>
          <a:p>
            <a:r>
              <a:rPr lang="en" sz="6000" dirty="0" smtClean="0"/>
              <a:t>Experiment Results</a:t>
            </a:r>
            <a:endParaRPr lang="en" sz="6000" dirty="0"/>
          </a:p>
        </p:txBody>
      </p:sp>
    </p:spTree>
    <p:extLst>
      <p:ext uri="{BB962C8B-B14F-4D97-AF65-F5344CB8AC3E}">
        <p14:creationId xmlns:p14="http://schemas.microsoft.com/office/powerpoint/2010/main" val="25223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7423914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Chapter4.</a:t>
            </a:r>
          </a:p>
          <a:p>
            <a:r>
              <a:rPr lang="en" sz="6000" dirty="0" smtClean="0"/>
              <a:t>Experiment Results</a:t>
            </a:r>
            <a:endParaRPr lang="en" sz="6000" dirty="0"/>
          </a:p>
        </p:txBody>
      </p:sp>
      <p:sp>
        <p:nvSpPr>
          <p:cNvPr id="3" name="Shape 106"/>
          <p:cNvSpPr txBox="1">
            <a:spLocks/>
          </p:cNvSpPr>
          <p:nvPr/>
        </p:nvSpPr>
        <p:spPr>
          <a:xfrm>
            <a:off x="1450381" y="3337560"/>
            <a:ext cx="7327859" cy="25877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b="1" dirty="0" smtClean="0">
                <a:solidFill>
                  <a:schemeClr val="tx1"/>
                </a:solidFill>
              </a:rPr>
              <a:t>Stress Response of the Material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Role of Interstitial Fluid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Plateau and Residual Stress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Time Scales in Relaxation Process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zh-TW" sz="3600" dirty="0">
                <a:solidFill>
                  <a:schemeClr val="bg1">
                    <a:lumMod val="75000"/>
                  </a:schemeClr>
                </a:solidFill>
              </a:rPr>
              <a:t>Steady State </a:t>
            </a:r>
            <a:r>
              <a:rPr lang="en-US" altLang="zh-TW" sz="3600" dirty="0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en-US" sz="36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	</a:t>
            </a:r>
            <a:endParaRPr lang="e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8" y="677091"/>
            <a:ext cx="6998647" cy="6345557"/>
          </a:xfrm>
          <a:prstGeom prst="rect">
            <a:avLst/>
          </a:prstGeom>
        </p:spPr>
      </p:pic>
      <p:sp>
        <p:nvSpPr>
          <p:cNvPr id="10" name="Shape 105"/>
          <p:cNvSpPr txBox="1">
            <a:spLocks/>
          </p:cNvSpPr>
          <p:nvPr/>
        </p:nvSpPr>
        <p:spPr>
          <a:xfrm>
            <a:off x="271538" y="121921"/>
            <a:ext cx="8546061" cy="655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4000" b="1" dirty="0" smtClean="0"/>
              <a:t>Stress </a:t>
            </a:r>
            <a:r>
              <a:rPr lang="en-US" altLang="zh-TW" sz="4000" b="1" dirty="0" smtClean="0"/>
              <a:t>Response of the Material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965816" y="1319348"/>
                <a:ext cx="133453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TW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p>
                          <m:r>
                            <a:rPr lang="en-US" altLang="zh-TW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𝒎𝒂𝒙</m:t>
                          </m:r>
                        </m:sup>
                      </m:sSup>
                    </m:oMath>
                  </m:oMathPara>
                </a14:m>
                <a:endParaRPr lang="zh-TW" alt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816" y="1319348"/>
                <a:ext cx="133453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45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5"/>
          <p:cNvSpPr txBox="1">
            <a:spLocks/>
          </p:cNvSpPr>
          <p:nvPr/>
        </p:nvSpPr>
        <p:spPr>
          <a:xfrm>
            <a:off x="416318" y="332767"/>
            <a:ext cx="8546061" cy="9854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4000" b="1" dirty="0" smtClean="0"/>
              <a:t>Stress </a:t>
            </a:r>
            <a:r>
              <a:rPr lang="en-US" altLang="zh-TW" sz="4000" b="1" dirty="0" smtClean="0"/>
              <a:t>Response of the Material</a:t>
            </a:r>
          </a:p>
          <a:p>
            <a:r>
              <a:rPr lang="en-US" sz="4000" b="1" dirty="0" smtClean="0"/>
              <a:t>-</a:t>
            </a:r>
            <a:r>
              <a:rPr lang="zh-TW" altLang="en-US" sz="4000" b="1" dirty="0" smtClean="0"/>
              <a:t> </a:t>
            </a:r>
            <a:r>
              <a:rPr lang="en-US" altLang="zh-TW" sz="4000" b="1" dirty="0" smtClean="0"/>
              <a:t>Single Cycle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0" y="1125583"/>
            <a:ext cx="6166090" cy="55906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57835" y="5110684"/>
            <a:ext cx="6610147" cy="707886"/>
            <a:chOff x="1719735" y="4175601"/>
            <a:chExt cx="6610147" cy="70788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19735" y="4369524"/>
              <a:ext cx="47496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320999" y="4175601"/>
              <a:ext cx="2008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Non-zero </a:t>
              </a:r>
            </a:p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Residual stress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0"/>
              <p:cNvSpPr/>
              <p:nvPr/>
            </p:nvSpPr>
            <p:spPr>
              <a:xfrm>
                <a:off x="6497039" y="1014969"/>
                <a:ext cx="3741886" cy="3002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04800">
                  <a:lnSpc>
                    <a:spcPct val="150000"/>
                  </a:lnSpc>
                </a:pPr>
                <a:r>
                  <a:rPr lang="en-US" altLang="zh-TW" sz="1600" b="1" i="1" kern="100" dirty="0" smtClean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Shear Strain </a:t>
                </a:r>
                <a:endParaRPr lang="en-US" altLang="zh-TW" sz="1600" b="1" i="1" kern="100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600" b="1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𝜸</m:t>
                      </m:r>
                      <m:d>
                        <m:dPr>
                          <m:ctrlPr>
                            <a:rPr lang="zh-TW" altLang="zh-TW" sz="1600" b="1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1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𝛳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)/2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𝑡𝑎𝑛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</m:oMath>
                  </m:oMathPara>
                </a14:m>
                <a:endParaRPr lang="zh-TW" altLang="zh-TW" sz="1600" kern="100" dirty="0"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1600" b="1" i="1" kern="1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Shear Rate </a:t>
                </a:r>
                <a:endParaRPr lang="en-US" altLang="zh-TW" sz="1600" b="1" i="1" kern="100" dirty="0" smtClean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zh-TW" altLang="zh-TW" sz="1600" b="1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b="1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𝜸</m:t>
                          </m:r>
                        </m:e>
                      </m:acc>
                      <m:r>
                        <a:rPr lang="en-US" altLang="zh-TW" sz="1600" b="1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TW" sz="1600" b="1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𝒕</m:t>
                      </m:r>
                      <m:r>
                        <a:rPr lang="en-US" altLang="zh-TW" sz="1600" b="1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𝛺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)/2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𝑡𝑎𝑛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</m:oMath>
                  </m:oMathPara>
                </a14:m>
                <a:endParaRPr lang="en-US" altLang="zh-TW" sz="1600" b="1" i="1" kern="100" dirty="0" smtClean="0">
                  <a:latin typeface="+mj-lt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16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Stress </a:t>
                </a:r>
              </a:p>
              <a:p>
                <a:pPr indent="30480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1600" b="1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1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1600" b="1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TW" sz="1600" b="1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𝒛𝒛</m:t>
                          </m:r>
                        </m:sub>
                      </m:sSub>
                      <m:d>
                        <m:dPr>
                          <m:ctrlPr>
                            <a:rPr lang="en-US" altLang="zh-TW" sz="1600" b="1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1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altLang="zh-TW" sz="1600" b="0" i="1" kern="100" smtClean="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b="0" i="1" kern="10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kern="10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600" b="0" i="1" kern="10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TW" sz="1600" b="0" i="1" kern="10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kern="10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600" b="0" i="1" kern="100" smtClean="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zh-TW" altLang="zh-TW" sz="16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600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050" kern="100" dirty="0" smtClean="0">
                  <a:latin typeface="+mj-lt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1600" b="1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1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1600" b="1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TW" sz="1600" b="1" i="1" kern="10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altLang="zh-TW" sz="1600" b="1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𝒛</m:t>
                          </m:r>
                        </m:sub>
                      </m:sSub>
                      <m:d>
                        <m:dPr>
                          <m:ctrlPr>
                            <a:rPr lang="en-US" altLang="zh-TW" sz="1600" b="1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1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sz="1600" b="0" i="1" kern="100" smtClean="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𝑇𝑜𝑟𝑞𝑢𝑒</m:t>
                      </m:r>
                      <m:d>
                        <m:dPr>
                          <m:ctrlPr>
                            <a:rPr lang="en-US" altLang="zh-TW" sz="1600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sz="1600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/</m:t>
                      </m:r>
                      <m:f>
                        <m:fPr>
                          <m:ctrlPr>
                            <a:rPr lang="en-US" altLang="zh-TW" sz="1600" i="1" kern="10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b="0" i="1" kern="10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1600" b="0" i="1" kern="10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1600" i="1" kern="100"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zh-TW" altLang="zh-TW" sz="16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 kern="10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sz="1600" b="0" i="1" kern="10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zh-TW" sz="1050" kern="100" dirty="0" smtClean="0">
                  <a:latin typeface="+mj-lt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039" y="1014969"/>
                <a:ext cx="3741886" cy="30022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5"/>
          <p:cNvSpPr txBox="1">
            <a:spLocks/>
          </p:cNvSpPr>
          <p:nvPr/>
        </p:nvSpPr>
        <p:spPr>
          <a:xfrm>
            <a:off x="416318" y="332767"/>
            <a:ext cx="8546061" cy="9854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4000" b="1" dirty="0" smtClean="0"/>
              <a:t>Residual Stress After Long Waiting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31" y="1689974"/>
            <a:ext cx="6734192" cy="4704593"/>
          </a:xfrm>
          <a:prstGeom prst="rect">
            <a:avLst/>
          </a:prstGeom>
        </p:spPr>
      </p:pic>
      <p:sp>
        <p:nvSpPr>
          <p:cNvPr id="8" name="Shape 106"/>
          <p:cNvSpPr txBox="1">
            <a:spLocks/>
          </p:cNvSpPr>
          <p:nvPr/>
        </p:nvSpPr>
        <p:spPr>
          <a:xfrm>
            <a:off x="307578" y="1227923"/>
            <a:ext cx="8654801" cy="908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Record the residual stress after 25-cycles Seesaw driving</a:t>
            </a:r>
          </a:p>
        </p:txBody>
      </p:sp>
    </p:spTree>
    <p:extLst>
      <p:ext uri="{BB962C8B-B14F-4D97-AF65-F5344CB8AC3E}">
        <p14:creationId xmlns:p14="http://schemas.microsoft.com/office/powerpoint/2010/main" val="267506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7423914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Chapter4.</a:t>
            </a:r>
          </a:p>
          <a:p>
            <a:r>
              <a:rPr lang="en" sz="6000" dirty="0" smtClean="0"/>
              <a:t>Experiment Results</a:t>
            </a:r>
            <a:endParaRPr lang="en" sz="6000" dirty="0"/>
          </a:p>
        </p:txBody>
      </p:sp>
      <p:sp>
        <p:nvSpPr>
          <p:cNvPr id="3" name="Shape 106"/>
          <p:cNvSpPr txBox="1">
            <a:spLocks/>
          </p:cNvSpPr>
          <p:nvPr/>
        </p:nvSpPr>
        <p:spPr>
          <a:xfrm>
            <a:off x="1450381" y="3337560"/>
            <a:ext cx="7327859" cy="25877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Stress Response of the Material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b="1" dirty="0" smtClean="0">
                <a:solidFill>
                  <a:schemeClr val="tx1"/>
                </a:solidFill>
              </a:rPr>
              <a:t>Role of Interstitial Fluid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Plateau and Residual Stress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Time Scales in Relaxation Process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zh-TW" sz="3600" dirty="0">
                <a:solidFill>
                  <a:schemeClr val="bg1">
                    <a:lumMod val="75000"/>
                  </a:schemeClr>
                </a:solidFill>
              </a:rPr>
              <a:t>Steady State </a:t>
            </a:r>
            <a:r>
              <a:rPr lang="en-US" altLang="zh-TW" sz="3600" dirty="0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en-US" sz="36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	</a:t>
            </a:r>
            <a:endParaRPr lang="e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4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416318" y="332767"/>
            <a:ext cx="8546061" cy="754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4000" b="1" dirty="0" smtClean="0"/>
              <a:t>Effects of Interstitial Fluid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5" y="1448890"/>
            <a:ext cx="7067880" cy="493590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803555" y="4297521"/>
            <a:ext cx="7424265" cy="707886"/>
            <a:chOff x="1719735" y="4015581"/>
            <a:chExt cx="7424265" cy="707886"/>
          </a:xfrm>
        </p:grpSpPr>
        <p:cxnSp>
          <p:nvCxnSpPr>
            <p:cNvPr id="7" name="Straight Connector 6"/>
            <p:cNvCxnSpPr>
              <a:endCxn id="14" idx="1"/>
            </p:cNvCxnSpPr>
            <p:nvPr/>
          </p:nvCxnSpPr>
          <p:spPr>
            <a:xfrm>
              <a:off x="1719735" y="4369524"/>
              <a:ext cx="53721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091835" y="4015581"/>
              <a:ext cx="20521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Residual stress </a:t>
              </a:r>
            </a:p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remains!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Shape 106"/>
          <p:cNvSpPr txBox="1">
            <a:spLocks/>
          </p:cNvSpPr>
          <p:nvPr/>
        </p:nvSpPr>
        <p:spPr>
          <a:xfrm>
            <a:off x="416318" y="1045043"/>
            <a:ext cx="8654801" cy="908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b="1" i="1" dirty="0" smtClean="0">
                <a:latin typeface="+mj-lt"/>
              </a:rPr>
              <a:t>WITH NO </a:t>
            </a:r>
            <a:r>
              <a:rPr lang="en-US" sz="2400" dirty="0" smtClean="0">
                <a:latin typeface="+mj-lt"/>
              </a:rPr>
              <a:t>solution inside:</a:t>
            </a:r>
          </a:p>
        </p:txBody>
      </p:sp>
    </p:spTree>
    <p:extLst>
      <p:ext uri="{BB962C8B-B14F-4D97-AF65-F5344CB8AC3E}">
        <p14:creationId xmlns:p14="http://schemas.microsoft.com/office/powerpoint/2010/main" val="13938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" y="1697450"/>
            <a:ext cx="7400407" cy="5168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3" y="1697450"/>
            <a:ext cx="7397880" cy="5166360"/>
          </a:xfrm>
          <a:prstGeom prst="rect">
            <a:avLst/>
          </a:prstGeom>
        </p:spPr>
      </p:pic>
      <p:sp>
        <p:nvSpPr>
          <p:cNvPr id="8" name="Shape 105"/>
          <p:cNvSpPr txBox="1">
            <a:spLocks/>
          </p:cNvSpPr>
          <p:nvPr/>
        </p:nvSpPr>
        <p:spPr>
          <a:xfrm>
            <a:off x="391472" y="566470"/>
            <a:ext cx="8546061" cy="754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4000" b="1" dirty="0" smtClean="0"/>
              <a:t>Effects of Interstitial Fluid</a:t>
            </a:r>
            <a:endParaRPr lang="en-US" sz="4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70640" y="4602480"/>
            <a:ext cx="8954562" cy="712083"/>
            <a:chOff x="263020" y="4511040"/>
            <a:chExt cx="8954562" cy="712083"/>
          </a:xfrm>
        </p:grpSpPr>
        <p:sp>
          <p:nvSpPr>
            <p:cNvPr id="9" name="Arc 8"/>
            <p:cNvSpPr/>
            <p:nvPr/>
          </p:nvSpPr>
          <p:spPr>
            <a:xfrm flipV="1">
              <a:off x="263021" y="4511040"/>
              <a:ext cx="7059071" cy="304800"/>
            </a:xfrm>
            <a:prstGeom prst="arc">
              <a:avLst>
                <a:gd name="adj1" fmla="val 11295152"/>
                <a:gd name="adj2" fmla="val 21553558"/>
              </a:avLst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>
              <a:off x="263020" y="4869180"/>
              <a:ext cx="7059071" cy="304800"/>
            </a:xfrm>
            <a:prstGeom prst="arc">
              <a:avLst>
                <a:gd name="adj1" fmla="val 11291605"/>
                <a:gd name="adj2" fmla="val 21553558"/>
              </a:avLst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65417" y="4515237"/>
              <a:ext cx="20521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Residual stress </a:t>
              </a:r>
            </a:p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2 times larger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Shape 106"/>
          <p:cNvSpPr txBox="1">
            <a:spLocks/>
          </p:cNvSpPr>
          <p:nvPr/>
        </p:nvSpPr>
        <p:spPr>
          <a:xfrm>
            <a:off x="282732" y="1320945"/>
            <a:ext cx="8654801" cy="908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Start with </a:t>
            </a:r>
            <a:r>
              <a:rPr lang="en-US" sz="2400" b="1" i="1" dirty="0" smtClean="0">
                <a:latin typeface="+mj-lt"/>
              </a:rPr>
              <a:t>NO</a:t>
            </a:r>
            <a:r>
              <a:rPr lang="en-US" sz="2400" dirty="0" smtClean="0">
                <a:latin typeface="+mj-lt"/>
              </a:rPr>
              <a:t> solution, insert 25ml solution each cycle</a:t>
            </a:r>
          </a:p>
        </p:txBody>
      </p:sp>
    </p:spTree>
    <p:extLst>
      <p:ext uri="{BB962C8B-B14F-4D97-AF65-F5344CB8AC3E}">
        <p14:creationId xmlns:p14="http://schemas.microsoft.com/office/powerpoint/2010/main" val="349931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7423914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Chapter4.</a:t>
            </a:r>
          </a:p>
          <a:p>
            <a:r>
              <a:rPr lang="en" sz="6000" dirty="0" smtClean="0"/>
              <a:t>Experiment Results</a:t>
            </a:r>
            <a:endParaRPr lang="en" sz="6000" dirty="0"/>
          </a:p>
        </p:txBody>
      </p:sp>
      <p:sp>
        <p:nvSpPr>
          <p:cNvPr id="3" name="Shape 106"/>
          <p:cNvSpPr txBox="1">
            <a:spLocks/>
          </p:cNvSpPr>
          <p:nvPr/>
        </p:nvSpPr>
        <p:spPr>
          <a:xfrm>
            <a:off x="1450381" y="3337560"/>
            <a:ext cx="7327859" cy="25877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Stress Response of the Material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Role of Interstitial Fluid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b="1" dirty="0" smtClean="0">
                <a:solidFill>
                  <a:schemeClr val="tx1"/>
                </a:solidFill>
              </a:rPr>
              <a:t>Plateau and Residual Stress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Time Scales in Relaxation Process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zh-TW" sz="3600" dirty="0">
                <a:solidFill>
                  <a:schemeClr val="bg1">
                    <a:lumMod val="75000"/>
                  </a:schemeClr>
                </a:solidFill>
              </a:rPr>
              <a:t>Steady State </a:t>
            </a:r>
            <a:r>
              <a:rPr lang="en-US" altLang="zh-TW" sz="3600" dirty="0" smtClean="0">
                <a:solidFill>
                  <a:schemeClr val="bg1">
                    <a:lumMod val="75000"/>
                  </a:schemeClr>
                </a:solidFill>
              </a:rPr>
              <a:t>Measurement</a:t>
            </a:r>
            <a:endParaRPr lang="en-US" sz="36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	</a:t>
            </a:r>
            <a:endParaRPr lang="e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58326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Chapter2.</a:t>
            </a:r>
          </a:p>
          <a:p>
            <a:r>
              <a:rPr lang="en" sz="6000" dirty="0" smtClean="0"/>
              <a:t>Apparatus</a:t>
            </a:r>
            <a:endParaRPr lang="en" sz="6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38191" y="3198078"/>
            <a:ext cx="4751612" cy="2295535"/>
            <a:chOff x="3176266" y="3842603"/>
            <a:chExt cx="4751612" cy="2295535"/>
          </a:xfrm>
        </p:grpSpPr>
        <p:sp>
          <p:nvSpPr>
            <p:cNvPr id="13" name="等腰三角形 132"/>
            <p:cNvSpPr/>
            <p:nvPr/>
          </p:nvSpPr>
          <p:spPr>
            <a:xfrm>
              <a:off x="4094192" y="5166218"/>
              <a:ext cx="3023753" cy="377970"/>
            </a:xfrm>
            <a:prstGeom prst="triangle">
              <a:avLst>
                <a:gd name="adj" fmla="val 49323"/>
              </a:avLst>
            </a:prstGeom>
            <a:pattFill prst="zigZag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3"/>
            <p:cNvSpPr/>
            <p:nvPr/>
          </p:nvSpPr>
          <p:spPr>
            <a:xfrm>
              <a:off x="3176266" y="5544187"/>
              <a:ext cx="4751612" cy="1079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群組 17"/>
            <p:cNvGrpSpPr/>
            <p:nvPr/>
          </p:nvGrpSpPr>
          <p:grpSpPr>
            <a:xfrm>
              <a:off x="3824213" y="3924318"/>
              <a:ext cx="3509713" cy="1619868"/>
              <a:chOff x="2411760" y="2641878"/>
              <a:chExt cx="4680520" cy="2011258"/>
            </a:xfrm>
          </p:grpSpPr>
          <p:sp>
            <p:nvSpPr>
              <p:cNvPr id="186" name="圓角矩形 307"/>
              <p:cNvSpPr/>
              <p:nvPr/>
            </p:nvSpPr>
            <p:spPr>
              <a:xfrm>
                <a:off x="2622910" y="3140968"/>
                <a:ext cx="4320000" cy="1512168"/>
              </a:xfrm>
              <a:prstGeom prst="round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7" name="矩形 308"/>
              <p:cNvSpPr/>
              <p:nvPr/>
            </p:nvSpPr>
            <p:spPr>
              <a:xfrm>
                <a:off x="2411760" y="2641878"/>
                <a:ext cx="468052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grpSp>
          <p:nvGrpSpPr>
            <p:cNvPr id="16" name="群組 18"/>
            <p:cNvGrpSpPr/>
            <p:nvPr/>
          </p:nvGrpSpPr>
          <p:grpSpPr>
            <a:xfrm>
              <a:off x="4094192" y="3842603"/>
              <a:ext cx="3023753" cy="1269619"/>
              <a:chOff x="2699792" y="2239905"/>
              <a:chExt cx="4032448" cy="1693151"/>
            </a:xfrm>
            <a:pattFill prst="pct10">
              <a:fgClr>
                <a:schemeClr val="accent1"/>
              </a:fgClr>
              <a:bgClr>
                <a:schemeClr val="bg1"/>
              </a:bgClr>
            </a:pattFill>
          </p:grpSpPr>
          <p:grpSp>
            <p:nvGrpSpPr>
              <p:cNvPr id="181" name="群組 302"/>
              <p:cNvGrpSpPr/>
              <p:nvPr/>
            </p:nvGrpSpPr>
            <p:grpSpPr>
              <a:xfrm>
                <a:off x="2735796" y="2239905"/>
                <a:ext cx="3943781" cy="1675149"/>
                <a:chOff x="2735796" y="2311913"/>
                <a:chExt cx="3943781" cy="1675149"/>
              </a:xfrm>
              <a:grpFill/>
            </p:grpSpPr>
            <p:cxnSp>
              <p:nvCxnSpPr>
                <p:cNvPr id="183" name="直線接點 304"/>
                <p:cNvCxnSpPr/>
                <p:nvPr/>
              </p:nvCxnSpPr>
              <p:spPr>
                <a:xfrm>
                  <a:off x="2735796" y="3429000"/>
                  <a:ext cx="1980220" cy="558062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線接點 305"/>
                <p:cNvCxnSpPr/>
                <p:nvPr/>
              </p:nvCxnSpPr>
              <p:spPr>
                <a:xfrm flipV="1">
                  <a:off x="4644008" y="3429000"/>
                  <a:ext cx="2035569" cy="558062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5" name="矩形 306"/>
                <p:cNvSpPr/>
                <p:nvPr/>
              </p:nvSpPr>
              <p:spPr>
                <a:xfrm>
                  <a:off x="4572000" y="2311913"/>
                  <a:ext cx="216024" cy="1117087"/>
                </a:xfrm>
                <a:prstGeom prst="rect">
                  <a:avLst/>
                </a:prstGeom>
                <a:pattFill prst="pct10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82" name="等腰三角形 303"/>
              <p:cNvSpPr/>
              <p:nvPr/>
            </p:nvSpPr>
            <p:spPr>
              <a:xfrm flipV="1">
                <a:off x="2699792" y="3356992"/>
                <a:ext cx="4032448" cy="576064"/>
              </a:xfrm>
              <a:prstGeom prst="triangle">
                <a:avLst>
                  <a:gd name="adj" fmla="val 49323"/>
                </a:avLst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7" name="群組 19"/>
            <p:cNvGrpSpPr/>
            <p:nvPr/>
          </p:nvGrpSpPr>
          <p:grpSpPr>
            <a:xfrm>
              <a:off x="3446244" y="5652178"/>
              <a:ext cx="107991" cy="485960"/>
              <a:chOff x="1835696" y="4149080"/>
              <a:chExt cx="144016" cy="648072"/>
            </a:xfrm>
          </p:grpSpPr>
          <p:sp>
            <p:nvSpPr>
              <p:cNvPr id="179" name="橢圓 300"/>
              <p:cNvSpPr/>
              <p:nvPr/>
            </p:nvSpPr>
            <p:spPr>
              <a:xfrm>
                <a:off x="1835696" y="414908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0" name="矩形 301"/>
              <p:cNvSpPr/>
              <p:nvPr/>
            </p:nvSpPr>
            <p:spPr>
              <a:xfrm>
                <a:off x="1835696" y="4329100"/>
                <a:ext cx="144016" cy="468052"/>
              </a:xfrm>
              <a:prstGeom prst="rect">
                <a:avLst/>
              </a:prstGeom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317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8" name="群組 20"/>
            <p:cNvGrpSpPr/>
            <p:nvPr/>
          </p:nvGrpSpPr>
          <p:grpSpPr>
            <a:xfrm>
              <a:off x="7549909" y="5652178"/>
              <a:ext cx="107991" cy="485960"/>
              <a:chOff x="1835696" y="4149080"/>
              <a:chExt cx="144016" cy="648072"/>
            </a:xfrm>
          </p:grpSpPr>
          <p:sp>
            <p:nvSpPr>
              <p:cNvPr id="177" name="橢圓 298"/>
              <p:cNvSpPr/>
              <p:nvPr/>
            </p:nvSpPr>
            <p:spPr>
              <a:xfrm>
                <a:off x="1835696" y="414908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8" name="矩形 299"/>
              <p:cNvSpPr/>
              <p:nvPr/>
            </p:nvSpPr>
            <p:spPr>
              <a:xfrm>
                <a:off x="1835696" y="4329100"/>
                <a:ext cx="144016" cy="468052"/>
              </a:xfrm>
              <a:prstGeom prst="rect">
                <a:avLst/>
              </a:prstGeom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317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9" name="群組 21"/>
            <p:cNvGrpSpPr/>
            <p:nvPr/>
          </p:nvGrpSpPr>
          <p:grpSpPr>
            <a:xfrm>
              <a:off x="5498076" y="5652178"/>
              <a:ext cx="107991" cy="485960"/>
              <a:chOff x="1835696" y="4149080"/>
              <a:chExt cx="144016" cy="648072"/>
            </a:xfrm>
          </p:grpSpPr>
          <p:sp>
            <p:nvSpPr>
              <p:cNvPr id="175" name="橢圓 296"/>
              <p:cNvSpPr/>
              <p:nvPr/>
            </p:nvSpPr>
            <p:spPr>
              <a:xfrm>
                <a:off x="1835696" y="414908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6" name="矩形 297"/>
              <p:cNvSpPr/>
              <p:nvPr/>
            </p:nvSpPr>
            <p:spPr>
              <a:xfrm>
                <a:off x="1835696" y="4329100"/>
                <a:ext cx="144016" cy="468052"/>
              </a:xfrm>
              <a:prstGeom prst="rect">
                <a:avLst/>
              </a:prstGeom>
              <a:pattFill prst="ltDnDiag">
                <a:fgClr>
                  <a:schemeClr val="accent1"/>
                </a:fgClr>
                <a:bgClr>
                  <a:schemeClr val="bg1"/>
                </a:bgClr>
              </a:pattFill>
              <a:ln w="317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0" name="Group 7"/>
            <p:cNvGrpSpPr/>
            <p:nvPr/>
          </p:nvGrpSpPr>
          <p:grpSpPr>
            <a:xfrm>
              <a:off x="6582793" y="4715744"/>
              <a:ext cx="643143" cy="504470"/>
              <a:chOff x="6018567" y="2883991"/>
              <a:chExt cx="857689" cy="672755"/>
            </a:xfrm>
          </p:grpSpPr>
          <p:sp>
            <p:nvSpPr>
              <p:cNvPr id="157" name="橢圓 647"/>
              <p:cNvSpPr/>
              <p:nvPr/>
            </p:nvSpPr>
            <p:spPr>
              <a:xfrm rot="21278674">
                <a:off x="6291118" y="292992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8" name="橢圓 648"/>
              <p:cNvSpPr/>
              <p:nvPr/>
            </p:nvSpPr>
            <p:spPr>
              <a:xfrm rot="21278674">
                <a:off x="6377036" y="307494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9" name="橢圓 649"/>
              <p:cNvSpPr/>
              <p:nvPr/>
            </p:nvSpPr>
            <p:spPr>
              <a:xfrm rot="21278674">
                <a:off x="6233649" y="308838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0" name="橢圓 650"/>
              <p:cNvSpPr/>
              <p:nvPr/>
            </p:nvSpPr>
            <p:spPr>
              <a:xfrm rot="21278674">
                <a:off x="6468580" y="31901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1" name="橢圓 651"/>
              <p:cNvSpPr/>
              <p:nvPr/>
            </p:nvSpPr>
            <p:spPr>
              <a:xfrm rot="21278674">
                <a:off x="6316845" y="320436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2" name="橢圓 652"/>
              <p:cNvSpPr/>
              <p:nvPr/>
            </p:nvSpPr>
            <p:spPr>
              <a:xfrm rot="21278674">
                <a:off x="6036791" y="330294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3" name="橢圓 653"/>
              <p:cNvSpPr/>
              <p:nvPr/>
            </p:nvSpPr>
            <p:spPr>
              <a:xfrm rot="21278674">
                <a:off x="6448418" y="29750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4" name="橢圓 654"/>
              <p:cNvSpPr/>
              <p:nvPr/>
            </p:nvSpPr>
            <p:spPr>
              <a:xfrm rot="21278674">
                <a:off x="6160016" y="307442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5" name="橢圓 655"/>
              <p:cNvSpPr/>
              <p:nvPr/>
            </p:nvSpPr>
            <p:spPr>
              <a:xfrm rot="21278674">
                <a:off x="6441697" y="290337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6" name="橢圓 656"/>
              <p:cNvSpPr/>
              <p:nvPr/>
            </p:nvSpPr>
            <p:spPr>
              <a:xfrm rot="21278674">
                <a:off x="6408701" y="341273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7" name="橢圓 657"/>
              <p:cNvSpPr/>
              <p:nvPr/>
            </p:nvSpPr>
            <p:spPr>
              <a:xfrm rot="21278674">
                <a:off x="6592117" y="298708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8" name="橢圓 658"/>
              <p:cNvSpPr/>
              <p:nvPr/>
            </p:nvSpPr>
            <p:spPr>
              <a:xfrm rot="21278674">
                <a:off x="6617061" y="332087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9" name="橢圓 660"/>
              <p:cNvSpPr/>
              <p:nvPr/>
            </p:nvSpPr>
            <p:spPr>
              <a:xfrm rot="21278674">
                <a:off x="6180179" y="328950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橢圓 662"/>
              <p:cNvSpPr/>
              <p:nvPr/>
            </p:nvSpPr>
            <p:spPr>
              <a:xfrm rot="21278674">
                <a:off x="6732240" y="306255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1" name="橢圓 663"/>
              <p:cNvSpPr/>
              <p:nvPr/>
            </p:nvSpPr>
            <p:spPr>
              <a:xfrm rot="21278674">
                <a:off x="6648430" y="288399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2" name="橢圓 664"/>
              <p:cNvSpPr/>
              <p:nvPr/>
            </p:nvSpPr>
            <p:spPr>
              <a:xfrm rot="21278674">
                <a:off x="6732240" y="322901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3" name="橢圓 666"/>
              <p:cNvSpPr/>
              <p:nvPr/>
            </p:nvSpPr>
            <p:spPr>
              <a:xfrm rot="21278674">
                <a:off x="6018567" y="310854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4" name="橢圓 667"/>
              <p:cNvSpPr/>
              <p:nvPr/>
            </p:nvSpPr>
            <p:spPr>
              <a:xfrm rot="21278674">
                <a:off x="6313006" y="33505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Group 75"/>
            <p:cNvGrpSpPr/>
            <p:nvPr/>
          </p:nvGrpSpPr>
          <p:grpSpPr>
            <a:xfrm rot="19892920">
              <a:off x="6105086" y="4798326"/>
              <a:ext cx="643143" cy="581752"/>
              <a:chOff x="5508104" y="1340768"/>
              <a:chExt cx="857689" cy="775818"/>
            </a:xfrm>
          </p:grpSpPr>
          <p:sp>
            <p:nvSpPr>
              <p:cNvPr id="131" name="橢圓 647"/>
              <p:cNvSpPr/>
              <p:nvPr/>
            </p:nvSpPr>
            <p:spPr>
              <a:xfrm rot="21278674">
                <a:off x="5780655" y="148976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橢圓 648"/>
              <p:cNvSpPr/>
              <p:nvPr/>
            </p:nvSpPr>
            <p:spPr>
              <a:xfrm rot="21278674">
                <a:off x="5866573" y="163478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橢圓 649"/>
              <p:cNvSpPr/>
              <p:nvPr/>
            </p:nvSpPr>
            <p:spPr>
              <a:xfrm rot="21278674">
                <a:off x="5723186" y="164822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1" name="橢圓 650"/>
              <p:cNvSpPr/>
              <p:nvPr/>
            </p:nvSpPr>
            <p:spPr>
              <a:xfrm rot="21278674">
                <a:off x="5958117" y="17499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2" name="橢圓 651"/>
              <p:cNvSpPr/>
              <p:nvPr/>
            </p:nvSpPr>
            <p:spPr>
              <a:xfrm rot="21278674">
                <a:off x="5806382" y="176420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3" name="橢圓 652"/>
              <p:cNvSpPr/>
              <p:nvPr/>
            </p:nvSpPr>
            <p:spPr>
              <a:xfrm rot="21278674">
                <a:off x="5526328" y="186278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4" name="橢圓 653"/>
              <p:cNvSpPr/>
              <p:nvPr/>
            </p:nvSpPr>
            <p:spPr>
              <a:xfrm rot="21278674">
                <a:off x="5937955" y="153490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5" name="橢圓 654"/>
              <p:cNvSpPr/>
              <p:nvPr/>
            </p:nvSpPr>
            <p:spPr>
              <a:xfrm rot="21278674">
                <a:off x="5649553" y="16342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橢圓 655"/>
              <p:cNvSpPr/>
              <p:nvPr/>
            </p:nvSpPr>
            <p:spPr>
              <a:xfrm rot="21278674">
                <a:off x="5931234" y="146321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7" name="橢圓 656"/>
              <p:cNvSpPr/>
              <p:nvPr/>
            </p:nvSpPr>
            <p:spPr>
              <a:xfrm rot="21278674">
                <a:off x="5898238" y="197257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橢圓 657"/>
              <p:cNvSpPr/>
              <p:nvPr/>
            </p:nvSpPr>
            <p:spPr>
              <a:xfrm rot="21278674">
                <a:off x="6081654" y="161461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9" name="橢圓 658"/>
              <p:cNvSpPr/>
              <p:nvPr/>
            </p:nvSpPr>
            <p:spPr>
              <a:xfrm rot="21278674">
                <a:off x="6106598" y="188071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0" name="橢圓 660"/>
              <p:cNvSpPr/>
              <p:nvPr/>
            </p:nvSpPr>
            <p:spPr>
              <a:xfrm rot="21278674">
                <a:off x="5669716" y="18493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1" name="橢圓 662"/>
              <p:cNvSpPr/>
              <p:nvPr/>
            </p:nvSpPr>
            <p:spPr>
              <a:xfrm rot="21278674">
                <a:off x="6221777" y="162239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2" name="橢圓 663"/>
              <p:cNvSpPr/>
              <p:nvPr/>
            </p:nvSpPr>
            <p:spPr>
              <a:xfrm rot="21278674">
                <a:off x="6137967" y="144383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3" name="橢圓 664"/>
              <p:cNvSpPr/>
              <p:nvPr/>
            </p:nvSpPr>
            <p:spPr>
              <a:xfrm rot="21278674">
                <a:off x="6221777" y="178885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4" name="橢圓 666"/>
              <p:cNvSpPr/>
              <p:nvPr/>
            </p:nvSpPr>
            <p:spPr>
              <a:xfrm rot="21278674">
                <a:off x="5508104" y="16683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5" name="橢圓 667"/>
              <p:cNvSpPr/>
              <p:nvPr/>
            </p:nvSpPr>
            <p:spPr>
              <a:xfrm rot="21278674">
                <a:off x="5802543" y="191042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6" name="橢圓 672"/>
              <p:cNvSpPr/>
              <p:nvPr/>
            </p:nvSpPr>
            <p:spPr>
              <a:xfrm rot="21278674">
                <a:off x="5694364" y="134076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Group 95"/>
            <p:cNvGrpSpPr/>
            <p:nvPr/>
          </p:nvGrpSpPr>
          <p:grpSpPr>
            <a:xfrm>
              <a:off x="6546601" y="4908439"/>
              <a:ext cx="643143" cy="581752"/>
              <a:chOff x="5508104" y="1340768"/>
              <a:chExt cx="857689" cy="775818"/>
            </a:xfrm>
          </p:grpSpPr>
          <p:sp>
            <p:nvSpPr>
              <p:cNvPr id="112" name="橢圓 647"/>
              <p:cNvSpPr/>
              <p:nvPr/>
            </p:nvSpPr>
            <p:spPr>
              <a:xfrm rot="21278674">
                <a:off x="5780655" y="148976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橢圓 648"/>
              <p:cNvSpPr/>
              <p:nvPr/>
            </p:nvSpPr>
            <p:spPr>
              <a:xfrm rot="21278674">
                <a:off x="5866573" y="163478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4" name="橢圓 649"/>
              <p:cNvSpPr/>
              <p:nvPr/>
            </p:nvSpPr>
            <p:spPr>
              <a:xfrm rot="21278674">
                <a:off x="5723186" y="164822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5" name="橢圓 650"/>
              <p:cNvSpPr/>
              <p:nvPr/>
            </p:nvSpPr>
            <p:spPr>
              <a:xfrm rot="21278674">
                <a:off x="5958117" y="17499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6" name="橢圓 651"/>
              <p:cNvSpPr/>
              <p:nvPr/>
            </p:nvSpPr>
            <p:spPr>
              <a:xfrm rot="21278674">
                <a:off x="5806382" y="176420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7" name="橢圓 652"/>
              <p:cNvSpPr/>
              <p:nvPr/>
            </p:nvSpPr>
            <p:spPr>
              <a:xfrm rot="21278674">
                <a:off x="5526328" y="186278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橢圓 653"/>
              <p:cNvSpPr/>
              <p:nvPr/>
            </p:nvSpPr>
            <p:spPr>
              <a:xfrm rot="21278674">
                <a:off x="5937955" y="153490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9" name="橢圓 654"/>
              <p:cNvSpPr/>
              <p:nvPr/>
            </p:nvSpPr>
            <p:spPr>
              <a:xfrm rot="21278674">
                <a:off x="5649553" y="16342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橢圓 655"/>
              <p:cNvSpPr/>
              <p:nvPr/>
            </p:nvSpPr>
            <p:spPr>
              <a:xfrm rot="21278674">
                <a:off x="5931234" y="146321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1" name="橢圓 656"/>
              <p:cNvSpPr/>
              <p:nvPr/>
            </p:nvSpPr>
            <p:spPr>
              <a:xfrm rot="21278674">
                <a:off x="5898238" y="197257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橢圓 657"/>
              <p:cNvSpPr/>
              <p:nvPr/>
            </p:nvSpPr>
            <p:spPr>
              <a:xfrm rot="21278674">
                <a:off x="6081654" y="161461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3" name="橢圓 658"/>
              <p:cNvSpPr/>
              <p:nvPr/>
            </p:nvSpPr>
            <p:spPr>
              <a:xfrm rot="21278674">
                <a:off x="6106598" y="188071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4" name="橢圓 660"/>
              <p:cNvSpPr/>
              <p:nvPr/>
            </p:nvSpPr>
            <p:spPr>
              <a:xfrm rot="21278674">
                <a:off x="5669716" y="18493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5" name="橢圓 662"/>
              <p:cNvSpPr/>
              <p:nvPr/>
            </p:nvSpPr>
            <p:spPr>
              <a:xfrm rot="21278674">
                <a:off x="6221777" y="162239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6" name="橢圓 663"/>
              <p:cNvSpPr/>
              <p:nvPr/>
            </p:nvSpPr>
            <p:spPr>
              <a:xfrm rot="21278674">
                <a:off x="6137967" y="144383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7" name="橢圓 664"/>
              <p:cNvSpPr/>
              <p:nvPr/>
            </p:nvSpPr>
            <p:spPr>
              <a:xfrm rot="21278674">
                <a:off x="6221777" y="178885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8" name="橢圓 666"/>
              <p:cNvSpPr/>
              <p:nvPr/>
            </p:nvSpPr>
            <p:spPr>
              <a:xfrm rot="21278674">
                <a:off x="5508104" y="16683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9" name="橢圓 667"/>
              <p:cNvSpPr/>
              <p:nvPr/>
            </p:nvSpPr>
            <p:spPr>
              <a:xfrm rot="21278674">
                <a:off x="5802543" y="191042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0" name="橢圓 672"/>
              <p:cNvSpPr/>
              <p:nvPr/>
            </p:nvSpPr>
            <p:spPr>
              <a:xfrm rot="21278674">
                <a:off x="5694364" y="134076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3" name="Group 6"/>
            <p:cNvGrpSpPr/>
            <p:nvPr/>
          </p:nvGrpSpPr>
          <p:grpSpPr>
            <a:xfrm>
              <a:off x="5744653" y="4896239"/>
              <a:ext cx="617353" cy="489110"/>
              <a:chOff x="4856181" y="3161598"/>
              <a:chExt cx="823297" cy="652272"/>
            </a:xfrm>
          </p:grpSpPr>
          <p:sp>
            <p:nvSpPr>
              <p:cNvPr id="98" name="橢圓 647"/>
              <p:cNvSpPr/>
              <p:nvPr/>
            </p:nvSpPr>
            <p:spPr>
              <a:xfrm rot="18082557">
                <a:off x="5027203" y="343581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9" name="橢圓 648"/>
              <p:cNvSpPr/>
              <p:nvPr/>
            </p:nvSpPr>
            <p:spPr>
              <a:xfrm rot="18082557">
                <a:off x="5194809" y="34536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0" name="橢圓 649"/>
              <p:cNvSpPr/>
              <p:nvPr/>
            </p:nvSpPr>
            <p:spPr>
              <a:xfrm rot="18082557">
                <a:off x="5119826" y="357664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1" name="橢圓 650"/>
              <p:cNvSpPr/>
              <p:nvPr/>
            </p:nvSpPr>
            <p:spPr>
              <a:xfrm rot="18082557">
                <a:off x="5341888" y="344921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2" name="橢圓 651"/>
              <p:cNvSpPr/>
              <p:nvPr/>
            </p:nvSpPr>
            <p:spPr>
              <a:xfrm rot="18082557">
                <a:off x="5262540" y="357933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橢圓 653"/>
              <p:cNvSpPr/>
              <p:nvPr/>
            </p:nvSpPr>
            <p:spPr>
              <a:xfrm rot="18082557">
                <a:off x="5157454" y="333674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橢圓 655"/>
              <p:cNvSpPr/>
              <p:nvPr/>
            </p:nvSpPr>
            <p:spPr>
              <a:xfrm rot="18082557">
                <a:off x="5095976" y="329925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5" name="橢圓 656"/>
              <p:cNvSpPr/>
              <p:nvPr/>
            </p:nvSpPr>
            <p:spPr>
              <a:xfrm rot="18082557">
                <a:off x="5484467" y="363032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6" name="橢圓 657"/>
              <p:cNvSpPr/>
              <p:nvPr/>
            </p:nvSpPr>
            <p:spPr>
              <a:xfrm rot="18082557">
                <a:off x="5307281" y="326924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658"/>
              <p:cNvSpPr/>
              <p:nvPr/>
            </p:nvSpPr>
            <p:spPr>
              <a:xfrm rot="18082557">
                <a:off x="5535462" y="340840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662"/>
              <p:cNvSpPr/>
              <p:nvPr/>
            </p:nvSpPr>
            <p:spPr>
              <a:xfrm rot="18082557">
                <a:off x="5397315" y="316159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664"/>
              <p:cNvSpPr/>
              <p:nvPr/>
            </p:nvSpPr>
            <p:spPr>
              <a:xfrm rot="18082557">
                <a:off x="5530727" y="326115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667"/>
              <p:cNvSpPr/>
              <p:nvPr/>
            </p:nvSpPr>
            <p:spPr>
              <a:xfrm rot="18082557">
                <a:off x="5377429" y="366985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1" name="橢圓 672"/>
              <p:cNvSpPr/>
              <p:nvPr/>
            </p:nvSpPr>
            <p:spPr>
              <a:xfrm rot="18082557">
                <a:off x="4856181" y="341586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4" name="Group 135"/>
            <p:cNvGrpSpPr/>
            <p:nvPr/>
          </p:nvGrpSpPr>
          <p:grpSpPr>
            <a:xfrm rot="10800000">
              <a:off x="4850129" y="4893089"/>
              <a:ext cx="617353" cy="489110"/>
              <a:chOff x="4856181" y="3161598"/>
              <a:chExt cx="823297" cy="652272"/>
            </a:xfrm>
          </p:grpSpPr>
          <p:sp>
            <p:nvSpPr>
              <p:cNvPr id="84" name="橢圓 647"/>
              <p:cNvSpPr/>
              <p:nvPr/>
            </p:nvSpPr>
            <p:spPr>
              <a:xfrm rot="18082557">
                <a:off x="5027203" y="343581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648"/>
              <p:cNvSpPr/>
              <p:nvPr/>
            </p:nvSpPr>
            <p:spPr>
              <a:xfrm rot="18082557">
                <a:off x="5194809" y="34536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649"/>
              <p:cNvSpPr/>
              <p:nvPr/>
            </p:nvSpPr>
            <p:spPr>
              <a:xfrm rot="18082557">
                <a:off x="5119826" y="357664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7" name="橢圓 650"/>
              <p:cNvSpPr/>
              <p:nvPr/>
            </p:nvSpPr>
            <p:spPr>
              <a:xfrm rot="18082557">
                <a:off x="5341888" y="344921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8" name="橢圓 651"/>
              <p:cNvSpPr/>
              <p:nvPr/>
            </p:nvSpPr>
            <p:spPr>
              <a:xfrm rot="18082557">
                <a:off x="5262540" y="357933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橢圓 653"/>
              <p:cNvSpPr/>
              <p:nvPr/>
            </p:nvSpPr>
            <p:spPr>
              <a:xfrm rot="18082557">
                <a:off x="5157454" y="333674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0" name="橢圓 655"/>
              <p:cNvSpPr/>
              <p:nvPr/>
            </p:nvSpPr>
            <p:spPr>
              <a:xfrm rot="18082557">
                <a:off x="5095976" y="329925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橢圓 656"/>
              <p:cNvSpPr/>
              <p:nvPr/>
            </p:nvSpPr>
            <p:spPr>
              <a:xfrm rot="18082557">
                <a:off x="5484467" y="363032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橢圓 657"/>
              <p:cNvSpPr/>
              <p:nvPr/>
            </p:nvSpPr>
            <p:spPr>
              <a:xfrm rot="18082557">
                <a:off x="5307281" y="326924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橢圓 658"/>
              <p:cNvSpPr/>
              <p:nvPr/>
            </p:nvSpPr>
            <p:spPr>
              <a:xfrm rot="18082557">
                <a:off x="5535462" y="340840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4" name="橢圓 662"/>
              <p:cNvSpPr/>
              <p:nvPr/>
            </p:nvSpPr>
            <p:spPr>
              <a:xfrm rot="18082557">
                <a:off x="5397315" y="316159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664"/>
              <p:cNvSpPr/>
              <p:nvPr/>
            </p:nvSpPr>
            <p:spPr>
              <a:xfrm rot="18082557">
                <a:off x="5530727" y="326115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橢圓 667"/>
              <p:cNvSpPr/>
              <p:nvPr/>
            </p:nvSpPr>
            <p:spPr>
              <a:xfrm rot="18082557">
                <a:off x="5377429" y="366985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672"/>
              <p:cNvSpPr/>
              <p:nvPr/>
            </p:nvSpPr>
            <p:spPr>
              <a:xfrm rot="18082557">
                <a:off x="4856181" y="341586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5" name="Group 150"/>
            <p:cNvGrpSpPr/>
            <p:nvPr/>
          </p:nvGrpSpPr>
          <p:grpSpPr>
            <a:xfrm rot="9945387">
              <a:off x="4371857" y="4858428"/>
              <a:ext cx="643143" cy="581752"/>
              <a:chOff x="5508104" y="1340768"/>
              <a:chExt cx="857689" cy="775818"/>
            </a:xfrm>
          </p:grpSpPr>
          <p:sp>
            <p:nvSpPr>
              <p:cNvPr id="65" name="橢圓 647"/>
              <p:cNvSpPr/>
              <p:nvPr/>
            </p:nvSpPr>
            <p:spPr>
              <a:xfrm rot="21278674">
                <a:off x="5780655" y="148976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橢圓 648"/>
              <p:cNvSpPr/>
              <p:nvPr/>
            </p:nvSpPr>
            <p:spPr>
              <a:xfrm rot="21278674">
                <a:off x="5866573" y="163478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" name="橢圓 649"/>
              <p:cNvSpPr/>
              <p:nvPr/>
            </p:nvSpPr>
            <p:spPr>
              <a:xfrm rot="21278674">
                <a:off x="5723186" y="164822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橢圓 650"/>
              <p:cNvSpPr/>
              <p:nvPr/>
            </p:nvSpPr>
            <p:spPr>
              <a:xfrm rot="21278674">
                <a:off x="5958117" y="17499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橢圓 651"/>
              <p:cNvSpPr/>
              <p:nvPr/>
            </p:nvSpPr>
            <p:spPr>
              <a:xfrm rot="21278674">
                <a:off x="5806382" y="176420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" name="橢圓 652"/>
              <p:cNvSpPr/>
              <p:nvPr/>
            </p:nvSpPr>
            <p:spPr>
              <a:xfrm rot="21278674">
                <a:off x="5526328" y="186278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橢圓 653"/>
              <p:cNvSpPr/>
              <p:nvPr/>
            </p:nvSpPr>
            <p:spPr>
              <a:xfrm rot="21278674">
                <a:off x="5937955" y="153490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" name="橢圓 654"/>
              <p:cNvSpPr/>
              <p:nvPr/>
            </p:nvSpPr>
            <p:spPr>
              <a:xfrm rot="21278674">
                <a:off x="5649553" y="16342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3" name="橢圓 655"/>
              <p:cNvSpPr/>
              <p:nvPr/>
            </p:nvSpPr>
            <p:spPr>
              <a:xfrm rot="21278674">
                <a:off x="5931234" y="146321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橢圓 656"/>
              <p:cNvSpPr/>
              <p:nvPr/>
            </p:nvSpPr>
            <p:spPr>
              <a:xfrm rot="21278674">
                <a:off x="5898238" y="197257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5" name="橢圓 657"/>
              <p:cNvSpPr/>
              <p:nvPr/>
            </p:nvSpPr>
            <p:spPr>
              <a:xfrm rot="21278674">
                <a:off x="6081654" y="161461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6" name="橢圓 658"/>
              <p:cNvSpPr/>
              <p:nvPr/>
            </p:nvSpPr>
            <p:spPr>
              <a:xfrm rot="21278674">
                <a:off x="6106598" y="188071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7" name="橢圓 660"/>
              <p:cNvSpPr/>
              <p:nvPr/>
            </p:nvSpPr>
            <p:spPr>
              <a:xfrm rot="21278674">
                <a:off x="5669716" y="18493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8" name="橢圓 662"/>
              <p:cNvSpPr/>
              <p:nvPr/>
            </p:nvSpPr>
            <p:spPr>
              <a:xfrm rot="21278674">
                <a:off x="6221777" y="162239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9" name="橢圓 663"/>
              <p:cNvSpPr/>
              <p:nvPr/>
            </p:nvSpPr>
            <p:spPr>
              <a:xfrm rot="21278674">
                <a:off x="6137967" y="144383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0" name="橢圓 664"/>
              <p:cNvSpPr/>
              <p:nvPr/>
            </p:nvSpPr>
            <p:spPr>
              <a:xfrm rot="21278674">
                <a:off x="6221777" y="178885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1" name="橢圓 666"/>
              <p:cNvSpPr/>
              <p:nvPr/>
            </p:nvSpPr>
            <p:spPr>
              <a:xfrm rot="21278674">
                <a:off x="5508104" y="16683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2" name="橢圓 667"/>
              <p:cNvSpPr/>
              <p:nvPr/>
            </p:nvSpPr>
            <p:spPr>
              <a:xfrm rot="21278674">
                <a:off x="5802543" y="191042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3" name="橢圓 672"/>
              <p:cNvSpPr/>
              <p:nvPr/>
            </p:nvSpPr>
            <p:spPr>
              <a:xfrm rot="21278674">
                <a:off x="5694364" y="134076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6" name="Group 170"/>
            <p:cNvGrpSpPr/>
            <p:nvPr/>
          </p:nvGrpSpPr>
          <p:grpSpPr>
            <a:xfrm rot="2593549">
              <a:off x="4013501" y="4725935"/>
              <a:ext cx="643143" cy="504470"/>
              <a:chOff x="6018567" y="2883991"/>
              <a:chExt cx="857689" cy="672755"/>
            </a:xfrm>
          </p:grpSpPr>
          <p:sp>
            <p:nvSpPr>
              <p:cNvPr id="47" name="橢圓 647"/>
              <p:cNvSpPr/>
              <p:nvPr/>
            </p:nvSpPr>
            <p:spPr>
              <a:xfrm rot="21278674">
                <a:off x="6291118" y="292992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648"/>
              <p:cNvSpPr/>
              <p:nvPr/>
            </p:nvSpPr>
            <p:spPr>
              <a:xfrm rot="21278674">
                <a:off x="6377036" y="307494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橢圓 649"/>
              <p:cNvSpPr/>
              <p:nvPr/>
            </p:nvSpPr>
            <p:spPr>
              <a:xfrm rot="21278674">
                <a:off x="6233649" y="308838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650"/>
              <p:cNvSpPr/>
              <p:nvPr/>
            </p:nvSpPr>
            <p:spPr>
              <a:xfrm rot="21278674">
                <a:off x="6468580" y="31901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651"/>
              <p:cNvSpPr/>
              <p:nvPr/>
            </p:nvSpPr>
            <p:spPr>
              <a:xfrm rot="21278674">
                <a:off x="6316845" y="320436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橢圓 652"/>
              <p:cNvSpPr/>
              <p:nvPr/>
            </p:nvSpPr>
            <p:spPr>
              <a:xfrm rot="21278674">
                <a:off x="6036791" y="330294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653"/>
              <p:cNvSpPr/>
              <p:nvPr/>
            </p:nvSpPr>
            <p:spPr>
              <a:xfrm rot="21278674">
                <a:off x="6448418" y="29750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654"/>
              <p:cNvSpPr/>
              <p:nvPr/>
            </p:nvSpPr>
            <p:spPr>
              <a:xfrm rot="21278674">
                <a:off x="6160016" y="307442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5" name="橢圓 655"/>
              <p:cNvSpPr/>
              <p:nvPr/>
            </p:nvSpPr>
            <p:spPr>
              <a:xfrm rot="21278674">
                <a:off x="6441697" y="290337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656"/>
              <p:cNvSpPr/>
              <p:nvPr/>
            </p:nvSpPr>
            <p:spPr>
              <a:xfrm rot="21278674">
                <a:off x="6408701" y="341273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657"/>
              <p:cNvSpPr/>
              <p:nvPr/>
            </p:nvSpPr>
            <p:spPr>
              <a:xfrm rot="21278674">
                <a:off x="6592117" y="298708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" name="橢圓 658"/>
              <p:cNvSpPr/>
              <p:nvPr/>
            </p:nvSpPr>
            <p:spPr>
              <a:xfrm rot="21278674">
                <a:off x="6617061" y="332087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660"/>
              <p:cNvSpPr/>
              <p:nvPr/>
            </p:nvSpPr>
            <p:spPr>
              <a:xfrm rot="21278674">
                <a:off x="6180179" y="328950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" name="橢圓 662"/>
              <p:cNvSpPr/>
              <p:nvPr/>
            </p:nvSpPr>
            <p:spPr>
              <a:xfrm rot="21278674">
                <a:off x="6732240" y="306255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" name="橢圓 663"/>
              <p:cNvSpPr/>
              <p:nvPr/>
            </p:nvSpPr>
            <p:spPr>
              <a:xfrm rot="21278674">
                <a:off x="6648430" y="288399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橢圓 664"/>
              <p:cNvSpPr/>
              <p:nvPr/>
            </p:nvSpPr>
            <p:spPr>
              <a:xfrm rot="21278674">
                <a:off x="6732240" y="322901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" name="橢圓 666"/>
              <p:cNvSpPr/>
              <p:nvPr/>
            </p:nvSpPr>
            <p:spPr>
              <a:xfrm rot="21278674">
                <a:off x="6018567" y="310854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橢圓 667"/>
              <p:cNvSpPr/>
              <p:nvPr/>
            </p:nvSpPr>
            <p:spPr>
              <a:xfrm rot="21278674">
                <a:off x="6313006" y="33505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7" name="Group 189"/>
            <p:cNvGrpSpPr/>
            <p:nvPr/>
          </p:nvGrpSpPr>
          <p:grpSpPr>
            <a:xfrm rot="6491972">
              <a:off x="3987392" y="4893706"/>
              <a:ext cx="643143" cy="581752"/>
              <a:chOff x="5508104" y="1340768"/>
              <a:chExt cx="857689" cy="775818"/>
            </a:xfrm>
          </p:grpSpPr>
          <p:sp>
            <p:nvSpPr>
              <p:cNvPr id="28" name="橢圓 647"/>
              <p:cNvSpPr/>
              <p:nvPr/>
            </p:nvSpPr>
            <p:spPr>
              <a:xfrm rot="21278674">
                <a:off x="5780655" y="148976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648"/>
              <p:cNvSpPr/>
              <p:nvPr/>
            </p:nvSpPr>
            <p:spPr>
              <a:xfrm rot="21278674">
                <a:off x="5866573" y="163478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649"/>
              <p:cNvSpPr/>
              <p:nvPr/>
            </p:nvSpPr>
            <p:spPr>
              <a:xfrm rot="21278674">
                <a:off x="5723186" y="164822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橢圓 650"/>
              <p:cNvSpPr/>
              <p:nvPr/>
            </p:nvSpPr>
            <p:spPr>
              <a:xfrm rot="21278674">
                <a:off x="5958117" y="17499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651"/>
              <p:cNvSpPr/>
              <p:nvPr/>
            </p:nvSpPr>
            <p:spPr>
              <a:xfrm rot="21278674">
                <a:off x="5806382" y="176420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652"/>
              <p:cNvSpPr/>
              <p:nvPr/>
            </p:nvSpPr>
            <p:spPr>
              <a:xfrm rot="21278674">
                <a:off x="5526328" y="186278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橢圓 653"/>
              <p:cNvSpPr/>
              <p:nvPr/>
            </p:nvSpPr>
            <p:spPr>
              <a:xfrm rot="21278674">
                <a:off x="5937955" y="153490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654"/>
              <p:cNvSpPr/>
              <p:nvPr/>
            </p:nvSpPr>
            <p:spPr>
              <a:xfrm rot="21278674">
                <a:off x="5649553" y="16342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655"/>
              <p:cNvSpPr/>
              <p:nvPr/>
            </p:nvSpPr>
            <p:spPr>
              <a:xfrm rot="21278674">
                <a:off x="5931234" y="146321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橢圓 656"/>
              <p:cNvSpPr/>
              <p:nvPr/>
            </p:nvSpPr>
            <p:spPr>
              <a:xfrm rot="21278674">
                <a:off x="5898238" y="197257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657"/>
              <p:cNvSpPr/>
              <p:nvPr/>
            </p:nvSpPr>
            <p:spPr>
              <a:xfrm rot="21278674">
                <a:off x="6081654" y="161461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658"/>
              <p:cNvSpPr/>
              <p:nvPr/>
            </p:nvSpPr>
            <p:spPr>
              <a:xfrm rot="21278674">
                <a:off x="6106598" y="188071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0" name="橢圓 660"/>
              <p:cNvSpPr/>
              <p:nvPr/>
            </p:nvSpPr>
            <p:spPr>
              <a:xfrm rot="21278674">
                <a:off x="5669716" y="18493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662"/>
              <p:cNvSpPr/>
              <p:nvPr/>
            </p:nvSpPr>
            <p:spPr>
              <a:xfrm rot="21278674">
                <a:off x="6221777" y="162239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663"/>
              <p:cNvSpPr/>
              <p:nvPr/>
            </p:nvSpPr>
            <p:spPr>
              <a:xfrm rot="21278674">
                <a:off x="6137967" y="144383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橢圓 664"/>
              <p:cNvSpPr/>
              <p:nvPr/>
            </p:nvSpPr>
            <p:spPr>
              <a:xfrm rot="21278674">
                <a:off x="6221777" y="178885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666"/>
              <p:cNvSpPr/>
              <p:nvPr/>
            </p:nvSpPr>
            <p:spPr>
              <a:xfrm rot="21278674">
                <a:off x="5508104" y="16683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667"/>
              <p:cNvSpPr/>
              <p:nvPr/>
            </p:nvSpPr>
            <p:spPr>
              <a:xfrm rot="21278674">
                <a:off x="5802543" y="191042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" name="橢圓 672"/>
              <p:cNvSpPr/>
              <p:nvPr/>
            </p:nvSpPr>
            <p:spPr>
              <a:xfrm rot="21278674">
                <a:off x="5694364" y="134076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42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391472" y="367864"/>
            <a:ext cx="8546061" cy="12701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4000" b="1" dirty="0" smtClean="0"/>
              <a:t>Definition of </a:t>
            </a:r>
          </a:p>
          <a:p>
            <a:r>
              <a:rPr lang="en-US" sz="4000" b="1" dirty="0" smtClean="0"/>
              <a:t>Plateau &amp; Residual Stress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5732" y="1856006"/>
            <a:ext cx="6890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Characterize the stress curve by defining two stress value</a:t>
            </a:r>
          </a:p>
          <a:p>
            <a:r>
              <a:rPr lang="en-US" sz="2000" dirty="0" smtClean="0"/>
              <a:t>Plateau (</a:t>
            </a:r>
            <a:r>
              <a:rPr lang="zh-TW" altLang="en-US" sz="2000" dirty="0" smtClean="0"/>
              <a:t>擬穩態應力值</a:t>
            </a:r>
            <a:r>
              <a:rPr lang="en-US" altLang="zh-TW" sz="2000" dirty="0" smtClean="0"/>
              <a:t>, </a:t>
            </a:r>
            <a:r>
              <a:rPr lang="en-US" altLang="zh-TW" sz="2000" baseline="30000" dirty="0" smtClean="0"/>
              <a:t>(P)</a:t>
            </a:r>
            <a:r>
              <a:rPr lang="en-US" sz="2000" dirty="0" smtClean="0"/>
              <a:t>)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&amp;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Residual Stress(</a:t>
            </a:r>
            <a:r>
              <a:rPr lang="zh-TW" altLang="en-US" sz="2000" dirty="0" smtClean="0"/>
              <a:t>殘餘應力</a:t>
            </a:r>
            <a:r>
              <a:rPr lang="en-US" altLang="zh-TW" sz="2000" dirty="0"/>
              <a:t>, </a:t>
            </a:r>
            <a:r>
              <a:rPr lang="en-US" altLang="zh-TW" sz="2000" baseline="30000" dirty="0" smtClean="0"/>
              <a:t>(R)</a:t>
            </a:r>
            <a:r>
              <a:rPr lang="en-US" altLang="zh-TW" sz="2000" dirty="0" smtClean="0"/>
              <a:t>)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5" y="2634914"/>
            <a:ext cx="5724823" cy="3996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5" y="2634914"/>
            <a:ext cx="5724823" cy="3996289"/>
          </a:xfrm>
          <a:prstGeom prst="rect">
            <a:avLst/>
          </a:prstGeom>
        </p:spPr>
      </p:pic>
      <p:sp>
        <p:nvSpPr>
          <p:cNvPr id="15" name="Shape 106"/>
          <p:cNvSpPr txBox="1">
            <a:spLocks/>
          </p:cNvSpPr>
          <p:nvPr/>
        </p:nvSpPr>
        <p:spPr>
          <a:xfrm>
            <a:off x="6081205" y="3252972"/>
            <a:ext cx="3258106" cy="1043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0"/>
              </a:spcBef>
              <a:buFont typeface="Source Sans Pro"/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Stress-</a:t>
            </a:r>
          </a:p>
          <a:p>
            <a:pPr>
              <a:spcBef>
                <a:spcPts val="0"/>
              </a:spcBef>
              <a:buFont typeface="Source Sans Pro"/>
              <a:buNone/>
            </a:pPr>
            <a:r>
              <a:rPr lang="en-US" sz="1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Symmetric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respect to </a:t>
            </a:r>
          </a:p>
          <a:p>
            <a:pPr>
              <a:spcBef>
                <a:spcPts val="0"/>
              </a:spcBef>
              <a:buFont typeface="Source Sans Pro"/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</a:t>
            </a:r>
            <a:r>
              <a:rPr lang="en-US" sz="1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opposite directions</a:t>
            </a:r>
            <a:endParaRPr lang="en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06"/>
          <p:cNvSpPr txBox="1">
            <a:spLocks/>
          </p:cNvSpPr>
          <p:nvPr/>
        </p:nvSpPr>
        <p:spPr>
          <a:xfrm>
            <a:off x="6081205" y="4701512"/>
            <a:ext cx="3258106" cy="1043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0"/>
              </a:spcBef>
              <a:buFont typeface="Source Sans Pro"/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Stress-</a:t>
            </a:r>
          </a:p>
          <a:p>
            <a:pPr>
              <a:spcBef>
                <a:spcPts val="0"/>
              </a:spcBef>
              <a:buFont typeface="Source Sans Pro"/>
              <a:buNone/>
            </a:pPr>
            <a:r>
              <a:rPr lang="en-US" sz="1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Anti-symmetric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respect to </a:t>
            </a:r>
          </a:p>
          <a:p>
            <a:pPr>
              <a:spcBef>
                <a:spcPts val="0"/>
              </a:spcBef>
              <a:buFont typeface="Source Sans Pro"/>
              <a:buNone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</a:t>
            </a:r>
            <a:r>
              <a:rPr lang="en-US" sz="16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opposite directions</a:t>
            </a:r>
            <a:endParaRPr lang="en" sz="16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79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400180" y="296397"/>
            <a:ext cx="8546061" cy="15334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altLang="zh-TW" sz="3200" b="1" dirty="0" smtClean="0"/>
              <a:t>Dependence of </a:t>
            </a:r>
          </a:p>
          <a:p>
            <a:r>
              <a:rPr lang="en-US" sz="3200" b="1" dirty="0" smtClean="0"/>
              <a:t>Plateau (P) &amp; Residual </a:t>
            </a:r>
            <a:r>
              <a:rPr lang="en-US" altLang="zh-TW" sz="3200" b="1" dirty="0"/>
              <a:t>(R) </a:t>
            </a:r>
            <a:r>
              <a:rPr lang="en-US" sz="3200" b="1" dirty="0" smtClean="0"/>
              <a:t>Stress</a:t>
            </a:r>
          </a:p>
          <a:p>
            <a:r>
              <a:rPr lang="en-US" sz="3200" b="1" dirty="0" smtClean="0"/>
              <a:t>On Experiment Parameters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08" y="1969327"/>
            <a:ext cx="5415599" cy="4750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9083" y="3259855"/>
                <a:ext cx="289156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On Maximum </a:t>
                </a:r>
              </a:p>
              <a:p>
                <a:r>
                  <a:rPr lang="en-US" sz="2400" dirty="0" smtClean="0"/>
                  <a:t>Shear Strain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32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p>
                    </m:sSup>
                  </m:oMath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83" y="3259855"/>
                <a:ext cx="2891561" cy="954107"/>
              </a:xfrm>
              <a:prstGeom prst="rect">
                <a:avLst/>
              </a:prstGeom>
              <a:blipFill>
                <a:blip r:embed="rId4"/>
                <a:stretch>
                  <a:fillRect l="-3376" t="-4487" b="-1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70948" y="1582861"/>
                <a:ext cx="2475293" cy="3166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γ</m:t>
                            </m:r>
                          </m:e>
                        </m:acc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on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=1.37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zh-TW" altLang="en-US" i="1" dirty="0" smtClean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Off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=120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948" y="1582861"/>
                <a:ext cx="2475293" cy="316690"/>
              </a:xfrm>
              <a:prstGeom prst="rect">
                <a:avLst/>
              </a:prstGeom>
              <a:blipFill>
                <a:blip r:embed="rId5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69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400180" y="322524"/>
            <a:ext cx="8546061" cy="15334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altLang="zh-TW" sz="3200" b="1" dirty="0" smtClean="0"/>
              <a:t>Dependence of </a:t>
            </a:r>
          </a:p>
          <a:p>
            <a:r>
              <a:rPr lang="en-US" sz="3200" b="1" dirty="0" smtClean="0"/>
              <a:t>Plateau (P) &amp; Residual </a:t>
            </a:r>
            <a:r>
              <a:rPr lang="en-US" altLang="zh-TW" sz="3200" b="1" dirty="0"/>
              <a:t>(R) </a:t>
            </a:r>
            <a:r>
              <a:rPr lang="en-US" sz="3200" b="1" dirty="0" smtClean="0"/>
              <a:t>Stress</a:t>
            </a:r>
          </a:p>
          <a:p>
            <a:r>
              <a:rPr lang="en-US" sz="3200" b="1" dirty="0" smtClean="0"/>
              <a:t>On Experiment Parameters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0" y="3059557"/>
                <a:ext cx="1820929" cy="1365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On </a:t>
                </a:r>
              </a:p>
              <a:p>
                <a:pPr algn="ctr"/>
                <a:r>
                  <a:rPr lang="en-US" sz="2400" dirty="0" smtClean="0"/>
                  <a:t>Shear Rate  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   </m:t>
                    </m:r>
                    <m:sSup>
                      <m:sSupPr>
                        <m:ctrlPr>
                          <a:rPr lang="el-GR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l-GR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32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𝑜𝑛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59557"/>
                <a:ext cx="1820929" cy="1365630"/>
              </a:xfrm>
              <a:prstGeom prst="rect">
                <a:avLst/>
              </a:prstGeom>
              <a:blipFill>
                <a:blip r:embed="rId3"/>
                <a:stretch>
                  <a:fillRect l="-2676" t="-3125" r="-16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72" y="2020435"/>
            <a:ext cx="7404116" cy="4456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23135" y="1630443"/>
                <a:ext cx="221208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max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=5.47</m:t>
                    </m:r>
                  </m:oMath>
                </a14:m>
                <a:r>
                  <a:rPr lang="zh-TW" altLang="en-US" i="1" dirty="0" smtClean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Off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=120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135" y="1630443"/>
                <a:ext cx="2212080" cy="307777"/>
              </a:xfrm>
              <a:prstGeom prst="rect">
                <a:avLst/>
              </a:prstGeom>
              <a:blipFill>
                <a:blip r:embed="rId5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85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400180" y="322524"/>
            <a:ext cx="8546061" cy="15334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altLang="zh-TW" sz="3200" b="1" dirty="0" smtClean="0"/>
              <a:t>Dependence of </a:t>
            </a:r>
          </a:p>
          <a:p>
            <a:r>
              <a:rPr lang="en-US" sz="3200" b="1" dirty="0" smtClean="0"/>
              <a:t>Plateau (P) &amp; Residual </a:t>
            </a:r>
            <a:r>
              <a:rPr lang="en-US" altLang="zh-TW" sz="3200" b="1" dirty="0"/>
              <a:t>(R)</a:t>
            </a:r>
            <a:r>
              <a:rPr lang="en-US" sz="3200" b="1" dirty="0" smtClean="0"/>
              <a:t> Stress</a:t>
            </a:r>
          </a:p>
          <a:p>
            <a:r>
              <a:rPr lang="en-US" sz="3200" b="1" dirty="0" smtClean="0"/>
              <a:t>On Experiment Parameters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425317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On </a:t>
            </a:r>
          </a:p>
          <a:p>
            <a:pPr algn="ctr"/>
            <a:r>
              <a:rPr lang="en-US" sz="2400" dirty="0" smtClean="0"/>
              <a:t>Volume Fraction</a:t>
            </a:r>
          </a:p>
          <a:p>
            <a:pPr algn="ctr"/>
            <a:r>
              <a:rPr lang="en-US" sz="2400" i="1" dirty="0"/>
              <a:t>ϕ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64" y="1968137"/>
            <a:ext cx="6772335" cy="4722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819227" y="1604294"/>
                <a:ext cx="221208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γ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max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=5.47</m:t>
                    </m:r>
                  </m:oMath>
                </a14:m>
                <a:r>
                  <a:rPr lang="zh-TW" altLang="en-US" i="1" dirty="0" smtClean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Off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=120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227" y="1604294"/>
                <a:ext cx="2212080" cy="307777"/>
              </a:xfrm>
              <a:prstGeom prst="rect">
                <a:avLst/>
              </a:prstGeom>
              <a:blipFill>
                <a:blip r:embed="rId4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44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7423914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Chapter4.</a:t>
            </a:r>
          </a:p>
          <a:p>
            <a:r>
              <a:rPr lang="en" sz="6000" dirty="0" smtClean="0"/>
              <a:t>Experiment Results</a:t>
            </a:r>
            <a:endParaRPr lang="en" sz="6000" dirty="0"/>
          </a:p>
        </p:txBody>
      </p:sp>
      <p:sp>
        <p:nvSpPr>
          <p:cNvPr id="3" name="Shape 106"/>
          <p:cNvSpPr txBox="1">
            <a:spLocks/>
          </p:cNvSpPr>
          <p:nvPr/>
        </p:nvSpPr>
        <p:spPr>
          <a:xfrm>
            <a:off x="1450381" y="3337560"/>
            <a:ext cx="7547315" cy="25877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Stress Response of the Material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Role of Interstitial Fluid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Plateau and Residual Stress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b="1" dirty="0" smtClean="0">
                <a:solidFill>
                  <a:schemeClr val="tx1"/>
                </a:solidFill>
              </a:rPr>
              <a:t>Time Scales in Relaxation Process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Steady State Measurement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	</a:t>
            </a:r>
            <a:endParaRPr lang="e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3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400180" y="322524"/>
            <a:ext cx="8546061" cy="645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200" b="1" dirty="0" smtClean="0"/>
              <a:t>Time Scales in Relaxation Process</a:t>
            </a:r>
            <a:endParaRPr lang="en-US" sz="32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37268" y="1098368"/>
            <a:ext cx="8052560" cy="5623560"/>
            <a:chOff x="545976" y="941613"/>
            <a:chExt cx="8052560" cy="56235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76" y="941613"/>
              <a:ext cx="8052560" cy="562356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5389" t="2284" r="11504"/>
            <a:stretch/>
          </p:blipFill>
          <p:spPr>
            <a:xfrm>
              <a:off x="4606833" y="3910149"/>
              <a:ext cx="264632" cy="205522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5389" t="2284" r="11504"/>
            <a:stretch/>
          </p:blipFill>
          <p:spPr>
            <a:xfrm>
              <a:off x="549350" y="3910148"/>
              <a:ext cx="264632" cy="2055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2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452432" y="627324"/>
            <a:ext cx="8546061" cy="645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200" b="1" dirty="0" smtClean="0"/>
              <a:t>Time Scales in Relaxation Process</a:t>
            </a:r>
          </a:p>
          <a:p>
            <a:r>
              <a:rPr lang="en-US" sz="3200" b="1" dirty="0" smtClean="0"/>
              <a:t>- Single Exponential Fitting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54146" y="4565167"/>
                <a:ext cx="734263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400" i="1" kern="120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𝑥𝑧</m:t>
                        </m:r>
                      </m:sub>
                    </m:sSub>
                    <m:r>
                      <a:rPr lang="en-US" altLang="zh-TW" sz="2400" kern="12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TW" altLang="en-US" sz="2400" i="1" kern="12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、</m:t>
                    </m:r>
                    <m:r>
                      <a:rPr lang="zh-TW" altLang="zh-TW" sz="2400" kern="12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zh-TW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zz</m:t>
                        </m:r>
                      </m:sub>
                    </m:sSub>
                    <m:r>
                      <a:rPr lang="en-US" altLang="zh-TW" sz="2400" i="1" kern="12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TW" altLang="en-US" sz="2400" kern="1200" dirty="0" smtClean="0">
                    <a:solidFill>
                      <a:schemeClr val="tx1"/>
                    </a:solidFill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：　</a:t>
                </a:r>
                <a:r>
                  <a:rPr lang="en-US" altLang="zh-TW" sz="2400" kern="1200" dirty="0" smtClean="0">
                    <a:solidFill>
                      <a:schemeClr val="tx1"/>
                    </a:solidFill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Time</a:t>
                </a:r>
                <a:r>
                  <a:rPr lang="zh-TW" altLang="en-US" sz="2400" kern="1200" dirty="0">
                    <a:solidFill>
                      <a:schemeClr val="tx1"/>
                    </a:solidFill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400" kern="1200" dirty="0" smtClean="0">
                    <a:solidFill>
                      <a:schemeClr val="tx1"/>
                    </a:solidFill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scales of the relaxation Process</a:t>
                </a:r>
              </a:p>
              <a:p>
                <a:endParaRPr lang="en-US" altLang="zh-TW" sz="2400" kern="1200" dirty="0">
                  <a:latin typeface="+mj-lt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400" i="1" kern="120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𝑥𝑧</m:t>
                        </m:r>
                      </m:sub>
                    </m:sSub>
                  </m:oMath>
                </a14:m>
                <a:r>
                  <a:rPr lang="en-US" altLang="zh-TW" sz="2400" kern="1200" dirty="0">
                    <a:solidFill>
                      <a:srgbClr val="00B050"/>
                    </a:solidFill>
                    <a:latin typeface="+mj-lt"/>
                    <a:ea typeface="標楷體" panose="03000509000000000000" pitchFamily="65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sz="2400" i="1" kern="12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、</m:t>
                    </m:r>
                    <m:r>
                      <a:rPr lang="zh-TW" altLang="zh-TW" sz="2400" kern="12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zh-TW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altLang="zh-TW" sz="2400" dirty="0" smtClean="0">
                    <a:solidFill>
                      <a:schemeClr val="tx1"/>
                    </a:solidFill>
                    <a:latin typeface="+mj-lt"/>
                  </a:rPr>
                  <a:t>:     Residual stress at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→∞</m:t>
                    </m:r>
                  </m:oMath>
                </a14:m>
                <a:endParaRPr lang="zh-TW" altLang="en-US" sz="2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146" y="4565167"/>
                <a:ext cx="7342632" cy="1200329"/>
              </a:xfrm>
              <a:prstGeom prst="rect">
                <a:avLst/>
              </a:prstGeom>
              <a:blipFill>
                <a:blip r:embed="rId3"/>
                <a:stretch>
                  <a:fillRect l="-249" t="-4061" b="-111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0"/>
              <p:cNvSpPr/>
              <p:nvPr/>
            </p:nvSpPr>
            <p:spPr>
              <a:xfrm>
                <a:off x="0" y="1395359"/>
                <a:ext cx="9932908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04800">
                  <a:lnSpc>
                    <a:spcPct val="150000"/>
                  </a:lnSpc>
                </a:pPr>
                <a:r>
                  <a:rPr lang="en-US" altLang="zh-TW" sz="28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Fit Normal Stress with</a:t>
                </a: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2800" b="1" i="1" kern="100" dirty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</a:t>
                </a:r>
                <a:r>
                  <a:rPr lang="en-US" altLang="zh-TW" sz="28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 </a:t>
                </a:r>
                <a:r>
                  <a:rPr lang="en-US" altLang="zh-TW" sz="280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TW" altLang="zh-TW" sz="24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𝑥𝑧</m:t>
                            </m:r>
                          </m:sub>
                        </m:sSub>
                        <m:r>
                          <a:rPr lang="zh-TW" altLang="zh-TW" sz="2400" i="1">
                            <a:latin typeface="Cambria Math" panose="02040503050406030204" pitchFamily="18" charset="0"/>
                          </a:rPr>
                          <m:t>ｅ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zh-TW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TW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zh-TW" altLang="zh-TW" sz="24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𝑥𝑧</m:t>
                                </m:r>
                              </m:sub>
                            </m:sSub>
                          </m:den>
                        </m:f>
                      </m:sup>
                    </m:sSup>
                    <m:sSub>
                      <m:sSubPr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𝑥𝑧</m:t>
                        </m:r>
                      </m:sub>
                    </m:sSub>
                  </m:oMath>
                </a14:m>
                <a:endParaRPr lang="en-US" altLang="zh-TW" sz="1600" kern="100" dirty="0" smtClean="0">
                  <a:latin typeface="+mj-lt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28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Fit Shear Stress with</a:t>
                </a: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2800" b="1" i="1" kern="100" dirty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</a:t>
                </a:r>
                <a:r>
                  <a:rPr lang="en-US" altLang="zh-TW" sz="28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</a:t>
                </a:r>
                <a:r>
                  <a:rPr lang="en-US" altLang="zh-TW" sz="2800" b="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TW" altLang="zh-TW" sz="24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zh-TW" altLang="zh-TW" sz="2400" i="1">
                            <a:latin typeface="Cambria Math" panose="02040503050406030204" pitchFamily="18" charset="0"/>
                          </a:rPr>
                          <m:t>ｅ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zh-TW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TW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zh-TW" altLang="zh-TW" sz="24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den>
                        </m:f>
                      </m:sup>
                    </m:sSup>
                    <m:sSub>
                      <m:sSubPr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zh-TW" altLang="zh-TW" sz="2800" kern="100" dirty="0"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endParaRPr lang="zh-TW" altLang="zh-TW" sz="1600" kern="100" dirty="0">
                  <a:latin typeface="+mj-lt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95359"/>
                <a:ext cx="9932908" cy="30469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834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1721030"/>
            <a:ext cx="7358599" cy="5138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3" y="1722988"/>
            <a:ext cx="7355795" cy="5136970"/>
          </a:xfrm>
          <a:prstGeom prst="rect">
            <a:avLst/>
          </a:prstGeom>
        </p:spPr>
      </p:pic>
      <p:sp>
        <p:nvSpPr>
          <p:cNvPr id="8" name="Shape 105"/>
          <p:cNvSpPr txBox="1">
            <a:spLocks/>
          </p:cNvSpPr>
          <p:nvPr/>
        </p:nvSpPr>
        <p:spPr>
          <a:xfrm>
            <a:off x="452432" y="627324"/>
            <a:ext cx="8546061" cy="645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200" b="1" dirty="0" smtClean="0"/>
              <a:t>Time Scales in Relaxation Process</a:t>
            </a:r>
          </a:p>
          <a:p>
            <a:r>
              <a:rPr lang="en-US" sz="3200" b="1" dirty="0" smtClean="0"/>
              <a:t>- Single Exponential Fitting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738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452432" y="627324"/>
            <a:ext cx="8546061" cy="645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200" b="1" dirty="0" smtClean="0"/>
              <a:t>Time Scales in Relaxation Process</a:t>
            </a:r>
          </a:p>
          <a:p>
            <a:r>
              <a:rPr lang="en-US" sz="3200" b="1" dirty="0" smtClean="0"/>
              <a:t>- Double Exponential Fitting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0"/>
              <p:cNvSpPr/>
              <p:nvPr/>
            </p:nvSpPr>
            <p:spPr>
              <a:xfrm>
                <a:off x="-606028" y="1337189"/>
                <a:ext cx="9932908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04800">
                  <a:lnSpc>
                    <a:spcPct val="150000"/>
                  </a:lnSpc>
                </a:pPr>
                <a:r>
                  <a:rPr lang="en-US" altLang="zh-TW" sz="28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Fit Normal Stress with</a:t>
                </a: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2800" b="1" i="1" kern="100" dirty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	</a:t>
                </a:r>
                <a:r>
                  <a:rPr lang="en-US" altLang="zh-TW" sz="2800" b="1" i="1" kern="100" dirty="0" smtClean="0">
                    <a:ea typeface="標楷體" panose="03000509000000000000" pitchFamily="65" charset="-120"/>
                    <a:cs typeface="Times New Roman" panose="02020603050405020304" pitchFamily="18" charset="0"/>
                  </a:rPr>
                  <a:t>G</a:t>
                </a:r>
                <a:r>
                  <a:rPr lang="en-US" altLang="zh-TW" sz="2800" b="1" i="1" kern="100" baseline="-25000" dirty="0" smtClean="0">
                    <a:ea typeface="標楷體" panose="03000509000000000000" pitchFamily="65" charset="-120"/>
                    <a:cs typeface="Times New Roman" panose="02020603050405020304" pitchFamily="18" charset="0"/>
                  </a:rPr>
                  <a:t>zz</a:t>
                </a:r>
                <a:r>
                  <a:rPr lang="en-US" altLang="zh-TW" sz="2800" b="1" i="1" kern="100" dirty="0" smtClean="0">
                    <a:ea typeface="標楷體" panose="03000509000000000000" pitchFamily="65" charset="-120"/>
                    <a:cs typeface="Times New Roman" panose="02020603050405020304" pitchFamily="18" charset="0"/>
                  </a:rPr>
                  <a:t>(t</a:t>
                </a:r>
                <a:r>
                  <a:rPr lang="en-US" altLang="zh-TW" sz="2800" b="1" i="1" kern="100" dirty="0"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  <a:r>
                  <a:rPr lang="en-US" altLang="zh-TW" sz="280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:</a:t>
                </a:r>
                <a:r>
                  <a:rPr lang="en-US" altLang="zh-TW" sz="2800" kern="100" dirty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80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TW" altLang="zh-TW" sz="24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TW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𝑥𝑧</m:t>
                            </m:r>
                          </m:sub>
                        </m:sSub>
                        <m:r>
                          <a:rPr lang="zh-TW" altLang="zh-TW" sz="2400" i="1">
                            <a:latin typeface="Cambria Math" panose="02040503050406030204" pitchFamily="18" charset="0"/>
                          </a:rPr>
                          <m:t>ｅ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zh-TW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TW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zh-TW" altLang="zh-TW" sz="24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𝑥𝑧</m:t>
                                </m:r>
                              </m:sub>
                            </m:sSub>
                          </m:den>
                        </m:f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zh-TW" altLang="zh-TW" sz="24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𝑥𝑧</m:t>
                                </m:r>
                              </m:sub>
                            </m:sSub>
                            <m:r>
                              <a:rPr lang="zh-TW" altLang="zh-TW" sz="2400" i="1">
                                <a:latin typeface="Cambria Math" panose="02040503050406030204" pitchFamily="18" charset="0"/>
                              </a:rPr>
                              <m:t>ｅ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zh-TW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zh-TW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zh-TW" altLang="zh-TW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zh-TW" altLang="zh-TW" sz="24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altLang="zh-TW" sz="24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𝑥𝑧</m:t>
                        </m:r>
                      </m:sub>
                    </m:sSub>
                  </m:oMath>
                </a14:m>
                <a:endParaRPr lang="en-US" altLang="zh-TW" sz="1600" kern="100" dirty="0" smtClean="0">
                  <a:latin typeface="+mj-lt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28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Fit Shear Stress with</a:t>
                </a: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2800" b="1" i="1" kern="100" dirty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</a:t>
                </a:r>
                <a:r>
                  <a:rPr lang="en-US" altLang="zh-TW" sz="28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</a:t>
                </a:r>
                <a:r>
                  <a:rPr lang="en-US" altLang="zh-TW" sz="2800" b="1" i="1" kern="100" dirty="0" smtClean="0">
                    <a:ea typeface="標楷體" panose="03000509000000000000" pitchFamily="65" charset="-120"/>
                    <a:cs typeface="Times New Roman" panose="02020603050405020304" pitchFamily="18" charset="0"/>
                  </a:rPr>
                  <a:t>G</a:t>
                </a:r>
                <a:r>
                  <a:rPr lang="en-US" altLang="zh-TW" sz="2800" b="1" i="1" kern="100" baseline="-25000" dirty="0" smtClean="0">
                    <a:ea typeface="標楷體" panose="03000509000000000000" pitchFamily="65" charset="-120"/>
                    <a:cs typeface="Times New Roman" panose="02020603050405020304" pitchFamily="18" charset="0"/>
                  </a:rPr>
                  <a:t>xz</a:t>
                </a:r>
                <a:r>
                  <a:rPr lang="en-US" altLang="zh-TW" sz="2800" b="1" i="1" kern="100" dirty="0" smtClean="0">
                    <a:ea typeface="標楷體" panose="03000509000000000000" pitchFamily="65" charset="-120"/>
                    <a:cs typeface="Times New Roman" panose="02020603050405020304" pitchFamily="18" charset="0"/>
                  </a:rPr>
                  <a:t>(t</a:t>
                </a:r>
                <a:r>
                  <a:rPr lang="en-US" altLang="zh-TW" sz="2800" b="1" i="1" kern="100" dirty="0"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  <a:r>
                  <a:rPr lang="en-US" altLang="zh-TW" sz="2800" b="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:</a:t>
                </a:r>
                <a:r>
                  <a:rPr lang="en-US" altLang="zh-TW" sz="280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TW" altLang="zh-TW" sz="24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TW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zh-TW" altLang="zh-TW" sz="2400" i="1">
                            <a:latin typeface="Cambria Math" panose="02040503050406030204" pitchFamily="18" charset="0"/>
                          </a:rPr>
                          <m:t>ｅ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zh-TW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TW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zh-TW" altLang="zh-TW" sz="24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den>
                        </m:f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zh-TW" altLang="zh-TW" sz="24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r>
                              <a:rPr lang="zh-TW" altLang="zh-TW" sz="2400" i="1">
                                <a:latin typeface="Cambria Math" panose="02040503050406030204" pitchFamily="18" charset="0"/>
                              </a:rPr>
                              <m:t>ｅ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zh-TW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zh-TW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zh-TW" altLang="zh-TW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zh-TW" altLang="zh-TW" sz="24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altLang="zh-TW" sz="24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zh-TW" altLang="zh-TW" sz="2800" kern="100" dirty="0"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endParaRPr lang="zh-TW" altLang="zh-TW" sz="1600" kern="100" dirty="0">
                  <a:latin typeface="+mj-lt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6028" y="1337189"/>
                <a:ext cx="9932908" cy="30469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962706" y="4525646"/>
            <a:ext cx="7342632" cy="1938992"/>
            <a:chOff x="987552" y="3254630"/>
            <a:chExt cx="7342632" cy="1938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987552" y="3254630"/>
                  <a:ext cx="7342632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TW" altLang="zh-TW" sz="2400" i="1" kern="12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𝜏</m:t>
                            </m:r>
                            <m:r>
                              <a:rPr lang="en-US" altLang="zh-TW" sz="2400" b="0" i="1" kern="12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altLang="zh-TW" sz="2400" i="1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𝑥𝑧</m:t>
                            </m:r>
                          </m:sub>
                        </m:sSub>
                        <m:r>
                          <a:rPr lang="en-US" altLang="zh-TW" sz="2400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zh-TW" altLang="en-US" sz="2400" i="1" kern="120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、</m:t>
                        </m:r>
                        <m:r>
                          <a:rPr lang="zh-TW" altLang="zh-TW" sz="2400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zh-TW" altLang="zh-TW" sz="2400" i="1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𝜏</m:t>
                            </m:r>
                            <m:r>
                              <a:rPr lang="en-US" altLang="zh-TW" sz="2400" b="0" i="1" kern="12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zz</m:t>
                            </m:r>
                          </m:sub>
                        </m:sSub>
                      </m:oMath>
                    </m:oMathPara>
                  </a14:m>
                  <a:endParaRPr lang="en-US" altLang="zh-TW" sz="2400" kern="1200" dirty="0" smtClean="0">
                    <a:solidFill>
                      <a:srgbClr val="00B050"/>
                    </a:solidFill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TW" altLang="zh-TW" sz="2400" i="1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𝜏</m:t>
                            </m:r>
                            <m:r>
                              <a:rPr lang="en-US" altLang="zh-TW" sz="2400" b="0" i="1" kern="12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altLang="zh-TW" sz="2400" i="1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𝑥𝑧</m:t>
                            </m:r>
                          </m:sub>
                        </m:sSub>
                        <m:r>
                          <a:rPr lang="en-US" altLang="zh-TW" sz="2400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zh-TW" altLang="en-US" sz="2400" i="1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、</m:t>
                        </m:r>
                        <m:r>
                          <a:rPr lang="zh-TW" altLang="zh-TW" sz="2400" kern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zh-TW" altLang="zh-TW" sz="2400" i="1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𝜏</m:t>
                            </m:r>
                            <m:r>
                              <a:rPr lang="en-US" altLang="zh-TW" sz="2400" b="0" i="1" kern="12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 kern="1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標楷體" panose="03000509000000000000" pitchFamily="65" charset="-120"/>
                                <a:cs typeface="Times New Roman" panose="02020603050405020304" pitchFamily="18" charset="0"/>
                              </a:rPr>
                              <m:t>zz</m:t>
                            </m:r>
                          </m:sub>
                        </m:sSub>
                      </m:oMath>
                    </m:oMathPara>
                  </a14:m>
                  <a:endParaRPr lang="en-US" altLang="zh-TW" sz="2400" kern="1200" dirty="0">
                    <a:solidFill>
                      <a:srgbClr val="00B050"/>
                    </a:solidFill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  <a:p>
                  <a:endParaRPr lang="en-US" altLang="zh-TW" sz="2400" kern="1200" dirty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TW" altLang="zh-TW" sz="2400" i="1" kern="12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TW" sz="2400" i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𝑥𝑧</m:t>
                          </m:r>
                        </m:sub>
                      </m:sSub>
                    </m:oMath>
                  </a14:m>
                  <a:r>
                    <a:rPr lang="en-US" altLang="zh-TW" sz="2400" kern="1200" dirty="0">
                      <a:solidFill>
                        <a:srgbClr val="00B050"/>
                      </a:solidFill>
                      <a:latin typeface="+mj-lt"/>
                      <a:ea typeface="標楷體" panose="03000509000000000000" pitchFamily="65" charset="-12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zh-TW" altLang="en-US" sz="2400" i="1" kern="120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m:t>、</m:t>
                      </m:r>
                      <m:r>
                        <a:rPr lang="zh-TW" altLang="zh-TW" sz="2400" kern="120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zh-TW" altLang="zh-TW" sz="2400" i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TW" sz="2400" i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𝑧𝑧</m:t>
                          </m:r>
                        </m:sub>
                      </m:sSub>
                    </m:oMath>
                  </a14:m>
                  <a:r>
                    <a:rPr lang="en-US" altLang="zh-TW" sz="2400" dirty="0" smtClean="0">
                      <a:solidFill>
                        <a:srgbClr val="00B050"/>
                      </a:solidFill>
                      <a:latin typeface="+mj-lt"/>
                    </a:rPr>
                    <a:t> </a:t>
                  </a:r>
                  <a:r>
                    <a:rPr lang="zh-TW" altLang="en-US" sz="2400" kern="1200" dirty="0">
                      <a:solidFill>
                        <a:srgbClr val="00B050"/>
                      </a:solidFill>
                      <a:ea typeface="標楷體" panose="03000509000000000000" pitchFamily="65" charset="-120"/>
                      <a:cs typeface="Times New Roman" panose="02020603050405020304" pitchFamily="18" charset="0"/>
                    </a:rPr>
                    <a:t>： </a:t>
                  </a:r>
                  <a:r>
                    <a:rPr lang="en-US" altLang="zh-TW" sz="2400" dirty="0" smtClean="0">
                      <a:solidFill>
                        <a:srgbClr val="00B050"/>
                      </a:solidFill>
                      <a:latin typeface="+mj-lt"/>
                    </a:rPr>
                    <a:t>Residual stress at </a:t>
                  </a:r>
                  <a14:m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→∞</m:t>
                      </m:r>
                    </m:oMath>
                  </a14:m>
                  <a:endParaRPr lang="en-US" altLang="zh-TW" sz="2400" dirty="0" smtClean="0">
                    <a:solidFill>
                      <a:srgbClr val="00B050"/>
                    </a:solidFill>
                    <a:latin typeface="+mj-lt"/>
                    <a:ea typeface="Cambria Math" panose="02040503050406030204" pitchFamily="18" charset="0"/>
                  </a:endParaRPr>
                </a:p>
                <a:p>
                  <a:endParaRPr lang="zh-TW" altLang="en-US" sz="2400" dirty="0">
                    <a:solidFill>
                      <a:srgbClr val="00B05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552" y="3254630"/>
                  <a:ext cx="7342632" cy="1938992"/>
                </a:xfrm>
                <a:prstGeom prst="rect">
                  <a:avLst/>
                </a:prstGeom>
                <a:blipFill>
                  <a:blip r:embed="rId4"/>
                  <a:stretch>
                    <a:fillRect l="-249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/>
            <p:cNvSpPr/>
            <p:nvPr/>
          </p:nvSpPr>
          <p:spPr>
            <a:xfrm>
              <a:off x="2640470" y="3512856"/>
              <a:ext cx="55978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kern="1200" dirty="0">
                  <a:solidFill>
                    <a:srgbClr val="00B050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：</a:t>
              </a:r>
              <a:r>
                <a:rPr lang="en-US" altLang="zh-TW" sz="2400" kern="1200" dirty="0">
                  <a:solidFill>
                    <a:srgbClr val="00B050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Time</a:t>
              </a:r>
              <a:r>
                <a:rPr lang="zh-TW" altLang="en-US" sz="2400" kern="1200" dirty="0">
                  <a:solidFill>
                    <a:srgbClr val="00B050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2400" kern="1200" dirty="0">
                  <a:solidFill>
                    <a:srgbClr val="00B050"/>
                  </a:solidFill>
                  <a:ea typeface="標楷體" panose="03000509000000000000" pitchFamily="65" charset="-120"/>
                  <a:cs typeface="Times New Roman" panose="02020603050405020304" pitchFamily="18" charset="0"/>
                </a:rPr>
                <a:t>scales of the relaxation Process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4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452432" y="627324"/>
            <a:ext cx="8546061" cy="645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200" b="1" dirty="0" smtClean="0"/>
              <a:t>Time Scales in Relaxation Process</a:t>
            </a:r>
          </a:p>
          <a:p>
            <a:r>
              <a:rPr lang="en-US" sz="3200" b="1" dirty="0" smtClean="0"/>
              <a:t>- Double Exponential Fitting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96" y="1272540"/>
            <a:ext cx="7358599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5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58326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Chapter2.</a:t>
            </a:r>
          </a:p>
          <a:p>
            <a:r>
              <a:rPr lang="en" sz="6000" dirty="0" smtClean="0"/>
              <a:t>Apparatus</a:t>
            </a:r>
            <a:endParaRPr lang="en" sz="6000" dirty="0"/>
          </a:p>
        </p:txBody>
      </p:sp>
      <p:sp>
        <p:nvSpPr>
          <p:cNvPr id="188" name="Shape 106"/>
          <p:cNvSpPr txBox="1">
            <a:spLocks/>
          </p:cNvSpPr>
          <p:nvPr/>
        </p:nvSpPr>
        <p:spPr>
          <a:xfrm>
            <a:off x="1441237" y="3360433"/>
            <a:ext cx="6852371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b="1" dirty="0" smtClean="0"/>
              <a:t>Force Sensors and Boundaries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dirty="0" smtClean="0">
                <a:solidFill>
                  <a:schemeClr val="bg1">
                    <a:lumMod val="85000"/>
                  </a:schemeClr>
                </a:solidFill>
              </a:rPr>
              <a:t>Stress Measurement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" sz="3600" dirty="0" smtClean="0">
                <a:solidFill>
                  <a:schemeClr val="bg1">
                    <a:lumMod val="85000"/>
                  </a:schemeClr>
                </a:solidFill>
              </a:rPr>
              <a:t>Driving Motor </a:t>
            </a:r>
            <a:r>
              <a:rPr lang="en-US" altLang="zh-TW" sz="3600" dirty="0" smtClean="0">
                <a:solidFill>
                  <a:schemeClr val="bg1">
                    <a:lumMod val="85000"/>
                  </a:schemeClr>
                </a:solidFill>
              </a:rPr>
              <a:t>Control</a:t>
            </a:r>
            <a:endParaRPr lang="en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4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452432" y="627324"/>
            <a:ext cx="8546061" cy="645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200" b="1" dirty="0"/>
              <a:t>Double Exponential Fitting</a:t>
            </a:r>
          </a:p>
          <a:p>
            <a:r>
              <a:rPr lang="en-US" sz="3200" b="1" dirty="0" smtClean="0"/>
              <a:t>- Sensitive to Initial Parameters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36"/>
          <a:stretch/>
        </p:blipFill>
        <p:spPr>
          <a:xfrm>
            <a:off x="89941" y="3683387"/>
            <a:ext cx="8908552" cy="3174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0"/>
              <p:cNvSpPr/>
              <p:nvPr/>
            </p:nvSpPr>
            <p:spPr>
              <a:xfrm>
                <a:off x="-704088" y="1473708"/>
                <a:ext cx="9848088" cy="1986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04800">
                  <a:lnSpc>
                    <a:spcPct val="150000"/>
                  </a:lnSpc>
                </a:pPr>
                <a:r>
                  <a:rPr lang="en-US" altLang="zh-TW" sz="24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	G</a:t>
                </a:r>
                <a:r>
                  <a:rPr lang="en-US" altLang="zh-TW" sz="2400" b="1" i="1" kern="100" baseline="-250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zz</a:t>
                </a:r>
                <a:r>
                  <a:rPr lang="en-US" altLang="zh-TW" sz="24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(t)</a:t>
                </a:r>
                <a:r>
                  <a:rPr lang="en-US" altLang="zh-TW" sz="240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TW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TW" altLang="zh-TW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𝑥𝑧</m:t>
                            </m:r>
                          </m:sub>
                        </m:sSub>
                        <m:r>
                          <a:rPr lang="zh-TW" altLang="zh-TW" sz="2000" i="1">
                            <a:latin typeface="Cambria Math" panose="02040503050406030204" pitchFamily="18" charset="0"/>
                          </a:rPr>
                          <m:t>ｅ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zh-TW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TW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zh-TW" altLang="zh-TW" sz="20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𝑥𝑧</m:t>
                                </m:r>
                              </m:sub>
                            </m:sSub>
                          </m:den>
                        </m:f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TW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zh-TW" altLang="zh-TW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zh-TW" altLang="zh-TW" sz="20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𝑥𝑧</m:t>
                                </m:r>
                              </m:sub>
                            </m:sSub>
                            <m:r>
                              <a:rPr lang="zh-TW" altLang="zh-TW" sz="2000" i="1">
                                <a:latin typeface="Cambria Math" panose="02040503050406030204" pitchFamily="18" charset="0"/>
                              </a:rPr>
                              <m:t>ｅ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zh-TW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zh-TW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zh-TW" altLang="zh-TW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zh-TW" altLang="zh-TW" sz="20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𝑥𝑧</m:t>
                        </m:r>
                      </m:sub>
                    </m:sSub>
                  </m:oMath>
                </a14:m>
                <a:endParaRPr lang="en-US" altLang="zh-TW" kern="100" dirty="0" smtClean="0">
                  <a:latin typeface="+mj-lt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24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	G</a:t>
                </a:r>
                <a:r>
                  <a:rPr lang="en-US" altLang="zh-TW" sz="2400" b="1" i="1" kern="100" baseline="-250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xz</a:t>
                </a:r>
                <a:r>
                  <a:rPr lang="en-US" altLang="zh-TW" sz="24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(t)</a:t>
                </a:r>
                <a:r>
                  <a:rPr lang="en-US" altLang="zh-TW" sz="2400" b="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TW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TW" altLang="zh-TW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zh-TW" altLang="zh-TW" sz="2000" i="1">
                            <a:latin typeface="Cambria Math" panose="02040503050406030204" pitchFamily="18" charset="0"/>
                          </a:rPr>
                          <m:t>ｅ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zh-TW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TW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zh-TW" altLang="zh-TW" sz="20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den>
                        </m:f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TW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zh-TW" altLang="zh-TW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zh-TW" altLang="zh-TW" sz="20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r>
                              <a:rPr lang="zh-TW" altLang="zh-TW" sz="2000" i="1">
                                <a:latin typeface="Cambria Math" panose="02040503050406030204" pitchFamily="18" charset="0"/>
                              </a:rPr>
                              <m:t>ｅ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zh-TW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zh-TW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zh-TW" altLang="zh-TW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zh-TW" altLang="zh-TW" sz="20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altLang="zh-TW" kern="100" dirty="0" smtClean="0">
                  <a:latin typeface="+mj-lt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2400" kern="100" dirty="0" smtClean="0">
                    <a:latin typeface="+mj-lt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		Compute: </a:t>
                </a:r>
                <a14:m>
                  <m:oMath xmlns:m="http://schemas.openxmlformats.org/officeDocument/2006/math">
                    <m:r>
                      <a:rPr lang="zh-TW" altLang="zh-TW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zh-TW" altLang="zh-TW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b>
                      <m:sup/>
                      <m:e>
                        <m:sSup>
                          <m:sSupPr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zh-TW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zh-TW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TW" altLang="zh-TW" sz="2400" b="1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1" i="1" kern="100">
                                        <a:latin typeface="Cambria Math" panose="02040503050406030204" pitchFamily="18" charset="0"/>
                                        <a:ea typeface="標楷體" panose="03000509000000000000" pitchFamily="65" charset="-12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altLang="zh-TW" sz="2400" b="1" i="1" kern="100" smtClean="0">
                                        <a:latin typeface="Cambria Math" panose="02040503050406030204" pitchFamily="18" charset="0"/>
                                        <a:ea typeface="標楷體" panose="03000509000000000000" pitchFamily="65" charset="-120"/>
                                        <a:cs typeface="Times New Roman" panose="02020603050405020304" pitchFamily="18" charset="0"/>
                                      </a:rPr>
                                      <m:t>𝒛</m:t>
                                    </m:r>
                                    <m:r>
                                      <a:rPr lang="en-US" altLang="zh-TW" sz="2400" b="1" i="1" kern="100">
                                        <a:latin typeface="Cambria Math" panose="02040503050406030204" pitchFamily="18" charset="0"/>
                                        <a:ea typeface="標楷體" panose="03000509000000000000" pitchFamily="65" charset="-120"/>
                                        <a:cs typeface="Times New Roman" panose="02020603050405020304" pitchFamily="18" charset="0"/>
                                      </a:rPr>
                                      <m:t>𝒛</m:t>
                                    </m:r>
                                    <m:r>
                                      <a:rPr lang="en-US" altLang="zh-TW" sz="2400" b="1" i="1" kern="100" smtClean="0">
                                        <a:latin typeface="Cambria Math" panose="02040503050406030204" pitchFamily="18" charset="0"/>
                                        <a:ea typeface="標楷體" panose="03000509000000000000" pitchFamily="65" charset="-12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2400" b="1" i="1" kern="100" smtClean="0">
                                        <a:latin typeface="Cambria Math" panose="02040503050406030204" pitchFamily="18" charset="0"/>
                                        <a:ea typeface="標楷體" panose="03000509000000000000" pitchFamily="65" charset="-120"/>
                                        <a:cs typeface="Times New Roman" panose="02020603050405020304" pitchFamily="18" charset="0"/>
                                      </a:rPr>
                                      <m:t>𝒙𝒛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zh-TW" altLang="zh-TW" sz="2400" b="1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400" b="1" i="1" kern="100">
                                        <a:latin typeface="Cambria Math" panose="02040503050406030204" pitchFamily="18" charset="0"/>
                                        <a:ea typeface="標楷體" panose="03000509000000000000" pitchFamily="65" charset="-120"/>
                                        <a:cs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zh-TW" altLang="zh-TW" sz="2400" kern="100" dirty="0">
                  <a:latin typeface="+mj-lt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4088" y="1473708"/>
                <a:ext cx="9848088" cy="1986057"/>
              </a:xfrm>
              <a:prstGeom prst="rect">
                <a:avLst/>
              </a:prstGeom>
              <a:blipFill>
                <a:blip r:embed="rId4"/>
                <a:stretch>
                  <a:fillRect t="-101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86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452432" y="627324"/>
            <a:ext cx="8546061" cy="645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200" b="1" dirty="0"/>
              <a:t>Double Exponential Fitting</a:t>
            </a:r>
          </a:p>
          <a:p>
            <a:r>
              <a:rPr lang="en-US" sz="3200" b="1" dirty="0" smtClean="0"/>
              <a:t>- Sensitive to Initial Parameters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4"/>
          <a:stretch/>
        </p:blipFill>
        <p:spPr>
          <a:xfrm>
            <a:off x="0" y="3164026"/>
            <a:ext cx="9276876" cy="3629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0"/>
              <p:cNvSpPr/>
              <p:nvPr/>
            </p:nvSpPr>
            <p:spPr>
              <a:xfrm>
                <a:off x="-704088" y="1473708"/>
                <a:ext cx="9848088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04800">
                  <a:lnSpc>
                    <a:spcPct val="150000"/>
                  </a:lnSpc>
                </a:pPr>
                <a:r>
                  <a:rPr lang="en-US" altLang="zh-TW" sz="24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	G</a:t>
                </a:r>
                <a:r>
                  <a:rPr lang="en-US" altLang="zh-TW" sz="2400" b="1" i="1" kern="100" baseline="-250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zz</a:t>
                </a:r>
                <a:r>
                  <a:rPr lang="en-US" altLang="zh-TW" sz="24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(t)</a:t>
                </a:r>
                <a:r>
                  <a:rPr lang="en-US" altLang="zh-TW" sz="240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TW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TW" altLang="zh-TW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𝑥𝑧</m:t>
                            </m:r>
                          </m:sub>
                        </m:sSub>
                        <m:r>
                          <a:rPr lang="zh-TW" altLang="zh-TW" sz="2000" i="1">
                            <a:latin typeface="Cambria Math" panose="02040503050406030204" pitchFamily="18" charset="0"/>
                          </a:rPr>
                          <m:t>ｅ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zh-TW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TW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zh-TW" altLang="zh-TW" sz="20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𝑥𝑧</m:t>
                                </m:r>
                              </m:sub>
                            </m:sSub>
                          </m:den>
                        </m:f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TW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zh-TW" altLang="zh-TW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zh-TW" altLang="zh-TW" sz="20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𝑥𝑧</m:t>
                                </m:r>
                              </m:sub>
                            </m:sSub>
                            <m:r>
                              <a:rPr lang="zh-TW" altLang="zh-TW" sz="2000" i="1">
                                <a:latin typeface="Cambria Math" panose="02040503050406030204" pitchFamily="18" charset="0"/>
                              </a:rPr>
                              <m:t>ｅ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zh-TW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zh-TW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zh-TW" altLang="zh-TW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zh-TW" altLang="zh-TW" sz="20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𝑥𝑧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𝑥𝑧</m:t>
                        </m:r>
                      </m:sub>
                    </m:sSub>
                  </m:oMath>
                </a14:m>
                <a:endParaRPr lang="en-US" altLang="zh-TW" kern="100" dirty="0" smtClean="0">
                  <a:latin typeface="+mj-lt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24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		G</a:t>
                </a:r>
                <a:r>
                  <a:rPr lang="en-US" altLang="zh-TW" sz="2400" b="1" i="1" kern="100" baseline="-250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xz</a:t>
                </a:r>
                <a:r>
                  <a:rPr lang="en-US" altLang="zh-TW" sz="2400" b="1" i="1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(t)</a:t>
                </a:r>
                <a:r>
                  <a:rPr lang="en-US" altLang="zh-TW" sz="2400" b="0" kern="100" dirty="0" smtClean="0">
                    <a:latin typeface="+mj-lt"/>
                    <a:ea typeface="標楷體" panose="03000509000000000000" pitchFamily="65" charset="-120"/>
                    <a:cs typeface="Times New Roman" panose="02020603050405020304" pitchFamily="18" charset="0"/>
                  </a:rPr>
                  <a:t>: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TW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zh-TW" altLang="zh-TW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altLang="zh-TW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zh-TW" altLang="zh-TW" sz="2000" i="1">
                            <a:latin typeface="Cambria Math" panose="02040503050406030204" pitchFamily="18" charset="0"/>
                          </a:rPr>
                          <m:t>ｅ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zh-TW" altLang="zh-TW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zh-TW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TW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zh-TW" altLang="zh-TW" sz="20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den>
                        </m:f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TW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zh-TW" altLang="zh-TW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zh-TW" altLang="zh-TW" sz="20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r>
                              <a:rPr lang="zh-TW" altLang="zh-TW" sz="2000" i="1">
                                <a:latin typeface="Cambria Math" panose="02040503050406030204" pitchFamily="18" charset="0"/>
                              </a:rPr>
                              <m:t>ｅ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zh-TW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zh-TW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zh-TW" altLang="zh-TW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zh-TW" altLang="zh-TW" sz="20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altLang="zh-TW" kern="100" dirty="0" smtClean="0">
                  <a:latin typeface="+mj-lt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  <a:p>
                <a:pPr indent="304800">
                  <a:lnSpc>
                    <a:spcPct val="150000"/>
                  </a:lnSpc>
                </a:pPr>
                <a:r>
                  <a:rPr lang="en-US" altLang="zh-TW" sz="2400" kern="100" dirty="0" smtClean="0">
                    <a:latin typeface="+mj-lt"/>
                    <a:ea typeface="新細明體" panose="02020500000000000000" pitchFamily="18" charset="-120"/>
                    <a:cs typeface="Times New Roman" panose="02020603050405020304" pitchFamily="18" charset="0"/>
                  </a:rPr>
                  <a:t>		</a:t>
                </a:r>
                <a:endParaRPr lang="zh-TW" altLang="zh-TW" sz="2400" kern="100" dirty="0">
                  <a:latin typeface="+mj-lt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4088" y="1473708"/>
                <a:ext cx="9848088" cy="1754326"/>
              </a:xfrm>
              <a:prstGeom prst="rect">
                <a:avLst/>
              </a:prstGeom>
              <a:blipFill>
                <a:blip r:embed="rId4"/>
                <a:stretch>
                  <a:fillRect t="-114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274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875355" y="1298652"/>
            <a:ext cx="7423914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dirty="0" smtClean="0">
                <a:solidFill>
                  <a:srgbClr val="CFD8DC"/>
                </a:solidFill>
              </a:rPr>
              <a:t>Chapter4.</a:t>
            </a:r>
          </a:p>
          <a:p>
            <a:r>
              <a:rPr lang="en" sz="6000" dirty="0" smtClean="0"/>
              <a:t>Experiment Results</a:t>
            </a:r>
            <a:endParaRPr lang="en" sz="6000" dirty="0"/>
          </a:p>
        </p:txBody>
      </p:sp>
      <p:sp>
        <p:nvSpPr>
          <p:cNvPr id="3" name="Shape 106"/>
          <p:cNvSpPr txBox="1">
            <a:spLocks/>
          </p:cNvSpPr>
          <p:nvPr/>
        </p:nvSpPr>
        <p:spPr>
          <a:xfrm>
            <a:off x="1450381" y="3337560"/>
            <a:ext cx="7327859" cy="25877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Stress Response of the Material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Role of Interstitial Fluid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Plateau and Residual Stress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Time Scales in Relaxation Process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zh-TW" sz="3600" b="1" dirty="0">
                <a:solidFill>
                  <a:schemeClr val="tx1"/>
                </a:solidFill>
              </a:rPr>
              <a:t>Steady State </a:t>
            </a:r>
            <a:r>
              <a:rPr lang="en-US" altLang="zh-TW" sz="3600" b="1" dirty="0" smtClean="0">
                <a:solidFill>
                  <a:schemeClr val="tx1"/>
                </a:solidFill>
              </a:rPr>
              <a:t>Measurement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	</a:t>
            </a:r>
            <a:endParaRPr lang="e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356637" y="261565"/>
            <a:ext cx="8546061" cy="6005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altLang="zh-TW" sz="3200" b="1" dirty="0" smtClean="0"/>
              <a:t>Steady State Measurement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5" y="1800370"/>
            <a:ext cx="7206964" cy="5057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hape 106"/>
              <p:cNvSpPr txBox="1">
                <a:spLocks/>
              </p:cNvSpPr>
              <p:nvPr/>
            </p:nvSpPr>
            <p:spPr>
              <a:xfrm>
                <a:off x="356637" y="862150"/>
                <a:ext cx="8654801" cy="908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◎"/>
                  <a:defRPr sz="30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○"/>
                  <a:defRPr sz="24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Char char="◉"/>
                  <a:defRPr sz="24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rgbClr val="CFD8DC"/>
                  </a:buClr>
                  <a:buSzPct val="100000"/>
                  <a:buFont typeface="Source Sans Pro"/>
                  <a:buNone/>
                  <a:defRPr sz="1800" b="0" i="0" u="none" strike="noStrike" cap="none">
                    <a:solidFill>
                      <a:srgbClr val="263238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defRPr>
                </a:lvl9pPr>
              </a:lstStyle>
              <a:p>
                <a:pPr marL="342900" indent="-342900">
                  <a:spcBef>
                    <a:spcPts val="0"/>
                  </a:spcBef>
                  <a:buClr>
                    <a:srgbClr val="00206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latin typeface="+mj-lt"/>
                  </a:rPr>
                  <a:t>Shear material with a constant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sz="2400" dirty="0" smtClean="0">
                    <a:latin typeface="+mj-lt"/>
                  </a:rPr>
                  <a:t>, with total strain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sz="24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2400" dirty="0" smtClean="0">
                  <a:latin typeface="+mj-lt"/>
                </a:endParaRPr>
              </a:p>
              <a:p>
                <a:pPr marL="342900" indent="-342900">
                  <a:spcBef>
                    <a:spcPts val="0"/>
                  </a:spcBef>
                  <a:buClr>
                    <a:srgbClr val="002060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latin typeface="+mj-lt"/>
                  </a:rPr>
                  <a:t>Average the stress data within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70, 100</m:t>
                        </m:r>
                      </m:e>
                    </m:d>
                  </m:oMath>
                </a14:m>
                <a:r>
                  <a:rPr lang="en-US" sz="2400" dirty="0" smtClean="0">
                    <a:latin typeface="+mj-lt"/>
                  </a:rPr>
                  <a:t>, get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𝑧𝑧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(0)</m:t>
                        </m:r>
                      </m:sup>
                    </m:sSubSup>
                    <m:r>
                      <a:rPr lang="zh-TW" altLang="en-US" sz="2400" i="1"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、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(0)</m:t>
                        </m:r>
                      </m:sup>
                    </m:sSubSup>
                  </m:oMath>
                </a14:m>
                <a:endParaRPr lang="en-US" sz="24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2" name="Shape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37" y="862150"/>
                <a:ext cx="8654801" cy="908862"/>
              </a:xfrm>
              <a:prstGeom prst="rect">
                <a:avLst/>
              </a:prstGeom>
              <a:blipFill>
                <a:blip r:embed="rId4"/>
                <a:stretch>
                  <a:fillRect l="-987" r="-211" b="-18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249177" y="1791226"/>
            <a:ext cx="622286" cy="4962966"/>
            <a:chOff x="2249177" y="1791226"/>
            <a:chExt cx="622286" cy="4962966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560320" y="1791226"/>
              <a:ext cx="0" cy="456285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249177" y="6354082"/>
              <a:ext cx="622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0070C0"/>
                  </a:solidFill>
                </a:rPr>
                <a:t>1s</a:t>
              </a:r>
              <a:r>
                <a:rPr lang="en-US" altLang="zh-TW" sz="2000" b="1" baseline="30000" dirty="0" smtClean="0">
                  <a:solidFill>
                    <a:srgbClr val="0070C0"/>
                  </a:solidFill>
                </a:rPr>
                <a:t>-1</a:t>
              </a:r>
              <a:endParaRPr lang="zh-TW" altLang="en-US" sz="2000" b="1" baseline="300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6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356637" y="261565"/>
            <a:ext cx="8546061" cy="10447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altLang="zh-TW" sz="3200" b="1" dirty="0" smtClean="0"/>
              <a:t>Systematic errors in </a:t>
            </a:r>
          </a:p>
          <a:p>
            <a:r>
              <a:rPr lang="en-US" altLang="zh-TW" sz="3200" b="1" dirty="0" smtClean="0"/>
              <a:t>Steady State Measurement</a:t>
            </a:r>
            <a:endParaRPr lang="en-US" sz="3200" b="1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19597" y="4089011"/>
            <a:ext cx="86097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97" y="4206240"/>
            <a:ext cx="6187440" cy="26517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952" y="2120169"/>
            <a:ext cx="2904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Same set of parameters but execute with different orders</a:t>
            </a:r>
            <a:endParaRPr lang="en-US" sz="2800" i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65" y="1151651"/>
            <a:ext cx="6062472" cy="27980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5178177"/>
            <a:ext cx="290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</a:t>
            </a:r>
            <a:r>
              <a:rPr lang="en-US" sz="2000" dirty="0" smtClean="0"/>
              <a:t>e-open the upper boundaries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718607" y="1683010"/>
            <a:ext cx="2355978" cy="1000376"/>
            <a:chOff x="3718607" y="1683010"/>
            <a:chExt cx="2355978" cy="1000376"/>
          </a:xfrm>
        </p:grpSpPr>
        <p:grpSp>
          <p:nvGrpSpPr>
            <p:cNvPr id="27" name="Group 26"/>
            <p:cNvGrpSpPr/>
            <p:nvPr/>
          </p:nvGrpSpPr>
          <p:grpSpPr>
            <a:xfrm>
              <a:off x="4753598" y="1807438"/>
              <a:ext cx="284052" cy="315397"/>
              <a:chOff x="3961118" y="1966280"/>
              <a:chExt cx="284052" cy="31539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961118" y="196628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3</a:t>
                </a:r>
                <a:endParaRPr lang="en-US" dirty="0"/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>
                <a:off x="4065465" y="2215137"/>
                <a:ext cx="77187" cy="66540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788589" y="1683010"/>
              <a:ext cx="284052" cy="315397"/>
              <a:chOff x="3961118" y="1966280"/>
              <a:chExt cx="284052" cy="315397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3961118" y="196628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1</a:t>
                </a:r>
                <a:endParaRPr lang="en-US" dirty="0"/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>
                <a:off x="4065465" y="2215137"/>
                <a:ext cx="77187" cy="66540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718607" y="2101766"/>
              <a:ext cx="284052" cy="315397"/>
              <a:chOff x="3961118" y="1966280"/>
              <a:chExt cx="284052" cy="315397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3961118" y="196628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2</a:t>
                </a:r>
                <a:endParaRPr lang="en-US" dirty="0"/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>
                <a:off x="4065465" y="2215137"/>
                <a:ext cx="77187" cy="66540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748518" y="2303510"/>
              <a:ext cx="284052" cy="307777"/>
              <a:chOff x="3962032" y="2209578"/>
              <a:chExt cx="284052" cy="307777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3962032" y="220957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rgbClr val="FF0000"/>
                    </a:solidFill>
                  </a:rPr>
                  <a:t>2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>
                <a:off x="4065465" y="2215137"/>
                <a:ext cx="77187" cy="6654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790533" y="2160216"/>
              <a:ext cx="284052" cy="315397"/>
              <a:chOff x="3962032" y="2215137"/>
              <a:chExt cx="284052" cy="31539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3962032" y="2222757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rgbClr val="FF0000"/>
                    </a:solidFill>
                  </a:rPr>
                  <a:t>1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Isosceles Triangle 38"/>
              <p:cNvSpPr/>
              <p:nvPr/>
            </p:nvSpPr>
            <p:spPr>
              <a:xfrm>
                <a:off x="4065465" y="2215137"/>
                <a:ext cx="77187" cy="6654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232591" y="2375609"/>
              <a:ext cx="284052" cy="307777"/>
              <a:chOff x="3962032" y="2209578"/>
              <a:chExt cx="284052" cy="307777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3962032" y="220957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rgbClr val="FF0000"/>
                    </a:solidFill>
                  </a:rPr>
                  <a:t>3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Isosceles Triangle 41"/>
              <p:cNvSpPr/>
              <p:nvPr/>
            </p:nvSpPr>
            <p:spPr>
              <a:xfrm>
                <a:off x="4065465" y="2215137"/>
                <a:ext cx="77187" cy="6654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143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356637" y="368245"/>
            <a:ext cx="8546061" cy="10447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altLang="zh-TW" sz="3200" b="1" dirty="0" smtClean="0"/>
              <a:t>Compare the steady state measurement</a:t>
            </a:r>
          </a:p>
          <a:p>
            <a:r>
              <a:rPr lang="en-US" sz="3200" b="1" dirty="0" smtClean="0"/>
              <a:t>With Plateau Value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350"/>
            <a:ext cx="9144000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7"/>
          <p:cNvSpPr txBox="1">
            <a:spLocks/>
          </p:cNvSpPr>
          <p:nvPr/>
        </p:nvSpPr>
        <p:spPr>
          <a:xfrm>
            <a:off x="449506" y="287587"/>
            <a:ext cx="7423914" cy="923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" sz="6000" dirty="0" smtClean="0"/>
              <a:t>Summary</a:t>
            </a:r>
            <a:endParaRPr lang="en" sz="6000" dirty="0"/>
          </a:p>
        </p:txBody>
      </p:sp>
      <p:sp>
        <p:nvSpPr>
          <p:cNvPr id="3" name="Shape 106"/>
          <p:cNvSpPr txBox="1">
            <a:spLocks/>
          </p:cNvSpPr>
          <p:nvPr/>
        </p:nvSpPr>
        <p:spPr>
          <a:xfrm>
            <a:off x="862552" y="1372907"/>
            <a:ext cx="7547315" cy="25877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Residue stress is created by direct contact,  affected mainly by volume fraction and interstitial fluid, not other parameters 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Analysis the </a:t>
            </a:r>
            <a:r>
              <a:rPr lang="en-US" sz="2400" dirty="0">
                <a:solidFill>
                  <a:schemeClr val="tx1"/>
                </a:solidFill>
              </a:rPr>
              <a:t>r</a:t>
            </a:r>
            <a:r>
              <a:rPr lang="en-US" sz="2400" dirty="0" smtClean="0">
                <a:solidFill>
                  <a:schemeClr val="tx1"/>
                </a:solidFill>
              </a:rPr>
              <a:t>elaxation process, we can roughly capture at least two relaxation time scale. One of which  is around 1s.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Steady state measurement reveals the shear-thinning behavior for </a:t>
            </a:r>
            <a:r>
              <a:rPr lang="en-US" altLang="zh-TW" sz="2400" i="1" dirty="0" smtClean="0"/>
              <a:t>ϕ</a:t>
            </a:r>
            <a:r>
              <a:rPr lang="en-US" altLang="zh-TW" sz="2400" dirty="0"/>
              <a:t> </a:t>
            </a:r>
            <a:r>
              <a:rPr lang="en-US" altLang="zh-TW" sz="2400" dirty="0" smtClean="0"/>
              <a:t>&gt; 0.5, which is close to the </a:t>
            </a:r>
            <a:r>
              <a:rPr lang="en-US" altLang="zh-TW" sz="2400" i="1" dirty="0" smtClean="0"/>
              <a:t>ϕ</a:t>
            </a:r>
            <a:r>
              <a:rPr lang="en-US" altLang="zh-TW" sz="2400" dirty="0" smtClean="0"/>
              <a:t> that residual stress  is below our apparatus precision.</a:t>
            </a: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457200" indent="-457200"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altLang="zh-TW" sz="2400" dirty="0" smtClean="0">
                <a:solidFill>
                  <a:schemeClr val="tx1"/>
                </a:solidFill>
              </a:rPr>
              <a:t>In steady </a:t>
            </a:r>
            <a:r>
              <a:rPr lang="en-US" altLang="zh-TW" sz="2400" dirty="0">
                <a:solidFill>
                  <a:schemeClr val="tx1"/>
                </a:solidFill>
              </a:rPr>
              <a:t>state </a:t>
            </a:r>
            <a:r>
              <a:rPr lang="en-US" altLang="zh-TW" sz="2400" dirty="0" smtClean="0">
                <a:solidFill>
                  <a:schemeClr val="tx1"/>
                </a:solidFill>
              </a:rPr>
              <a:t>measurement, </a:t>
            </a:r>
            <a:r>
              <a:rPr lang="en-US" altLang="zh-TW" sz="2400" dirty="0">
                <a:solidFill>
                  <a:schemeClr val="tx1"/>
                </a:solidFill>
              </a:rPr>
              <a:t>t</a:t>
            </a:r>
            <a:r>
              <a:rPr lang="en-US" sz="2400" dirty="0" smtClean="0">
                <a:solidFill>
                  <a:schemeClr val="tx1"/>
                </a:solidFill>
              </a:rPr>
              <a:t>he rate of change of shear rate changes also at time scale 1s.</a:t>
            </a:r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4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44338" y="2678612"/>
            <a:ext cx="436880" cy="39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Shape 105"/>
          <p:cNvSpPr txBox="1">
            <a:spLocks/>
          </p:cNvSpPr>
          <p:nvPr/>
        </p:nvSpPr>
        <p:spPr>
          <a:xfrm>
            <a:off x="416318" y="332767"/>
            <a:ext cx="8546061" cy="754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tabLst/>
              <a:defRPr/>
            </a:pPr>
            <a:r>
              <a:rPr lang="en-US" sz="4000" b="1" dirty="0" smtClean="0"/>
              <a:t>Tool used to fix Boundaries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91EA"/>
              </a:solidFill>
              <a:effectLst/>
              <a:uLnTx/>
              <a:uFillTx/>
              <a:latin typeface="Roboto Slab"/>
              <a:ea typeface="Roboto Slab"/>
              <a:sym typeface="Roboto Slab"/>
            </a:endParaRPr>
          </a:p>
        </p:txBody>
      </p:sp>
      <p:pic>
        <p:nvPicPr>
          <p:cNvPr id="8" name="Picture 3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82" y="1436778"/>
            <a:ext cx="6764792" cy="465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2"/>
          <p:cNvPicPr>
            <a:picLocks noChangeAspect="1"/>
          </p:cNvPicPr>
          <p:nvPr/>
        </p:nvPicPr>
        <p:blipFill rotWithShape="1">
          <a:blip r:embed="rId2"/>
          <a:srcRect t="53504" r="1264" b="10915"/>
          <a:stretch/>
        </p:blipFill>
        <p:spPr>
          <a:xfrm>
            <a:off x="894081" y="2580810"/>
            <a:ext cx="7608491" cy="205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4338" y="2678612"/>
            <a:ext cx="436880" cy="39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105"/>
          <p:cNvSpPr txBox="1">
            <a:spLocks/>
          </p:cNvSpPr>
          <p:nvPr/>
        </p:nvSpPr>
        <p:spPr>
          <a:xfrm>
            <a:off x="416318" y="332767"/>
            <a:ext cx="8546061" cy="754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4000" b="1" dirty="0" smtClean="0"/>
              <a:t>Effects of Interstitial Fluid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6087" y="3226526"/>
                <a:ext cx="7959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3600" i="1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𝑥𝑧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87" y="3226526"/>
                <a:ext cx="795987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607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400180" y="322524"/>
            <a:ext cx="8546061" cy="645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200" b="1" dirty="0" smtClean="0"/>
              <a:t>Phase Average Explanation</a:t>
            </a:r>
            <a:endParaRPr lang="en-US" sz="3200" b="1" dirty="0"/>
          </a:p>
        </p:txBody>
      </p:sp>
      <p:pic>
        <p:nvPicPr>
          <p:cNvPr id="7" name="Picture 3" descr="C:\Users\JC Tsai2012Jul\Downloads\Dem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3059" r="6512" b="71002"/>
          <a:stretch/>
        </p:blipFill>
        <p:spPr bwMode="auto">
          <a:xfrm>
            <a:off x="617861" y="1822075"/>
            <a:ext cx="3804263" cy="18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C Tsai2012Jul\Downloads\Dem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69714" r="6512" b="3318"/>
          <a:stretch/>
        </p:blipFill>
        <p:spPr bwMode="auto">
          <a:xfrm>
            <a:off x="617861" y="3889752"/>
            <a:ext cx="3804263" cy="195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線單箭頭接點 11"/>
          <p:cNvCxnSpPr/>
          <p:nvPr/>
        </p:nvCxnSpPr>
        <p:spPr>
          <a:xfrm flipV="1">
            <a:off x="754820" y="6282823"/>
            <a:ext cx="911646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617861" y="6339400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1</a:t>
            </a:r>
            <a:r>
              <a:rPr lang="en-US" altLang="zh-TW" sz="2000" baseline="30000" dirty="0" smtClean="0"/>
              <a:t>st</a:t>
            </a:r>
            <a:r>
              <a:rPr lang="en-US" altLang="zh-TW" sz="2000" dirty="0" smtClean="0"/>
              <a:t> Period</a:t>
            </a:r>
            <a:endParaRPr lang="zh-TW" altLang="en-US" sz="1800" dirty="0"/>
          </a:p>
        </p:txBody>
      </p:sp>
      <p:cxnSp>
        <p:nvCxnSpPr>
          <p:cNvPr id="14" name="直線單箭頭接點 13"/>
          <p:cNvCxnSpPr/>
          <p:nvPr/>
        </p:nvCxnSpPr>
        <p:spPr>
          <a:xfrm flipV="1">
            <a:off x="1630130" y="1568449"/>
            <a:ext cx="911646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1501981" y="1113375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2</a:t>
            </a:r>
            <a:r>
              <a:rPr lang="en-US" altLang="zh-TW" sz="2000" baseline="30000" dirty="0" smtClean="0"/>
              <a:t>nd</a:t>
            </a:r>
            <a:r>
              <a:rPr lang="en-US" altLang="zh-TW" sz="2000" dirty="0" smtClean="0"/>
              <a:t> Period</a:t>
            </a:r>
            <a:endParaRPr lang="zh-TW" altLang="en-US" sz="1800" dirty="0"/>
          </a:p>
        </p:txBody>
      </p:sp>
      <p:pic>
        <p:nvPicPr>
          <p:cNvPr id="18" name="Picture 3" descr="C:\Users\JC Tsai2012Jul\Downloads\Dem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t="2634" r="62395" b="71223"/>
          <a:stretch/>
        </p:blipFill>
        <p:spPr bwMode="auto">
          <a:xfrm>
            <a:off x="5700129" y="1802823"/>
            <a:ext cx="2480666" cy="108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4673210" y="2200134"/>
            <a:ext cx="1055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1</a:t>
            </a:r>
            <a:r>
              <a:rPr lang="en-US" altLang="zh-TW" sz="1600" baseline="30000" dirty="0" smtClean="0"/>
              <a:t>st</a:t>
            </a:r>
            <a:r>
              <a:rPr lang="en-US" altLang="zh-TW" sz="1600" dirty="0" smtClean="0"/>
              <a:t> Period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959332" y="5035128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3nd</a:t>
            </a:r>
            <a:endParaRPr lang="zh-TW" altLang="en-US" dirty="0"/>
          </a:p>
        </p:txBody>
      </p:sp>
      <p:pic>
        <p:nvPicPr>
          <p:cNvPr id="22" name="Picture 3" descr="C:\Users\JC Tsai2012Jul\Downloads\Dem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5" t="2858" r="44117" b="71159"/>
          <a:stretch/>
        </p:blipFill>
        <p:spPr bwMode="auto">
          <a:xfrm>
            <a:off x="5700130" y="3266864"/>
            <a:ext cx="2452473" cy="107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JC Tsai2012Jul\Downloads\Dem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3" t="2717" r="25630" b="71425"/>
          <a:stretch/>
        </p:blipFill>
        <p:spPr bwMode="auto">
          <a:xfrm>
            <a:off x="5710489" y="4774687"/>
            <a:ext cx="2480662" cy="107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/>
          <p:cNvSpPr txBox="1"/>
          <p:nvPr/>
        </p:nvSpPr>
        <p:spPr>
          <a:xfrm>
            <a:off x="5095552" y="283823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</a:rPr>
              <a:t>+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075328" y="435172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</a:rPr>
              <a:t>+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6" name="直線接點 25"/>
          <p:cNvCxnSpPr/>
          <p:nvPr/>
        </p:nvCxnSpPr>
        <p:spPr>
          <a:xfrm flipV="1">
            <a:off x="5689769" y="1734968"/>
            <a:ext cx="0" cy="4306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>
            <a:off x="4892332" y="5917641"/>
            <a:ext cx="358732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flipV="1">
            <a:off x="6646374" y="1651364"/>
            <a:ext cx="0" cy="4306989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 flipV="1">
            <a:off x="6846660" y="1651364"/>
            <a:ext cx="0" cy="4306989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flipV="1">
            <a:off x="7046946" y="1651364"/>
            <a:ext cx="0" cy="4306989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 flipV="1">
            <a:off x="7247232" y="1651364"/>
            <a:ext cx="0" cy="4306989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6528500" y="6003836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err="1">
                <a:solidFill>
                  <a:srgbClr val="00B0F0"/>
                </a:solidFill>
              </a:rPr>
              <a:t>d</a:t>
            </a:r>
            <a:r>
              <a:rPr lang="en-US" altLang="zh-TW" sz="2000" b="1" dirty="0" err="1" smtClean="0">
                <a:solidFill>
                  <a:srgbClr val="00B0F0"/>
                </a:solidFill>
              </a:rPr>
              <a:t>t</a:t>
            </a:r>
            <a:r>
              <a:rPr lang="en-US" altLang="zh-TW" sz="2000" b="1" dirty="0" smtClean="0">
                <a:solidFill>
                  <a:srgbClr val="00B0F0"/>
                </a:solidFill>
              </a:rPr>
              <a:t>: Time Window </a:t>
            </a:r>
            <a:endParaRPr lang="zh-TW" altLang="en-US" sz="2000" b="1" dirty="0">
              <a:solidFill>
                <a:srgbClr val="00B0F0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5705958" y="3405588"/>
            <a:ext cx="982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00B0F0"/>
                </a:solidFill>
              </a:rPr>
              <a:t>..…</a:t>
            </a:r>
            <a:endParaRPr lang="zh-TW" altLang="en-US" sz="4000" b="1" dirty="0">
              <a:solidFill>
                <a:srgbClr val="00B0F0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7269065" y="3420033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00B0F0"/>
                </a:solidFill>
              </a:rPr>
              <a:t>……</a:t>
            </a:r>
            <a:endParaRPr lang="zh-TW" altLang="en-US" sz="4000" b="1" dirty="0">
              <a:solidFill>
                <a:srgbClr val="00B0F0"/>
              </a:solidFill>
            </a:endParaRPr>
          </a:p>
        </p:txBody>
      </p:sp>
      <p:cxnSp>
        <p:nvCxnSpPr>
          <p:cNvPr id="47" name="直線接點 46"/>
          <p:cNvCxnSpPr/>
          <p:nvPr/>
        </p:nvCxnSpPr>
        <p:spPr>
          <a:xfrm>
            <a:off x="785775" y="1420664"/>
            <a:ext cx="0" cy="4762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1663164" y="1430189"/>
            <a:ext cx="0" cy="4762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2557154" y="1382564"/>
            <a:ext cx="0" cy="4762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3421480" y="1392089"/>
            <a:ext cx="0" cy="4762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/>
          <p:cNvSpPr txBox="1"/>
          <p:nvPr/>
        </p:nvSpPr>
        <p:spPr>
          <a:xfrm>
            <a:off x="4959332" y="3617631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2nd</a:t>
            </a:r>
            <a:endParaRPr lang="zh-TW" altLang="en-US" dirty="0"/>
          </a:p>
        </p:txBody>
      </p:sp>
      <p:cxnSp>
        <p:nvCxnSpPr>
          <p:cNvPr id="56" name="直線單箭頭接點 55"/>
          <p:cNvCxnSpPr/>
          <p:nvPr/>
        </p:nvCxnSpPr>
        <p:spPr>
          <a:xfrm flipV="1">
            <a:off x="2572158" y="6264307"/>
            <a:ext cx="911646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/>
          <p:cNvSpPr txBox="1"/>
          <p:nvPr/>
        </p:nvSpPr>
        <p:spPr>
          <a:xfrm>
            <a:off x="2435199" y="6320884"/>
            <a:ext cx="1362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3</a:t>
            </a:r>
            <a:r>
              <a:rPr lang="en-US" altLang="zh-TW" sz="2000" baseline="30000" dirty="0" smtClean="0"/>
              <a:t>rd</a:t>
            </a:r>
            <a:r>
              <a:rPr lang="en-US" altLang="zh-TW" sz="2000" dirty="0" smtClean="0"/>
              <a:t>  Period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66776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Rectangle 1091"/>
          <p:cNvSpPr/>
          <p:nvPr/>
        </p:nvSpPr>
        <p:spPr>
          <a:xfrm rot="16200000" flipH="1">
            <a:off x="2704320" y="4183363"/>
            <a:ext cx="382586" cy="4782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86" name="Rectangle 1085"/>
          <p:cNvSpPr/>
          <p:nvPr/>
        </p:nvSpPr>
        <p:spPr>
          <a:xfrm>
            <a:off x="1970480" y="1606925"/>
            <a:ext cx="1902351" cy="11222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6" name="Rectangle 555"/>
          <p:cNvSpPr/>
          <p:nvPr/>
        </p:nvSpPr>
        <p:spPr>
          <a:xfrm>
            <a:off x="1913584" y="1491474"/>
            <a:ext cx="42382" cy="1327265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57" name="Rectangle 556"/>
          <p:cNvSpPr/>
          <p:nvPr/>
        </p:nvSpPr>
        <p:spPr>
          <a:xfrm>
            <a:off x="3858317" y="1491475"/>
            <a:ext cx="42382" cy="1327265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58" name="Rectangle 557"/>
          <p:cNvSpPr/>
          <p:nvPr/>
        </p:nvSpPr>
        <p:spPr>
          <a:xfrm>
            <a:off x="1913582" y="2729191"/>
            <a:ext cx="1987114" cy="42382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59" name="Rectangle 558"/>
          <p:cNvSpPr/>
          <p:nvPr/>
        </p:nvSpPr>
        <p:spPr>
          <a:xfrm>
            <a:off x="1203959" y="2776556"/>
            <a:ext cx="3434934" cy="169527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0" name="Oval 559"/>
          <p:cNvSpPr/>
          <p:nvPr/>
        </p:nvSpPr>
        <p:spPr>
          <a:xfrm rot="16200000">
            <a:off x="1424975" y="2942235"/>
            <a:ext cx="73510" cy="7351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1" name="Oval 560"/>
          <p:cNvSpPr/>
          <p:nvPr/>
        </p:nvSpPr>
        <p:spPr>
          <a:xfrm rot="16200000">
            <a:off x="4333132" y="2940860"/>
            <a:ext cx="73510" cy="7351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2" name="Oval 561"/>
          <p:cNvSpPr/>
          <p:nvPr/>
        </p:nvSpPr>
        <p:spPr>
          <a:xfrm rot="16200000">
            <a:off x="2869718" y="2934713"/>
            <a:ext cx="73510" cy="7351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63" name="Group 562"/>
          <p:cNvGrpSpPr/>
          <p:nvPr/>
        </p:nvGrpSpPr>
        <p:grpSpPr>
          <a:xfrm>
            <a:off x="1988264" y="2159338"/>
            <a:ext cx="1837750" cy="585319"/>
            <a:chOff x="1284976" y="1207800"/>
            <a:chExt cx="1620000" cy="515966"/>
          </a:xfrm>
        </p:grpSpPr>
        <p:sp>
          <p:nvSpPr>
            <p:cNvPr id="664" name="Rectangle 663"/>
            <p:cNvSpPr/>
            <p:nvPr/>
          </p:nvSpPr>
          <p:spPr>
            <a:xfrm>
              <a:off x="1284976" y="1651766"/>
              <a:ext cx="1620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5" name="Rectangle 664"/>
            <p:cNvSpPr/>
            <p:nvPr/>
          </p:nvSpPr>
          <p:spPr>
            <a:xfrm>
              <a:off x="1410976" y="1577770"/>
              <a:ext cx="1368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6" name="Rectangle 665"/>
            <p:cNvSpPr/>
            <p:nvPr/>
          </p:nvSpPr>
          <p:spPr>
            <a:xfrm>
              <a:off x="1536976" y="1503776"/>
              <a:ext cx="1116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7" name="Rectangle 666"/>
            <p:cNvSpPr/>
            <p:nvPr/>
          </p:nvSpPr>
          <p:spPr>
            <a:xfrm>
              <a:off x="1662976" y="1429782"/>
              <a:ext cx="864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8" name="Rectangle 667"/>
            <p:cNvSpPr/>
            <p:nvPr/>
          </p:nvSpPr>
          <p:spPr>
            <a:xfrm>
              <a:off x="1788976" y="1355788"/>
              <a:ext cx="612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9" name="Rectangle 668"/>
            <p:cNvSpPr/>
            <p:nvPr/>
          </p:nvSpPr>
          <p:spPr>
            <a:xfrm>
              <a:off x="1914976" y="1281794"/>
              <a:ext cx="360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70" name="Rectangle 669"/>
            <p:cNvSpPr/>
            <p:nvPr/>
          </p:nvSpPr>
          <p:spPr>
            <a:xfrm>
              <a:off x="2040976" y="1207800"/>
              <a:ext cx="108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564" name="Oval 563"/>
          <p:cNvSpPr/>
          <p:nvPr/>
        </p:nvSpPr>
        <p:spPr>
          <a:xfrm>
            <a:off x="3715146" y="176404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5" name="Oval 564"/>
          <p:cNvSpPr/>
          <p:nvPr/>
        </p:nvSpPr>
        <p:spPr>
          <a:xfrm>
            <a:off x="3583919" y="179161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6" name="Oval 565"/>
          <p:cNvSpPr/>
          <p:nvPr/>
        </p:nvSpPr>
        <p:spPr>
          <a:xfrm>
            <a:off x="3326656" y="203354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7" name="Oval 566"/>
          <p:cNvSpPr/>
          <p:nvPr/>
        </p:nvSpPr>
        <p:spPr>
          <a:xfrm>
            <a:off x="3195430" y="2190780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8" name="Oval 567"/>
          <p:cNvSpPr/>
          <p:nvPr/>
        </p:nvSpPr>
        <p:spPr>
          <a:xfrm>
            <a:off x="3557308" y="216001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9" name="Oval 568"/>
          <p:cNvSpPr/>
          <p:nvPr/>
        </p:nvSpPr>
        <p:spPr>
          <a:xfrm>
            <a:off x="3300046" y="2298213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0" name="Oval 569"/>
          <p:cNvSpPr/>
          <p:nvPr/>
        </p:nvSpPr>
        <p:spPr>
          <a:xfrm>
            <a:off x="3471132" y="237894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1" name="Oval 570"/>
          <p:cNvSpPr/>
          <p:nvPr/>
        </p:nvSpPr>
        <p:spPr>
          <a:xfrm>
            <a:off x="3701782" y="250541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2" name="Oval 571"/>
          <p:cNvSpPr/>
          <p:nvPr/>
        </p:nvSpPr>
        <p:spPr>
          <a:xfrm>
            <a:off x="3455575" y="1853508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3" name="Oval 572"/>
          <p:cNvSpPr/>
          <p:nvPr/>
        </p:nvSpPr>
        <p:spPr>
          <a:xfrm>
            <a:off x="3571320" y="205357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4" name="Oval 573"/>
          <p:cNvSpPr/>
          <p:nvPr/>
        </p:nvSpPr>
        <p:spPr>
          <a:xfrm>
            <a:off x="3631799" y="186746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5" name="Oval 574"/>
          <p:cNvSpPr/>
          <p:nvPr/>
        </p:nvSpPr>
        <p:spPr>
          <a:xfrm>
            <a:off x="3489661" y="1941861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6" name="Oval 575"/>
          <p:cNvSpPr/>
          <p:nvPr/>
        </p:nvSpPr>
        <p:spPr>
          <a:xfrm>
            <a:off x="3430334" y="2094980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7" name="Oval 576"/>
          <p:cNvSpPr/>
          <p:nvPr/>
        </p:nvSpPr>
        <p:spPr>
          <a:xfrm>
            <a:off x="2999240" y="210913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8" name="Oval 577"/>
          <p:cNvSpPr/>
          <p:nvPr/>
        </p:nvSpPr>
        <p:spPr>
          <a:xfrm>
            <a:off x="2430200" y="196982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9" name="Oval 578"/>
          <p:cNvSpPr/>
          <p:nvPr/>
        </p:nvSpPr>
        <p:spPr>
          <a:xfrm>
            <a:off x="2652042" y="2128929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0" name="Oval 579"/>
          <p:cNvSpPr/>
          <p:nvPr/>
        </p:nvSpPr>
        <p:spPr>
          <a:xfrm>
            <a:off x="2606424" y="1983783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1" name="Oval 580"/>
          <p:cNvSpPr/>
          <p:nvPr/>
        </p:nvSpPr>
        <p:spPr>
          <a:xfrm>
            <a:off x="2464287" y="2058180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2" name="Oval 581"/>
          <p:cNvSpPr/>
          <p:nvPr/>
        </p:nvSpPr>
        <p:spPr>
          <a:xfrm>
            <a:off x="2404959" y="2211300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3" name="Oval 582"/>
          <p:cNvSpPr/>
          <p:nvPr/>
        </p:nvSpPr>
        <p:spPr>
          <a:xfrm>
            <a:off x="2514235" y="217717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4" name="Oval 583"/>
          <p:cNvSpPr/>
          <p:nvPr/>
        </p:nvSpPr>
        <p:spPr>
          <a:xfrm>
            <a:off x="2050824" y="1670130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5" name="Oval 584"/>
          <p:cNvSpPr/>
          <p:nvPr/>
        </p:nvSpPr>
        <p:spPr>
          <a:xfrm>
            <a:off x="2254800" y="2043700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6" name="Oval 585"/>
          <p:cNvSpPr/>
          <p:nvPr/>
        </p:nvSpPr>
        <p:spPr>
          <a:xfrm>
            <a:off x="2109375" y="183911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7" name="Oval 586"/>
          <p:cNvSpPr/>
          <p:nvPr/>
        </p:nvSpPr>
        <p:spPr>
          <a:xfrm>
            <a:off x="1979046" y="179827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8" name="Oval 587"/>
          <p:cNvSpPr/>
          <p:nvPr/>
        </p:nvSpPr>
        <p:spPr>
          <a:xfrm>
            <a:off x="2159949" y="196328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9" name="Oval 588"/>
          <p:cNvSpPr/>
          <p:nvPr/>
        </p:nvSpPr>
        <p:spPr>
          <a:xfrm>
            <a:off x="2150890" y="171470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0" name="Oval 589"/>
          <p:cNvSpPr/>
          <p:nvPr/>
        </p:nvSpPr>
        <p:spPr>
          <a:xfrm>
            <a:off x="2211388" y="187301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1" name="Oval 590"/>
          <p:cNvSpPr/>
          <p:nvPr/>
        </p:nvSpPr>
        <p:spPr>
          <a:xfrm>
            <a:off x="2316347" y="2100352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2" name="Oval 591"/>
          <p:cNvSpPr/>
          <p:nvPr/>
        </p:nvSpPr>
        <p:spPr>
          <a:xfrm>
            <a:off x="2124971" y="204218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3" name="Oval 592"/>
          <p:cNvSpPr/>
          <p:nvPr/>
        </p:nvSpPr>
        <p:spPr>
          <a:xfrm>
            <a:off x="2023858" y="1918013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4" name="Oval 593"/>
          <p:cNvSpPr/>
          <p:nvPr/>
        </p:nvSpPr>
        <p:spPr>
          <a:xfrm>
            <a:off x="2315943" y="1898530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5" name="Oval 594"/>
          <p:cNvSpPr/>
          <p:nvPr/>
        </p:nvSpPr>
        <p:spPr>
          <a:xfrm>
            <a:off x="2229040" y="215444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6" name="Oval 595"/>
          <p:cNvSpPr/>
          <p:nvPr/>
        </p:nvSpPr>
        <p:spPr>
          <a:xfrm>
            <a:off x="2169713" y="2307563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7" name="Oval 596"/>
          <p:cNvSpPr/>
          <p:nvPr/>
        </p:nvSpPr>
        <p:spPr>
          <a:xfrm>
            <a:off x="2019554" y="2139963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8" name="Oval 597"/>
          <p:cNvSpPr/>
          <p:nvPr/>
        </p:nvSpPr>
        <p:spPr>
          <a:xfrm>
            <a:off x="2081100" y="219661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9" name="Oval 598"/>
          <p:cNvSpPr/>
          <p:nvPr/>
        </p:nvSpPr>
        <p:spPr>
          <a:xfrm>
            <a:off x="2084133" y="241472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0" name="Oval 599"/>
          <p:cNvSpPr/>
          <p:nvPr/>
        </p:nvSpPr>
        <p:spPr>
          <a:xfrm>
            <a:off x="1978714" y="2512501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1" name="Oval 600"/>
          <p:cNvSpPr/>
          <p:nvPr/>
        </p:nvSpPr>
        <p:spPr>
          <a:xfrm>
            <a:off x="2040261" y="256915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2" name="Oval 601"/>
          <p:cNvSpPr/>
          <p:nvPr/>
        </p:nvSpPr>
        <p:spPr>
          <a:xfrm>
            <a:off x="2012557" y="226419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3" name="Oval 602"/>
          <p:cNvSpPr/>
          <p:nvPr/>
        </p:nvSpPr>
        <p:spPr>
          <a:xfrm>
            <a:off x="2074104" y="2320849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4" name="Oval 603"/>
          <p:cNvSpPr/>
          <p:nvPr/>
        </p:nvSpPr>
        <p:spPr>
          <a:xfrm>
            <a:off x="2310132" y="2283873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5" name="Oval 604"/>
          <p:cNvSpPr/>
          <p:nvPr/>
        </p:nvSpPr>
        <p:spPr>
          <a:xfrm>
            <a:off x="2261473" y="237661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6" name="Oval 605"/>
          <p:cNvSpPr/>
          <p:nvPr/>
        </p:nvSpPr>
        <p:spPr>
          <a:xfrm>
            <a:off x="3722430" y="2104393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7" name="Oval 606"/>
          <p:cNvSpPr/>
          <p:nvPr/>
        </p:nvSpPr>
        <p:spPr>
          <a:xfrm>
            <a:off x="3704732" y="200523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8" name="Oval 607"/>
          <p:cNvSpPr/>
          <p:nvPr/>
        </p:nvSpPr>
        <p:spPr>
          <a:xfrm>
            <a:off x="3158772" y="207664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9" name="Oval 608"/>
          <p:cNvSpPr/>
          <p:nvPr/>
        </p:nvSpPr>
        <p:spPr>
          <a:xfrm>
            <a:off x="3349378" y="220238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0" name="Oval 609"/>
          <p:cNvSpPr/>
          <p:nvPr/>
        </p:nvSpPr>
        <p:spPr>
          <a:xfrm>
            <a:off x="3439608" y="223682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1" name="Oval 610"/>
          <p:cNvSpPr/>
          <p:nvPr/>
        </p:nvSpPr>
        <p:spPr>
          <a:xfrm>
            <a:off x="3453620" y="216496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2" name="Oval 611"/>
          <p:cNvSpPr/>
          <p:nvPr/>
        </p:nvSpPr>
        <p:spPr>
          <a:xfrm>
            <a:off x="3604730" y="230222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3" name="Oval 612"/>
          <p:cNvSpPr/>
          <p:nvPr/>
        </p:nvSpPr>
        <p:spPr>
          <a:xfrm>
            <a:off x="3610665" y="2420641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4" name="Oval 613"/>
          <p:cNvSpPr/>
          <p:nvPr/>
        </p:nvSpPr>
        <p:spPr>
          <a:xfrm>
            <a:off x="3722430" y="2329288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5" name="Oval 614"/>
          <p:cNvSpPr/>
          <p:nvPr/>
        </p:nvSpPr>
        <p:spPr>
          <a:xfrm>
            <a:off x="3704732" y="226470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616" name="Group 615"/>
          <p:cNvGrpSpPr/>
          <p:nvPr/>
        </p:nvGrpSpPr>
        <p:grpSpPr>
          <a:xfrm flipV="1">
            <a:off x="1993651" y="1522983"/>
            <a:ext cx="1837750" cy="585319"/>
            <a:chOff x="1284976" y="1207800"/>
            <a:chExt cx="1620000" cy="515966"/>
          </a:xfrm>
        </p:grpSpPr>
        <p:sp>
          <p:nvSpPr>
            <p:cNvPr id="657" name="Rectangle 656"/>
            <p:cNvSpPr/>
            <p:nvPr/>
          </p:nvSpPr>
          <p:spPr>
            <a:xfrm>
              <a:off x="1284976" y="1651766"/>
              <a:ext cx="1620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58" name="Rectangle 657"/>
            <p:cNvSpPr/>
            <p:nvPr/>
          </p:nvSpPr>
          <p:spPr>
            <a:xfrm>
              <a:off x="1410976" y="1577770"/>
              <a:ext cx="1368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59" name="Rectangle 658"/>
            <p:cNvSpPr/>
            <p:nvPr/>
          </p:nvSpPr>
          <p:spPr>
            <a:xfrm>
              <a:off x="1536976" y="1503776"/>
              <a:ext cx="1116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0" name="Rectangle 659"/>
            <p:cNvSpPr/>
            <p:nvPr/>
          </p:nvSpPr>
          <p:spPr>
            <a:xfrm>
              <a:off x="1662976" y="1429782"/>
              <a:ext cx="864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1" name="Rectangle 660"/>
            <p:cNvSpPr/>
            <p:nvPr/>
          </p:nvSpPr>
          <p:spPr>
            <a:xfrm>
              <a:off x="1788976" y="1355788"/>
              <a:ext cx="612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2" name="Rectangle 661"/>
            <p:cNvSpPr/>
            <p:nvPr/>
          </p:nvSpPr>
          <p:spPr>
            <a:xfrm>
              <a:off x="1914976" y="1281794"/>
              <a:ext cx="360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3" name="Rectangle 662"/>
            <p:cNvSpPr/>
            <p:nvPr/>
          </p:nvSpPr>
          <p:spPr>
            <a:xfrm>
              <a:off x="2040976" y="1207800"/>
              <a:ext cx="108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617" name="Oval 616"/>
          <p:cNvSpPr/>
          <p:nvPr/>
        </p:nvSpPr>
        <p:spPr>
          <a:xfrm>
            <a:off x="3323850" y="188932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8" name="Oval 617"/>
          <p:cNvSpPr/>
          <p:nvPr/>
        </p:nvSpPr>
        <p:spPr>
          <a:xfrm>
            <a:off x="3427528" y="1950763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9" name="Oval 618"/>
          <p:cNvSpPr/>
          <p:nvPr/>
        </p:nvSpPr>
        <p:spPr>
          <a:xfrm>
            <a:off x="3436801" y="2092610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20" name="Picture 6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3" r="43778" b="82126"/>
          <a:stretch/>
        </p:blipFill>
        <p:spPr>
          <a:xfrm>
            <a:off x="2655721" y="898487"/>
            <a:ext cx="561679" cy="6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Rectangle 620"/>
          <p:cNvSpPr/>
          <p:nvPr/>
        </p:nvSpPr>
        <p:spPr>
          <a:xfrm>
            <a:off x="2896616" y="1428496"/>
            <a:ext cx="81678" cy="102097"/>
          </a:xfrm>
          <a:prstGeom prst="rect">
            <a:avLst/>
          </a:prstGeom>
          <a:solidFill>
            <a:srgbClr val="A5A5A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9" name="Rectangle 648"/>
          <p:cNvSpPr/>
          <p:nvPr/>
        </p:nvSpPr>
        <p:spPr>
          <a:xfrm>
            <a:off x="1341418" y="3147430"/>
            <a:ext cx="245034" cy="81678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50" name="Rectangle 649"/>
          <p:cNvSpPr/>
          <p:nvPr/>
        </p:nvSpPr>
        <p:spPr>
          <a:xfrm>
            <a:off x="1339972" y="3159398"/>
            <a:ext cx="81678" cy="163355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51" name="Rectangle 650"/>
          <p:cNvSpPr/>
          <p:nvPr/>
        </p:nvSpPr>
        <p:spPr>
          <a:xfrm>
            <a:off x="1340970" y="3257366"/>
            <a:ext cx="245034" cy="81678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52" name="Rectangle 651"/>
          <p:cNvSpPr/>
          <p:nvPr/>
        </p:nvSpPr>
        <p:spPr>
          <a:xfrm>
            <a:off x="1503467" y="3258478"/>
            <a:ext cx="81678" cy="163355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53" name="Rectangle 652"/>
          <p:cNvSpPr/>
          <p:nvPr/>
        </p:nvSpPr>
        <p:spPr>
          <a:xfrm>
            <a:off x="1339972" y="3378218"/>
            <a:ext cx="245034" cy="81678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55" name="Rectangle 654"/>
          <p:cNvSpPr/>
          <p:nvPr/>
        </p:nvSpPr>
        <p:spPr>
          <a:xfrm>
            <a:off x="1422344" y="3042944"/>
            <a:ext cx="75449" cy="103731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6" name="Rectangle 655"/>
          <p:cNvSpPr/>
          <p:nvPr/>
        </p:nvSpPr>
        <p:spPr>
          <a:xfrm>
            <a:off x="1388299" y="3018807"/>
            <a:ext cx="145223" cy="72611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1" name="Rectangle 640"/>
          <p:cNvSpPr/>
          <p:nvPr/>
        </p:nvSpPr>
        <p:spPr>
          <a:xfrm>
            <a:off x="2786724" y="3146805"/>
            <a:ext cx="245033" cy="81678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2" name="Rectangle 641"/>
          <p:cNvSpPr/>
          <p:nvPr/>
        </p:nvSpPr>
        <p:spPr>
          <a:xfrm>
            <a:off x="2785277" y="3158773"/>
            <a:ext cx="81678" cy="163356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3" name="Rectangle 642"/>
          <p:cNvSpPr/>
          <p:nvPr/>
        </p:nvSpPr>
        <p:spPr>
          <a:xfrm>
            <a:off x="2786276" y="3256741"/>
            <a:ext cx="245033" cy="81678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4" name="Rectangle 643"/>
          <p:cNvSpPr/>
          <p:nvPr/>
        </p:nvSpPr>
        <p:spPr>
          <a:xfrm>
            <a:off x="2948773" y="3257853"/>
            <a:ext cx="81678" cy="163356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5" name="Rectangle 644"/>
          <p:cNvSpPr/>
          <p:nvPr/>
        </p:nvSpPr>
        <p:spPr>
          <a:xfrm>
            <a:off x="2785277" y="3377594"/>
            <a:ext cx="245033" cy="81678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7" name="Rectangle 646"/>
          <p:cNvSpPr/>
          <p:nvPr/>
        </p:nvSpPr>
        <p:spPr>
          <a:xfrm>
            <a:off x="2867649" y="3042319"/>
            <a:ext cx="75449" cy="103731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8" name="Rectangle 647"/>
          <p:cNvSpPr/>
          <p:nvPr/>
        </p:nvSpPr>
        <p:spPr>
          <a:xfrm>
            <a:off x="2833605" y="3018182"/>
            <a:ext cx="145223" cy="72612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3" name="Rectangle 632"/>
          <p:cNvSpPr/>
          <p:nvPr/>
        </p:nvSpPr>
        <p:spPr>
          <a:xfrm>
            <a:off x="4247940" y="3146351"/>
            <a:ext cx="245033" cy="81678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34" name="Rectangle 633"/>
          <p:cNvSpPr/>
          <p:nvPr/>
        </p:nvSpPr>
        <p:spPr>
          <a:xfrm>
            <a:off x="4246494" y="3158319"/>
            <a:ext cx="81678" cy="163356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35" name="Rectangle 634"/>
          <p:cNvSpPr/>
          <p:nvPr/>
        </p:nvSpPr>
        <p:spPr>
          <a:xfrm>
            <a:off x="4247492" y="3256287"/>
            <a:ext cx="245033" cy="81678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36" name="Rectangle 635"/>
          <p:cNvSpPr/>
          <p:nvPr/>
        </p:nvSpPr>
        <p:spPr>
          <a:xfrm>
            <a:off x="4409989" y="3257399"/>
            <a:ext cx="81678" cy="163356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37" name="Rectangle 636"/>
          <p:cNvSpPr/>
          <p:nvPr/>
        </p:nvSpPr>
        <p:spPr>
          <a:xfrm>
            <a:off x="4246494" y="3377140"/>
            <a:ext cx="245033" cy="81678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39" name="Rectangle 638"/>
          <p:cNvSpPr/>
          <p:nvPr/>
        </p:nvSpPr>
        <p:spPr>
          <a:xfrm>
            <a:off x="4328866" y="3041865"/>
            <a:ext cx="75449" cy="103731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0" name="Rectangle 639"/>
          <p:cNvSpPr/>
          <p:nvPr/>
        </p:nvSpPr>
        <p:spPr>
          <a:xfrm>
            <a:off x="4294821" y="3017728"/>
            <a:ext cx="145223" cy="72612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" name="Rectangle 685"/>
          <p:cNvSpPr/>
          <p:nvPr/>
        </p:nvSpPr>
        <p:spPr>
          <a:xfrm flipH="1">
            <a:off x="3980142" y="5093938"/>
            <a:ext cx="382586" cy="47823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79" name="Rectangle 678"/>
          <p:cNvSpPr/>
          <p:nvPr/>
        </p:nvSpPr>
        <p:spPr>
          <a:xfrm>
            <a:off x="1144584" y="6043192"/>
            <a:ext cx="3523897" cy="16288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13" b="0" i="0" u="none" strike="noStrike" kern="1200" cap="none" spc="0" normalizeH="0" baseline="0" noProof="0" smtClean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80" name="Oval 679"/>
          <p:cNvSpPr/>
          <p:nvPr/>
        </p:nvSpPr>
        <p:spPr>
          <a:xfrm>
            <a:off x="2742921" y="5968878"/>
            <a:ext cx="303557" cy="303557"/>
          </a:xfrm>
          <a:prstGeom prst="ellipse">
            <a:avLst/>
          </a:prstGeom>
          <a:noFill/>
          <a:ln w="28575" cap="flat" cmpd="sng" algn="ctr">
            <a:solidFill>
              <a:srgbClr val="ED7D31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81" name="Rectangle 680"/>
          <p:cNvSpPr/>
          <p:nvPr/>
        </p:nvSpPr>
        <p:spPr>
          <a:xfrm>
            <a:off x="1144584" y="4509251"/>
            <a:ext cx="3523897" cy="162807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13" b="0" i="0" u="none" strike="noStrike" kern="1200" cap="none" spc="0" normalizeH="0" baseline="0" noProof="0" smtClean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82" name="Rectangle 681"/>
          <p:cNvSpPr/>
          <p:nvPr/>
        </p:nvSpPr>
        <p:spPr>
          <a:xfrm>
            <a:off x="1811358" y="4599637"/>
            <a:ext cx="166016" cy="1443554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13" b="0" i="0" u="none" strike="noStrike" kern="1200" cap="none" spc="0" normalizeH="0" baseline="0" noProof="0" smtClean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83" name="Rectangle 682"/>
          <p:cNvSpPr/>
          <p:nvPr/>
        </p:nvSpPr>
        <p:spPr>
          <a:xfrm>
            <a:off x="1441179" y="5125376"/>
            <a:ext cx="382586" cy="47823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84" name="Rectangle 683"/>
          <p:cNvSpPr/>
          <p:nvPr/>
        </p:nvSpPr>
        <p:spPr>
          <a:xfrm>
            <a:off x="1441179" y="5221022"/>
            <a:ext cx="286939" cy="28693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85" name="Rectangle 684"/>
          <p:cNvSpPr/>
          <p:nvPr/>
        </p:nvSpPr>
        <p:spPr>
          <a:xfrm>
            <a:off x="3854408" y="4613771"/>
            <a:ext cx="145764" cy="142942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13" b="0" i="0" u="none" strike="noStrike" kern="1200" cap="none" spc="0" normalizeH="0" baseline="0" noProof="0" smtClean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87" name="Rectangle 686"/>
          <p:cNvSpPr/>
          <p:nvPr/>
        </p:nvSpPr>
        <p:spPr>
          <a:xfrm flipH="1">
            <a:off x="4075788" y="5189584"/>
            <a:ext cx="286939" cy="28693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07" name="Rectangle 806"/>
          <p:cNvSpPr/>
          <p:nvPr/>
        </p:nvSpPr>
        <p:spPr>
          <a:xfrm rot="16200000" flipH="1">
            <a:off x="2752141" y="4231188"/>
            <a:ext cx="286940" cy="28693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89" name="Rectangle 688"/>
          <p:cNvSpPr/>
          <p:nvPr/>
        </p:nvSpPr>
        <p:spPr>
          <a:xfrm>
            <a:off x="1983470" y="4637912"/>
            <a:ext cx="1879492" cy="1396491"/>
          </a:xfrm>
          <a:prstGeom prst="rect">
            <a:avLst/>
          </a:prstGeom>
          <a:pattFill prst="pct30">
            <a:fgClr>
              <a:sysClr val="window" lastClr="FFFFFF">
                <a:lumMod val="75000"/>
              </a:sysClr>
            </a:fgClr>
            <a:bgClr>
              <a:sysClr val="window" lastClr="FFFFFF"/>
            </a:bgClr>
          </a:patt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0" name="Oval 689"/>
          <p:cNvSpPr/>
          <p:nvPr/>
        </p:nvSpPr>
        <p:spPr>
          <a:xfrm>
            <a:off x="2197367" y="4652408"/>
            <a:ext cx="1382400" cy="138199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1" name="Oval 690"/>
          <p:cNvSpPr/>
          <p:nvPr/>
        </p:nvSpPr>
        <p:spPr>
          <a:xfrm>
            <a:off x="2962255" y="4708162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2" name="Oval 691"/>
          <p:cNvSpPr/>
          <p:nvPr/>
        </p:nvSpPr>
        <p:spPr>
          <a:xfrm>
            <a:off x="3139067" y="4888422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3" name="Oval 692"/>
          <p:cNvSpPr/>
          <p:nvPr/>
        </p:nvSpPr>
        <p:spPr>
          <a:xfrm>
            <a:off x="2660770" y="503411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4" name="Oval 693"/>
          <p:cNvSpPr/>
          <p:nvPr/>
        </p:nvSpPr>
        <p:spPr>
          <a:xfrm>
            <a:off x="3396482" y="507605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5" name="Oval 694"/>
          <p:cNvSpPr/>
          <p:nvPr/>
        </p:nvSpPr>
        <p:spPr>
          <a:xfrm>
            <a:off x="2907572" y="4888576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6" name="Oval 695"/>
          <p:cNvSpPr/>
          <p:nvPr/>
        </p:nvSpPr>
        <p:spPr>
          <a:xfrm>
            <a:off x="3084384" y="5068835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7" name="Oval 696"/>
          <p:cNvSpPr/>
          <p:nvPr/>
        </p:nvSpPr>
        <p:spPr>
          <a:xfrm>
            <a:off x="3375189" y="4979333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8" name="Oval 697"/>
          <p:cNvSpPr/>
          <p:nvPr/>
        </p:nvSpPr>
        <p:spPr>
          <a:xfrm>
            <a:off x="2762615" y="470019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9" name="Oval 698"/>
          <p:cNvSpPr/>
          <p:nvPr/>
        </p:nvSpPr>
        <p:spPr>
          <a:xfrm>
            <a:off x="3163141" y="5307810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0" name="Oval 699"/>
          <p:cNvSpPr/>
          <p:nvPr/>
        </p:nvSpPr>
        <p:spPr>
          <a:xfrm>
            <a:off x="3233132" y="4985456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1" name="Oval 700"/>
          <p:cNvSpPr/>
          <p:nvPr/>
        </p:nvSpPr>
        <p:spPr>
          <a:xfrm>
            <a:off x="3409944" y="5165716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2" name="Oval 701"/>
          <p:cNvSpPr/>
          <p:nvPr/>
        </p:nvSpPr>
        <p:spPr>
          <a:xfrm>
            <a:off x="3124046" y="5613176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3" name="Oval 702"/>
          <p:cNvSpPr/>
          <p:nvPr/>
        </p:nvSpPr>
        <p:spPr>
          <a:xfrm>
            <a:off x="3108458" y="5488224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4" name="Oval 703"/>
          <p:cNvSpPr/>
          <p:nvPr/>
        </p:nvSpPr>
        <p:spPr>
          <a:xfrm>
            <a:off x="2785444" y="5065569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5" name="Oval 704"/>
          <p:cNvSpPr/>
          <p:nvPr/>
        </p:nvSpPr>
        <p:spPr>
          <a:xfrm>
            <a:off x="2962255" y="524582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6" name="Oval 705"/>
          <p:cNvSpPr/>
          <p:nvPr/>
        </p:nvSpPr>
        <p:spPr>
          <a:xfrm>
            <a:off x="2483959" y="5391525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7" name="Oval 706"/>
          <p:cNvSpPr/>
          <p:nvPr/>
        </p:nvSpPr>
        <p:spPr>
          <a:xfrm>
            <a:off x="2369394" y="5399116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8" name="Oval 707"/>
          <p:cNvSpPr/>
          <p:nvPr/>
        </p:nvSpPr>
        <p:spPr>
          <a:xfrm>
            <a:off x="2730762" y="5245983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9" name="Oval 708"/>
          <p:cNvSpPr/>
          <p:nvPr/>
        </p:nvSpPr>
        <p:spPr>
          <a:xfrm>
            <a:off x="2578003" y="5781171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0" name="Oval 709"/>
          <p:cNvSpPr/>
          <p:nvPr/>
        </p:nvSpPr>
        <p:spPr>
          <a:xfrm>
            <a:off x="2429276" y="5571939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1" name="Oval 710"/>
          <p:cNvSpPr/>
          <p:nvPr/>
        </p:nvSpPr>
        <p:spPr>
          <a:xfrm>
            <a:off x="2796005" y="495727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2" name="Oval 711"/>
          <p:cNvSpPr/>
          <p:nvPr/>
        </p:nvSpPr>
        <p:spPr>
          <a:xfrm>
            <a:off x="2986329" y="5665217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3" name="Oval 712"/>
          <p:cNvSpPr/>
          <p:nvPr/>
        </p:nvSpPr>
        <p:spPr>
          <a:xfrm>
            <a:off x="3056320" y="5342864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4" name="Oval 713"/>
          <p:cNvSpPr/>
          <p:nvPr/>
        </p:nvSpPr>
        <p:spPr>
          <a:xfrm>
            <a:off x="3233132" y="5523123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5" name="Oval 714"/>
          <p:cNvSpPr/>
          <p:nvPr/>
        </p:nvSpPr>
        <p:spPr>
          <a:xfrm>
            <a:off x="2754835" y="5668820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6" name="Oval 715"/>
          <p:cNvSpPr/>
          <p:nvPr/>
        </p:nvSpPr>
        <p:spPr>
          <a:xfrm>
            <a:off x="2295986" y="5530172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7" name="Oval 716"/>
          <p:cNvSpPr/>
          <p:nvPr/>
        </p:nvSpPr>
        <p:spPr>
          <a:xfrm>
            <a:off x="2916861" y="518668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8" name="Oval 717"/>
          <p:cNvSpPr/>
          <p:nvPr/>
        </p:nvSpPr>
        <p:spPr>
          <a:xfrm>
            <a:off x="2883471" y="546382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9" name="Oval 718"/>
          <p:cNvSpPr/>
          <p:nvPr/>
        </p:nvSpPr>
        <p:spPr>
          <a:xfrm>
            <a:off x="3340475" y="5221406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0" name="Oval 719"/>
          <p:cNvSpPr/>
          <p:nvPr/>
        </p:nvSpPr>
        <p:spPr>
          <a:xfrm>
            <a:off x="2760512" y="5406884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1" name="Oval 720"/>
          <p:cNvSpPr/>
          <p:nvPr/>
        </p:nvSpPr>
        <p:spPr>
          <a:xfrm>
            <a:off x="2828788" y="5644241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2" name="Oval 721"/>
          <p:cNvSpPr/>
          <p:nvPr/>
        </p:nvSpPr>
        <p:spPr>
          <a:xfrm>
            <a:off x="2977536" y="5564311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3" name="Oval 722"/>
          <p:cNvSpPr/>
          <p:nvPr/>
        </p:nvSpPr>
        <p:spPr>
          <a:xfrm>
            <a:off x="3041535" y="5218140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4" name="Oval 723"/>
          <p:cNvSpPr/>
          <p:nvPr/>
        </p:nvSpPr>
        <p:spPr>
          <a:xfrm>
            <a:off x="3218347" y="5398400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5" name="Oval 724"/>
          <p:cNvSpPr/>
          <p:nvPr/>
        </p:nvSpPr>
        <p:spPr>
          <a:xfrm>
            <a:off x="2686986" y="5888832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6" name="Oval 725"/>
          <p:cNvSpPr/>
          <p:nvPr/>
        </p:nvSpPr>
        <p:spPr>
          <a:xfrm>
            <a:off x="2916861" y="5720907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7" name="Oval 726"/>
          <p:cNvSpPr/>
          <p:nvPr/>
        </p:nvSpPr>
        <p:spPr>
          <a:xfrm>
            <a:off x="2986852" y="5398553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8" name="Oval 727"/>
          <p:cNvSpPr/>
          <p:nvPr/>
        </p:nvSpPr>
        <p:spPr>
          <a:xfrm>
            <a:off x="3028619" y="568600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9" name="Oval 728"/>
          <p:cNvSpPr/>
          <p:nvPr/>
        </p:nvSpPr>
        <p:spPr>
          <a:xfrm>
            <a:off x="3238056" y="4848520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0" name="Oval 729"/>
          <p:cNvSpPr/>
          <p:nvPr/>
        </p:nvSpPr>
        <p:spPr>
          <a:xfrm>
            <a:off x="2862179" y="5901321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1" name="Oval 730"/>
          <p:cNvSpPr/>
          <p:nvPr/>
        </p:nvSpPr>
        <p:spPr>
          <a:xfrm>
            <a:off x="3242420" y="581778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2" name="Oval 731"/>
          <p:cNvSpPr/>
          <p:nvPr/>
        </p:nvSpPr>
        <p:spPr>
          <a:xfrm>
            <a:off x="3312412" y="5495434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3" name="Oval 732"/>
          <p:cNvSpPr/>
          <p:nvPr/>
        </p:nvSpPr>
        <p:spPr>
          <a:xfrm>
            <a:off x="3010926" y="5821390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4" name="Oval 733"/>
          <p:cNvSpPr/>
          <p:nvPr/>
        </p:nvSpPr>
        <p:spPr>
          <a:xfrm>
            <a:off x="2944228" y="5917229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5" name="Oval 734"/>
          <p:cNvSpPr/>
          <p:nvPr/>
        </p:nvSpPr>
        <p:spPr>
          <a:xfrm>
            <a:off x="2449877" y="4855479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6" name="Oval 735"/>
          <p:cNvSpPr/>
          <p:nvPr/>
        </p:nvSpPr>
        <p:spPr>
          <a:xfrm>
            <a:off x="2355918" y="5001161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7" name="Oval 736"/>
          <p:cNvSpPr/>
          <p:nvPr/>
        </p:nvSpPr>
        <p:spPr>
          <a:xfrm>
            <a:off x="2429871" y="4976583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8" name="Oval 737"/>
          <p:cNvSpPr/>
          <p:nvPr/>
        </p:nvSpPr>
        <p:spPr>
          <a:xfrm>
            <a:off x="2517944" y="505324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9" name="Oval 738"/>
          <p:cNvSpPr/>
          <p:nvPr/>
        </p:nvSpPr>
        <p:spPr>
          <a:xfrm>
            <a:off x="2667276" y="4921493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0" name="Oval 739"/>
          <p:cNvSpPr/>
          <p:nvPr/>
        </p:nvSpPr>
        <p:spPr>
          <a:xfrm>
            <a:off x="2463261" y="5233661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1" name="Oval 740"/>
          <p:cNvSpPr/>
          <p:nvPr/>
        </p:nvSpPr>
        <p:spPr>
          <a:xfrm>
            <a:off x="2612008" y="5153731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2" name="Oval 741"/>
          <p:cNvSpPr/>
          <p:nvPr/>
        </p:nvSpPr>
        <p:spPr>
          <a:xfrm>
            <a:off x="2545310" y="5249571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3" name="Oval 742"/>
          <p:cNvSpPr/>
          <p:nvPr/>
        </p:nvSpPr>
        <p:spPr>
          <a:xfrm>
            <a:off x="3063431" y="4848156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4" name="Oval 743"/>
          <p:cNvSpPr/>
          <p:nvPr/>
        </p:nvSpPr>
        <p:spPr>
          <a:xfrm>
            <a:off x="2886138" y="4817589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5" name="Oval 744"/>
          <p:cNvSpPr/>
          <p:nvPr/>
        </p:nvSpPr>
        <p:spPr>
          <a:xfrm>
            <a:off x="2771572" y="4825180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6" name="Oval 745"/>
          <p:cNvSpPr/>
          <p:nvPr/>
        </p:nvSpPr>
        <p:spPr>
          <a:xfrm>
            <a:off x="2831455" y="4998003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7" name="Oval 746"/>
          <p:cNvSpPr/>
          <p:nvPr/>
        </p:nvSpPr>
        <p:spPr>
          <a:xfrm>
            <a:off x="2263989" y="5101304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8" name="Oval 747"/>
          <p:cNvSpPr/>
          <p:nvPr/>
        </p:nvSpPr>
        <p:spPr>
          <a:xfrm>
            <a:off x="2543346" y="4938226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9" name="Oval 748"/>
          <p:cNvSpPr/>
          <p:nvPr/>
        </p:nvSpPr>
        <p:spPr>
          <a:xfrm>
            <a:off x="2480997" y="5698932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0" name="Oval 749"/>
          <p:cNvSpPr/>
          <p:nvPr/>
        </p:nvSpPr>
        <p:spPr>
          <a:xfrm>
            <a:off x="2302536" y="5171142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1" name="Oval 750"/>
          <p:cNvSpPr/>
          <p:nvPr/>
        </p:nvSpPr>
        <p:spPr>
          <a:xfrm>
            <a:off x="3304274" y="5627449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2" name="Oval 751"/>
          <p:cNvSpPr/>
          <p:nvPr/>
        </p:nvSpPr>
        <p:spPr>
          <a:xfrm>
            <a:off x="2551297" y="547122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3" name="Oval 752"/>
          <p:cNvSpPr/>
          <p:nvPr/>
        </p:nvSpPr>
        <p:spPr>
          <a:xfrm>
            <a:off x="3043572" y="4741956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4" name="Oval 753"/>
          <p:cNvSpPr/>
          <p:nvPr/>
        </p:nvSpPr>
        <p:spPr>
          <a:xfrm>
            <a:off x="2533605" y="5606610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5" name="Oval 754"/>
          <p:cNvSpPr/>
          <p:nvPr/>
        </p:nvSpPr>
        <p:spPr>
          <a:xfrm>
            <a:off x="2662241" y="5401618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6" name="Oval 755"/>
          <p:cNvSpPr/>
          <p:nvPr/>
        </p:nvSpPr>
        <p:spPr>
          <a:xfrm>
            <a:off x="3376661" y="5346833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7" name="Oval 756"/>
          <p:cNvSpPr/>
          <p:nvPr/>
        </p:nvSpPr>
        <p:spPr>
          <a:xfrm>
            <a:off x="3158908" y="5703535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8" name="Oval 757"/>
          <p:cNvSpPr/>
          <p:nvPr/>
        </p:nvSpPr>
        <p:spPr>
          <a:xfrm>
            <a:off x="3287921" y="5246687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9" name="Oval 758"/>
          <p:cNvSpPr/>
          <p:nvPr/>
        </p:nvSpPr>
        <p:spPr>
          <a:xfrm>
            <a:off x="3098232" y="5860132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0" name="Oval 759"/>
          <p:cNvSpPr/>
          <p:nvPr/>
        </p:nvSpPr>
        <p:spPr>
          <a:xfrm>
            <a:off x="3239935" y="5732545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1" name="Oval 760"/>
          <p:cNvSpPr/>
          <p:nvPr/>
        </p:nvSpPr>
        <p:spPr>
          <a:xfrm>
            <a:off x="2640948" y="5839110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2" name="Oval 761"/>
          <p:cNvSpPr/>
          <p:nvPr/>
        </p:nvSpPr>
        <p:spPr>
          <a:xfrm>
            <a:off x="2329121" y="5286654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3" name="Oval 762"/>
          <p:cNvSpPr/>
          <p:nvPr/>
        </p:nvSpPr>
        <p:spPr>
          <a:xfrm>
            <a:off x="2722997" y="5855019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4" name="Oval 763"/>
          <p:cNvSpPr/>
          <p:nvPr/>
        </p:nvSpPr>
        <p:spPr>
          <a:xfrm>
            <a:off x="2445226" y="5779624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5" name="Oval 764"/>
          <p:cNvSpPr/>
          <p:nvPr/>
        </p:nvSpPr>
        <p:spPr>
          <a:xfrm>
            <a:off x="3223394" y="5153790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6" name="Oval 765"/>
          <p:cNvSpPr/>
          <p:nvPr/>
        </p:nvSpPr>
        <p:spPr>
          <a:xfrm>
            <a:off x="2341817" y="5652631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7" name="Oval 766"/>
          <p:cNvSpPr/>
          <p:nvPr/>
        </p:nvSpPr>
        <p:spPr>
          <a:xfrm>
            <a:off x="2279886" y="5375944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8" name="Oval 767"/>
          <p:cNvSpPr/>
          <p:nvPr/>
        </p:nvSpPr>
        <p:spPr>
          <a:xfrm>
            <a:off x="2695452" y="5074484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9" name="Oval 768"/>
          <p:cNvSpPr/>
          <p:nvPr/>
        </p:nvSpPr>
        <p:spPr>
          <a:xfrm>
            <a:off x="2640770" y="5254897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0" name="Oval 769"/>
          <p:cNvSpPr/>
          <p:nvPr/>
        </p:nvSpPr>
        <p:spPr>
          <a:xfrm>
            <a:off x="2934948" y="5053359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1" name="Oval 770"/>
          <p:cNvSpPr/>
          <p:nvPr/>
        </p:nvSpPr>
        <p:spPr>
          <a:xfrm>
            <a:off x="2737541" y="5714944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2" name="Oval 771"/>
          <p:cNvSpPr/>
          <p:nvPr/>
        </p:nvSpPr>
        <p:spPr>
          <a:xfrm>
            <a:off x="2640535" y="5632705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3" name="Oval 772"/>
          <p:cNvSpPr/>
          <p:nvPr/>
        </p:nvSpPr>
        <p:spPr>
          <a:xfrm>
            <a:off x="2693142" y="5540382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4" name="Oval 773"/>
          <p:cNvSpPr/>
          <p:nvPr/>
        </p:nvSpPr>
        <p:spPr>
          <a:xfrm>
            <a:off x="2800486" y="5772883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5" name="Oval 774"/>
          <p:cNvSpPr/>
          <p:nvPr/>
        </p:nvSpPr>
        <p:spPr>
          <a:xfrm>
            <a:off x="3456033" y="5372327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6" name="Oval 775"/>
          <p:cNvSpPr/>
          <p:nvPr/>
        </p:nvSpPr>
        <p:spPr>
          <a:xfrm>
            <a:off x="3488349" y="5248143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7" name="Oval 776"/>
          <p:cNvSpPr/>
          <p:nvPr/>
        </p:nvSpPr>
        <p:spPr>
          <a:xfrm>
            <a:off x="3446582" y="5496513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8" name="Oval 777"/>
          <p:cNvSpPr/>
          <p:nvPr/>
        </p:nvSpPr>
        <p:spPr>
          <a:xfrm>
            <a:off x="2527384" y="4771132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9" name="Oval 778"/>
          <p:cNvSpPr/>
          <p:nvPr/>
        </p:nvSpPr>
        <p:spPr>
          <a:xfrm>
            <a:off x="2656517" y="4711089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0" name="Oval 779"/>
          <p:cNvSpPr/>
          <p:nvPr/>
        </p:nvSpPr>
        <p:spPr>
          <a:xfrm>
            <a:off x="2605420" y="4844477"/>
            <a:ext cx="83533" cy="83533"/>
          </a:xfrm>
          <a:prstGeom prst="ellipse">
            <a:avLst/>
          </a:prstGeom>
          <a:noFill/>
          <a:ln w="12700" cap="flat" cmpd="sng" algn="ctr">
            <a:solidFill>
              <a:srgbClr val="5B9BD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2" name="Rectangle 781"/>
          <p:cNvSpPr/>
          <p:nvPr/>
        </p:nvSpPr>
        <p:spPr>
          <a:xfrm>
            <a:off x="4161304" y="5272965"/>
            <a:ext cx="208833" cy="125299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4" name="Oval 783"/>
          <p:cNvSpPr/>
          <p:nvPr/>
        </p:nvSpPr>
        <p:spPr>
          <a:xfrm>
            <a:off x="1506893" y="5216106"/>
            <a:ext cx="75180" cy="7518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5" name="Rectangle 784"/>
          <p:cNvSpPr/>
          <p:nvPr/>
        </p:nvSpPr>
        <p:spPr>
          <a:xfrm>
            <a:off x="1442259" y="5297618"/>
            <a:ext cx="208833" cy="125299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6" name="Oval 785"/>
          <p:cNvSpPr/>
          <p:nvPr/>
        </p:nvSpPr>
        <p:spPr>
          <a:xfrm>
            <a:off x="1504394" y="5432781"/>
            <a:ext cx="75180" cy="7518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7" name="Oval 786"/>
          <p:cNvSpPr/>
          <p:nvPr/>
        </p:nvSpPr>
        <p:spPr>
          <a:xfrm>
            <a:off x="4206329" y="5183432"/>
            <a:ext cx="75180" cy="7518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8" name="Oval 787"/>
          <p:cNvSpPr/>
          <p:nvPr/>
        </p:nvSpPr>
        <p:spPr>
          <a:xfrm>
            <a:off x="4205379" y="5402561"/>
            <a:ext cx="75180" cy="7518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9" name="Rectangle 788"/>
          <p:cNvSpPr/>
          <p:nvPr/>
        </p:nvSpPr>
        <p:spPr>
          <a:xfrm rot="16200000">
            <a:off x="2797437" y="4279702"/>
            <a:ext cx="208833" cy="125299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90" name="Oval 789"/>
          <p:cNvSpPr/>
          <p:nvPr/>
        </p:nvSpPr>
        <p:spPr>
          <a:xfrm rot="16200000">
            <a:off x="2749670" y="4292314"/>
            <a:ext cx="75180" cy="7518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91" name="Oval 790"/>
          <p:cNvSpPr/>
          <p:nvPr/>
        </p:nvSpPr>
        <p:spPr>
          <a:xfrm rot="16200000">
            <a:off x="2968799" y="4293264"/>
            <a:ext cx="75180" cy="7518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92" name="Oval 791"/>
          <p:cNvSpPr/>
          <p:nvPr/>
        </p:nvSpPr>
        <p:spPr>
          <a:xfrm>
            <a:off x="4247838" y="4459895"/>
            <a:ext cx="303557" cy="303557"/>
          </a:xfrm>
          <a:prstGeom prst="ellipse">
            <a:avLst/>
          </a:prstGeom>
          <a:noFill/>
          <a:ln w="28575" cap="flat" cmpd="sng" algn="ctr">
            <a:solidFill>
              <a:srgbClr val="ED7D31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93" name="Oval 792"/>
          <p:cNvSpPr/>
          <p:nvPr/>
        </p:nvSpPr>
        <p:spPr>
          <a:xfrm>
            <a:off x="1226046" y="4459856"/>
            <a:ext cx="303557" cy="303557"/>
          </a:xfrm>
          <a:prstGeom prst="ellipse">
            <a:avLst/>
          </a:prstGeom>
          <a:noFill/>
          <a:ln w="28575" cap="flat" cmpd="sng" algn="ctr">
            <a:solidFill>
              <a:srgbClr val="ED7D31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97" name="Oval 796"/>
          <p:cNvSpPr/>
          <p:nvPr/>
        </p:nvSpPr>
        <p:spPr>
          <a:xfrm>
            <a:off x="2853846" y="5308887"/>
            <a:ext cx="83533" cy="83533"/>
          </a:xfrm>
          <a:prstGeom prst="ellipse">
            <a:avLst/>
          </a:prstGeom>
          <a:solidFill>
            <a:srgbClr val="A5A5A5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133" name="Group 1132"/>
          <p:cNvGrpSpPr/>
          <p:nvPr/>
        </p:nvGrpSpPr>
        <p:grpSpPr>
          <a:xfrm>
            <a:off x="909528" y="3078826"/>
            <a:ext cx="3986446" cy="3025510"/>
            <a:chOff x="909528" y="3078826"/>
            <a:chExt cx="3986446" cy="3025510"/>
          </a:xfrm>
        </p:grpSpPr>
        <p:sp>
          <p:nvSpPr>
            <p:cNvPr id="799" name="TextBox 798"/>
            <p:cNvSpPr txBox="1"/>
            <p:nvPr/>
          </p:nvSpPr>
          <p:spPr>
            <a:xfrm>
              <a:off x="2461171" y="552857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+</a:t>
              </a:r>
              <a:endPara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00" name="TextBox 799"/>
            <p:cNvSpPr txBox="1"/>
            <p:nvPr/>
          </p:nvSpPr>
          <p:spPr>
            <a:xfrm>
              <a:off x="2971920" y="5458005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-</a:t>
              </a:r>
              <a:endPara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09" name="TextBox 808"/>
            <p:cNvSpPr txBox="1"/>
            <p:nvPr/>
          </p:nvSpPr>
          <p:spPr>
            <a:xfrm>
              <a:off x="1202419" y="3093598"/>
              <a:ext cx="5469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F</a:t>
              </a:r>
              <a:r>
                <a:rPr lang="en-US" altLang="zh-TW" sz="4000" i="1" kern="1200" baseline="-25000" dirty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3</a:t>
              </a:r>
              <a:endParaRPr kumimoji="0" lang="zh-TW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10" name="TextBox 809"/>
            <p:cNvSpPr txBox="1"/>
            <p:nvPr/>
          </p:nvSpPr>
          <p:spPr>
            <a:xfrm>
              <a:off x="2649743" y="3079131"/>
              <a:ext cx="5469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F</a:t>
              </a:r>
              <a:r>
                <a:rPr lang="en-US" altLang="zh-TW" sz="4000" i="1" kern="1200" baseline="-25000" noProof="0" dirty="0" smtClean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1</a:t>
              </a:r>
              <a:endParaRPr kumimoji="0" lang="zh-TW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33" name="TextBox 832"/>
            <p:cNvSpPr txBox="1"/>
            <p:nvPr/>
          </p:nvSpPr>
          <p:spPr>
            <a:xfrm>
              <a:off x="4111219" y="3078826"/>
              <a:ext cx="5469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F</a:t>
              </a:r>
              <a:r>
                <a:rPr lang="en-US" altLang="zh-TW" sz="4000" i="1" kern="1200" baseline="-25000" noProof="0" dirty="0" smtClean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19" name="TextBox 818"/>
            <p:cNvSpPr txBox="1"/>
            <p:nvPr/>
          </p:nvSpPr>
          <p:spPr>
            <a:xfrm>
              <a:off x="4349029" y="4882586"/>
              <a:ext cx="5469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F</a:t>
              </a:r>
              <a:r>
                <a:rPr lang="en-US" altLang="zh-TW" sz="4000" i="1" kern="1200" baseline="-25000" dirty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6</a:t>
              </a:r>
              <a:endParaRPr kumimoji="0" lang="zh-TW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83" name="TextBox 782"/>
            <p:cNvSpPr txBox="1"/>
            <p:nvPr/>
          </p:nvSpPr>
          <p:spPr>
            <a:xfrm>
              <a:off x="4214058" y="4402041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F</a:t>
              </a:r>
              <a:r>
                <a:rPr lang="en-US" altLang="zh-TW" sz="1800" i="1" kern="1200" baseline="-25000" dirty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en-US" altLang="zh-TW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98" name="Circular Arrow 797"/>
            <p:cNvSpPr/>
            <p:nvPr/>
          </p:nvSpPr>
          <p:spPr>
            <a:xfrm rot="18368432" flipH="1">
              <a:off x="2388278" y="4872405"/>
              <a:ext cx="1007443" cy="1007443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4321359"/>
                <a:gd name="adj5" fmla="val 12500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802" name="Straight Arrow Connector 801"/>
            <p:cNvCxnSpPr/>
            <p:nvPr/>
          </p:nvCxnSpPr>
          <p:spPr>
            <a:xfrm flipH="1" flipV="1">
              <a:off x="1553773" y="5354204"/>
              <a:ext cx="1315477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sp>
          <p:nvSpPr>
            <p:cNvPr id="803" name="TextBox 802"/>
            <p:cNvSpPr txBox="1"/>
            <p:nvPr/>
          </p:nvSpPr>
          <p:spPr>
            <a:xfrm>
              <a:off x="1663829" y="5028378"/>
              <a:ext cx="75052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r5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=</a:t>
              </a: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r6</a:t>
              </a:r>
            </a:p>
          </p:txBody>
        </p:sp>
        <p:cxnSp>
          <p:nvCxnSpPr>
            <p:cNvPr id="804" name="Straight Arrow Connector 803"/>
            <p:cNvCxnSpPr/>
            <p:nvPr/>
          </p:nvCxnSpPr>
          <p:spPr>
            <a:xfrm flipV="1">
              <a:off x="2887930" y="4299411"/>
              <a:ext cx="0" cy="100782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sp>
          <p:nvSpPr>
            <p:cNvPr id="805" name="TextBox 804"/>
            <p:cNvSpPr txBox="1"/>
            <p:nvPr/>
          </p:nvSpPr>
          <p:spPr>
            <a:xfrm>
              <a:off x="2850892" y="4631411"/>
              <a:ext cx="40267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r4</a:t>
              </a:r>
            </a:p>
          </p:txBody>
        </p:sp>
        <p:sp>
          <p:nvSpPr>
            <p:cNvPr id="812" name="TextBox 811"/>
            <p:cNvSpPr txBox="1"/>
            <p:nvPr/>
          </p:nvSpPr>
          <p:spPr>
            <a:xfrm>
              <a:off x="1202419" y="4401800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F</a:t>
              </a:r>
              <a:r>
                <a:rPr lang="en-US" altLang="zh-TW" sz="1800" i="1" kern="1200" baseline="-25000" noProof="0" dirty="0" smtClean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1</a:t>
              </a:r>
              <a:endParaRPr kumimoji="0" lang="en-US" altLang="zh-TW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18" name="TextBox 817"/>
            <p:cNvSpPr txBox="1"/>
            <p:nvPr/>
          </p:nvSpPr>
          <p:spPr>
            <a:xfrm>
              <a:off x="2652666" y="3630533"/>
              <a:ext cx="5469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F</a:t>
              </a:r>
              <a:r>
                <a:rPr lang="en-US" altLang="zh-TW" sz="4000" i="1" kern="1200" baseline="-25000" dirty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4</a:t>
              </a:r>
              <a:endParaRPr kumimoji="0" lang="zh-TW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21" name="TextBox 820"/>
            <p:cNvSpPr txBox="1"/>
            <p:nvPr/>
          </p:nvSpPr>
          <p:spPr>
            <a:xfrm>
              <a:off x="909528" y="4893951"/>
              <a:ext cx="5469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F</a:t>
              </a:r>
              <a:r>
                <a:rPr lang="en-US" altLang="zh-TW" sz="4000" i="1" kern="1200" baseline="-25000" noProof="0" dirty="0" smtClean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5</a:t>
              </a:r>
              <a:endParaRPr kumimoji="0" lang="zh-TW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25" name="TextBox 824"/>
            <p:cNvSpPr txBox="1"/>
            <p:nvPr/>
          </p:nvSpPr>
          <p:spPr>
            <a:xfrm>
              <a:off x="2433456" y="4118990"/>
              <a:ext cx="304714" cy="38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+</a:t>
              </a:r>
              <a:endPara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26" name="TextBox 825"/>
            <p:cNvSpPr txBox="1"/>
            <p:nvPr/>
          </p:nvSpPr>
          <p:spPr>
            <a:xfrm>
              <a:off x="3058830" y="4048309"/>
              <a:ext cx="287544" cy="509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-</a:t>
              </a:r>
              <a:endPara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27" name="TextBox 826"/>
            <p:cNvSpPr txBox="1"/>
            <p:nvPr/>
          </p:nvSpPr>
          <p:spPr>
            <a:xfrm>
              <a:off x="1386407" y="5480348"/>
              <a:ext cx="304714" cy="38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+</a:t>
              </a:r>
              <a:endPara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28" name="TextBox 827"/>
            <p:cNvSpPr txBox="1"/>
            <p:nvPr/>
          </p:nvSpPr>
          <p:spPr>
            <a:xfrm>
              <a:off x="1410755" y="4743963"/>
              <a:ext cx="287544" cy="509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-</a:t>
              </a:r>
              <a:endPara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29" name="TextBox 828"/>
            <p:cNvSpPr txBox="1"/>
            <p:nvPr/>
          </p:nvSpPr>
          <p:spPr>
            <a:xfrm>
              <a:off x="4090612" y="4824233"/>
              <a:ext cx="304714" cy="38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+</a:t>
              </a:r>
              <a:endPara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90" name="TextBox 1089"/>
            <p:cNvSpPr txBox="1"/>
            <p:nvPr/>
          </p:nvSpPr>
          <p:spPr>
            <a:xfrm>
              <a:off x="4104687" y="5327851"/>
              <a:ext cx="287544" cy="509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-</a:t>
              </a:r>
              <a:endPara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110" name="Group 1109"/>
          <p:cNvGrpSpPr/>
          <p:nvPr/>
        </p:nvGrpSpPr>
        <p:grpSpPr>
          <a:xfrm>
            <a:off x="529277" y="1010905"/>
            <a:ext cx="4668553" cy="1700525"/>
            <a:chOff x="540929" y="689906"/>
            <a:chExt cx="4668553" cy="1700525"/>
          </a:xfrm>
        </p:grpSpPr>
        <p:cxnSp>
          <p:nvCxnSpPr>
            <p:cNvPr id="1111" name="直線接點 56"/>
            <p:cNvCxnSpPr/>
            <p:nvPr/>
          </p:nvCxnSpPr>
          <p:spPr>
            <a:xfrm>
              <a:off x="3947092" y="2390430"/>
              <a:ext cx="41111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12" name="直線接點 48"/>
            <p:cNvCxnSpPr/>
            <p:nvPr/>
          </p:nvCxnSpPr>
          <p:spPr>
            <a:xfrm>
              <a:off x="3867280" y="912930"/>
              <a:ext cx="0" cy="33728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13" name="直線單箭頭接點 47"/>
            <p:cNvCxnSpPr/>
            <p:nvPr/>
          </p:nvCxnSpPr>
          <p:spPr>
            <a:xfrm>
              <a:off x="1976818" y="1105414"/>
              <a:ext cx="1893151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arrow"/>
              <a:tailEnd type="arrow"/>
            </a:ln>
            <a:effectLst/>
          </p:spPr>
        </p:cxnSp>
        <p:sp>
          <p:nvSpPr>
            <p:cNvPr id="1114" name="文字方塊 1055"/>
            <p:cNvSpPr txBox="1"/>
            <p:nvPr/>
          </p:nvSpPr>
          <p:spPr>
            <a:xfrm>
              <a:off x="2476694" y="689906"/>
              <a:ext cx="12378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0.225 cm</a:t>
              </a:r>
              <a:endPara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1115" name="直線接點 48"/>
            <p:cNvCxnSpPr/>
            <p:nvPr/>
          </p:nvCxnSpPr>
          <p:spPr>
            <a:xfrm>
              <a:off x="1976818" y="940592"/>
              <a:ext cx="0" cy="33728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16" name="直線接點 53"/>
            <p:cNvCxnSpPr/>
            <p:nvPr/>
          </p:nvCxnSpPr>
          <p:spPr>
            <a:xfrm>
              <a:off x="3947092" y="1218468"/>
              <a:ext cx="41111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17" name="直線單箭頭接點 57"/>
            <p:cNvCxnSpPr/>
            <p:nvPr/>
          </p:nvCxnSpPr>
          <p:spPr>
            <a:xfrm flipH="1" flipV="1">
              <a:off x="4090616" y="1218468"/>
              <a:ext cx="0" cy="117196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arrow"/>
              <a:tailEnd type="arrow"/>
            </a:ln>
            <a:effectLst/>
          </p:spPr>
        </p:cxnSp>
        <p:sp>
          <p:nvSpPr>
            <p:cNvPr id="1118" name="文字方塊 112"/>
            <p:cNvSpPr txBox="1"/>
            <p:nvPr/>
          </p:nvSpPr>
          <p:spPr>
            <a:xfrm>
              <a:off x="4099883" y="1604458"/>
              <a:ext cx="11095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0.053 m</a:t>
              </a:r>
              <a:endPara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1119" name="Straight Arrow Connector 1118"/>
            <p:cNvCxnSpPr/>
            <p:nvPr/>
          </p:nvCxnSpPr>
          <p:spPr>
            <a:xfrm flipH="1">
              <a:off x="920256" y="1539457"/>
              <a:ext cx="0" cy="74059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20" name="Straight Arrow Connector 276"/>
            <p:cNvCxnSpPr/>
            <p:nvPr/>
          </p:nvCxnSpPr>
          <p:spPr>
            <a:xfrm rot="5400000" flipH="1" flipV="1">
              <a:off x="1269653" y="1182495"/>
              <a:ext cx="0" cy="74059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1" name="文字方塊 271"/>
                <p:cNvSpPr txBox="1"/>
                <p:nvPr/>
              </p:nvSpPr>
              <p:spPr>
                <a:xfrm>
                  <a:off x="1087148" y="1081796"/>
                  <a:ext cx="283411" cy="430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kumimoji="0" lang="zh-TW" alt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21" name="文字方塊 2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148" y="1081796"/>
                  <a:ext cx="283411" cy="43088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2" name="文字方塊 272"/>
                <p:cNvSpPr txBox="1"/>
                <p:nvPr/>
              </p:nvSpPr>
              <p:spPr>
                <a:xfrm>
                  <a:off x="540929" y="1709930"/>
                  <a:ext cx="261034" cy="430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TW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𝑧</m:t>
                            </m:r>
                          </m:e>
                        </m:acc>
                      </m:oMath>
                    </m:oMathPara>
                  </a14:m>
                  <a:endPara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22" name="文字方塊 2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929" y="1709930"/>
                  <a:ext cx="261034" cy="4308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23" name="Group 1122"/>
          <p:cNvGrpSpPr/>
          <p:nvPr/>
        </p:nvGrpSpPr>
        <p:grpSpPr>
          <a:xfrm>
            <a:off x="3938229" y="100026"/>
            <a:ext cx="4200759" cy="6172409"/>
            <a:chOff x="2822529" y="416003"/>
            <a:chExt cx="4200759" cy="6172409"/>
          </a:xfrm>
        </p:grpSpPr>
        <p:pic>
          <p:nvPicPr>
            <p:cNvPr id="1124" name="Picture 11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3" t="22978" r="46550" b="20476"/>
            <a:stretch/>
          </p:blipFill>
          <p:spPr>
            <a:xfrm>
              <a:off x="5370701" y="767678"/>
              <a:ext cx="1628775" cy="2145177"/>
            </a:xfrm>
            <a:prstGeom prst="rect">
              <a:avLst/>
            </a:prstGeom>
            <a:ln w="28575">
              <a:solidFill>
                <a:srgbClr val="0070C0"/>
              </a:solidFill>
              <a:prstDash val="sysDot"/>
            </a:ln>
          </p:spPr>
        </p:pic>
        <p:pic>
          <p:nvPicPr>
            <p:cNvPr id="1125" name="Picture 11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23" t="7435" r="35534" b="39481"/>
            <a:stretch/>
          </p:blipFill>
          <p:spPr>
            <a:xfrm>
              <a:off x="5351650" y="3342700"/>
              <a:ext cx="1666876" cy="1560974"/>
            </a:xfrm>
            <a:prstGeom prst="rect">
              <a:avLst/>
            </a:prstGeom>
            <a:ln w="28575">
              <a:solidFill>
                <a:srgbClr val="0070C0"/>
              </a:solidFill>
              <a:prstDash val="sysDot"/>
            </a:ln>
          </p:spPr>
        </p:pic>
        <p:pic>
          <p:nvPicPr>
            <p:cNvPr id="1126" name="Picture 1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22" t="11798" r="28454" b="24555"/>
            <a:stretch/>
          </p:blipFill>
          <p:spPr>
            <a:xfrm>
              <a:off x="5346888" y="5020419"/>
              <a:ext cx="1676400" cy="1567993"/>
            </a:xfrm>
            <a:prstGeom prst="rect">
              <a:avLst/>
            </a:prstGeom>
            <a:ln w="28575">
              <a:solidFill>
                <a:srgbClr val="0070C0"/>
              </a:solidFill>
              <a:prstDash val="sysDot"/>
            </a:ln>
          </p:spPr>
        </p:pic>
        <p:cxnSp>
          <p:nvCxnSpPr>
            <p:cNvPr id="1127" name="Straight Connector 1126"/>
            <p:cNvCxnSpPr>
              <a:stCxn id="1129" idx="0"/>
              <a:endCxn id="1124" idx="1"/>
            </p:cNvCxnSpPr>
            <p:nvPr/>
          </p:nvCxnSpPr>
          <p:spPr>
            <a:xfrm flipV="1">
              <a:off x="3268062" y="1840267"/>
              <a:ext cx="2102639" cy="1025831"/>
            </a:xfrm>
            <a:prstGeom prst="line">
              <a:avLst/>
            </a:prstGeom>
            <a:ln w="2857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8" name="Oval 1127"/>
            <p:cNvSpPr/>
            <p:nvPr/>
          </p:nvSpPr>
          <p:spPr>
            <a:xfrm>
              <a:off x="2822529" y="5302469"/>
              <a:ext cx="661403" cy="661403"/>
            </a:xfrm>
            <a:prstGeom prst="ellipse">
              <a:avLst/>
            </a:prstGeom>
            <a:noFill/>
            <a:ln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9" name="Oval 1128"/>
            <p:cNvSpPr/>
            <p:nvPr/>
          </p:nvSpPr>
          <p:spPr>
            <a:xfrm>
              <a:off x="2937360" y="2866098"/>
              <a:ext cx="661403" cy="661403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30" name="Straight Connector 1129"/>
            <p:cNvCxnSpPr>
              <a:stCxn id="1128" idx="6"/>
            </p:cNvCxnSpPr>
            <p:nvPr/>
          </p:nvCxnSpPr>
          <p:spPr>
            <a:xfrm flipV="1">
              <a:off x="3483932" y="4898724"/>
              <a:ext cx="1852824" cy="734447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1" name="TextBox 1130"/>
            <p:cNvSpPr txBox="1"/>
            <p:nvPr/>
          </p:nvSpPr>
          <p:spPr>
            <a:xfrm>
              <a:off x="5394647" y="416003"/>
              <a:ext cx="1580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 smtClean="0">
                  <a:solidFill>
                    <a:srgbClr val="0070C0"/>
                  </a:solidFill>
                </a:rPr>
                <a:t>2.5 Kgw/volt</a:t>
              </a:r>
              <a:endParaRPr lang="zh-TW" altLang="en-US" sz="2000" dirty="0">
                <a:solidFill>
                  <a:srgbClr val="0070C0"/>
                </a:solidFill>
              </a:endParaRPr>
            </a:p>
          </p:txBody>
        </p:sp>
        <p:sp>
          <p:nvSpPr>
            <p:cNvPr id="1132" name="TextBox 1131"/>
            <p:cNvSpPr txBox="1"/>
            <p:nvPr/>
          </p:nvSpPr>
          <p:spPr>
            <a:xfrm>
              <a:off x="5386947" y="2979587"/>
              <a:ext cx="1580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 smtClean="0">
                  <a:solidFill>
                    <a:srgbClr val="0070C0"/>
                  </a:solidFill>
                </a:rPr>
                <a:t>0.1 Kgw/volt</a:t>
              </a:r>
              <a:endParaRPr lang="zh-TW" altLang="en-US" sz="2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136" name="Shape 98"/>
          <p:cNvSpPr txBox="1">
            <a:spLocks/>
          </p:cNvSpPr>
          <p:nvPr/>
        </p:nvSpPr>
        <p:spPr>
          <a:xfrm>
            <a:off x="218199" y="168723"/>
            <a:ext cx="3305142" cy="6064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altLang="zh-TW" sz="3600" dirty="0" smtClean="0"/>
              <a:t>Force Sensors</a:t>
            </a:r>
            <a:endParaRPr lang="en" sz="3600" dirty="0"/>
          </a:p>
        </p:txBody>
      </p:sp>
    </p:spTree>
    <p:extLst>
      <p:ext uri="{BB962C8B-B14F-4D97-AF65-F5344CB8AC3E}">
        <p14:creationId xmlns:p14="http://schemas.microsoft.com/office/powerpoint/2010/main" val="78009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1654"/>
            <a:ext cx="5830109" cy="871605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zh-TW" dirty="0" smtClean="0"/>
              <a:t>Internal imaging at the mid-plane </a:t>
            </a:r>
            <a:r>
              <a:rPr lang="en-US" altLang="zh-TW" sz="3000" dirty="0"/>
              <a:t>(thru the bottom)</a:t>
            </a:r>
            <a:endParaRPr lang="zh-TW" altLang="en-US" sz="30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l="31501" t="1323" r="32081" b="84677"/>
          <a:stretch/>
        </p:blipFill>
        <p:spPr>
          <a:xfrm>
            <a:off x="411480" y="1468809"/>
            <a:ext cx="2600084" cy="9124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90775" y="1571469"/>
            <a:ext cx="809625" cy="581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 kern="120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419100" y="2028825"/>
            <a:ext cx="2695575" cy="0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3046095" y="1864010"/>
            <a:ext cx="587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TW" sz="1800" kern="1200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LASER sheet </a:t>
            </a:r>
            <a:r>
              <a:rPr lang="en-US" altLang="zh-TW" sz="1800" kern="12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+ </a:t>
            </a:r>
            <a:r>
              <a:rPr lang="en-US" altLang="zh-TW" sz="1800" kern="1200" dirty="0">
                <a:solidFill>
                  <a:srgbClr val="0070C0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Nile Blue </a:t>
            </a:r>
            <a:r>
              <a:rPr lang="en-US" altLang="zh-TW" sz="1800" kern="12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in particles   </a:t>
            </a:r>
            <a:r>
              <a:rPr lang="en-US" altLang="zh-TW" sz="1500" kern="12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[Thanks to </a:t>
            </a:r>
            <a:r>
              <a:rPr lang="en-US" altLang="zh-TW" sz="1500" u="sng" kern="12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Joshua </a:t>
            </a:r>
            <a:r>
              <a:rPr lang="en-US" altLang="zh-TW" sz="1500" u="sng" kern="1200" dirty="0" err="1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Dijksman</a:t>
            </a:r>
            <a:r>
              <a:rPr lang="en-US" altLang="zh-TW" sz="1500" kern="12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] </a:t>
            </a:r>
            <a:endParaRPr lang="zh-TW" altLang="en-US" sz="1800" kern="12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900566" y="2136014"/>
            <a:ext cx="20961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TW" sz="1500" kern="12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[Ref: </a:t>
            </a:r>
            <a:r>
              <a:rPr lang="en-US" altLang="zh-TW" sz="1500" u="sng" kern="12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Tsai, </a:t>
            </a:r>
            <a:r>
              <a:rPr lang="en-US" altLang="zh-TW" sz="1500" u="sng" kern="1200" dirty="0" err="1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Voth</a:t>
            </a:r>
            <a:r>
              <a:rPr lang="en-US" altLang="zh-TW" sz="1500" u="sng" kern="12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, and </a:t>
            </a:r>
            <a:r>
              <a:rPr lang="en-US" altLang="zh-TW" sz="1500" u="sng" kern="1200" dirty="0" err="1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Gollub</a:t>
            </a:r>
            <a:r>
              <a:rPr lang="en-US" altLang="zh-TW" sz="1500" u="sng" kern="12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, PRL 2003</a:t>
            </a:r>
            <a:r>
              <a:rPr lang="en-US" altLang="zh-TW" sz="1500" kern="12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]</a:t>
            </a:r>
            <a:endParaRPr lang="zh-TW" altLang="en-US" sz="1500" kern="12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/>
          <a:srcRect r="27212"/>
          <a:stretch/>
        </p:blipFill>
        <p:spPr>
          <a:xfrm>
            <a:off x="4935872" y="2768018"/>
            <a:ext cx="3801449" cy="264415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/>
          <a:srcRect l="71750" t="85751" r="300"/>
          <a:stretch/>
        </p:blipFill>
        <p:spPr>
          <a:xfrm>
            <a:off x="7023186" y="5448300"/>
            <a:ext cx="1878880" cy="484944"/>
          </a:xfrm>
          <a:prstGeom prst="rect">
            <a:avLst/>
          </a:prstGeom>
        </p:spPr>
      </p:pic>
      <p:pic>
        <p:nvPicPr>
          <p:cNvPr id="15" name="demo_SS3_20151016_03__vel=100_N=1600_frame820_1799_compressed_combine_Fei102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 bright="25000" contrast="25000"/>
          </a:blip>
          <a:stretch>
            <a:fillRect/>
          </a:stretch>
        </p:blipFill>
        <p:spPr>
          <a:xfrm>
            <a:off x="1318855" y="2706400"/>
            <a:ext cx="3523060" cy="3263504"/>
          </a:xfrm>
        </p:spPr>
      </p:pic>
      <p:sp>
        <p:nvSpPr>
          <p:cNvPr id="16" name="矩形 15"/>
          <p:cNvSpPr/>
          <p:nvPr/>
        </p:nvSpPr>
        <p:spPr>
          <a:xfrm>
            <a:off x="0" y="5797555"/>
            <a:ext cx="73152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TW" sz="1350" kern="1200" dirty="0">
                <a:solidFill>
                  <a:srgbClr val="C00000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demo_SS3_20151016_03</a:t>
            </a:r>
            <a:r>
              <a:rPr lang="en-US" altLang="zh-TW" sz="1350" kern="1200" dirty="0">
                <a:solidFill>
                  <a:srgbClr val="00B050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__</a:t>
            </a:r>
            <a:r>
              <a:rPr lang="en-US" altLang="zh-TW" sz="1350" kern="1200" dirty="0">
                <a:solidFill>
                  <a:srgbClr val="C00000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vel=100_N=1600_frame820_1199_compressed_combine_Fei1026.avi</a:t>
            </a:r>
            <a:endParaRPr lang="zh-TW" altLang="en-US" sz="1350" kern="1200" dirty="0">
              <a:solidFill>
                <a:srgbClr val="C00000"/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-20745" y="2973758"/>
            <a:ext cx="147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TW" sz="1800" kern="1200" dirty="0">
                <a:solidFill>
                  <a:srgbClr val="C00000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50fps @30fps</a:t>
            </a:r>
            <a:endParaRPr lang="zh-TW" altLang="en-US" sz="1800" kern="1200" dirty="0">
              <a:solidFill>
                <a:srgbClr val="C00000"/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13144" y="2670371"/>
            <a:ext cx="445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TW" sz="1800" kern="12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Movies:        </a:t>
            </a:r>
            <a:r>
              <a:rPr lang="en-US" altLang="zh-TW" sz="1800" b="1" kern="1200" dirty="0">
                <a:solidFill>
                  <a:srgbClr val="FFFF00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rPr>
              <a:t>ORIGINAL               SUBTRACTED  </a:t>
            </a:r>
            <a:endParaRPr lang="zh-TW" altLang="en-US" sz="1800" b="1" kern="1200" dirty="0">
              <a:solidFill>
                <a:srgbClr val="FFFF00"/>
              </a:solidFill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11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7"/>
          <p:cNvSpPr>
            <a:spLocks noChangeArrowheads="1"/>
          </p:cNvSpPr>
          <p:nvPr/>
        </p:nvSpPr>
        <p:spPr bwMode="auto">
          <a:xfrm>
            <a:off x="0" y="332656"/>
            <a:ext cx="9144000" cy="640848"/>
          </a:xfrm>
          <a:prstGeom prst="roundRect">
            <a:avLst>
              <a:gd name="adj" fmla="val 16667"/>
            </a:avLst>
          </a:prstGeom>
          <a:solidFill>
            <a:srgbClr val="6A210A">
              <a:alpha val="9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8000" rIns="18000" anchor="ctr"/>
          <a:lstStyle/>
          <a:p>
            <a:pPr algn="ctr" defTabSz="3806825"/>
            <a:endParaRPr lang="zh-TW" altLang="zh-TW"/>
          </a:p>
        </p:txBody>
      </p:sp>
      <p:sp>
        <p:nvSpPr>
          <p:cNvPr id="6" name="文字方塊 3"/>
          <p:cNvSpPr txBox="1"/>
          <p:nvPr/>
        </p:nvSpPr>
        <p:spPr>
          <a:xfrm>
            <a:off x="478796" y="360693"/>
            <a:ext cx="8186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solidFill>
                  <a:srgbClr val="FFFFCC"/>
                </a:solidFill>
              </a:rPr>
              <a:t>Yield Strain – Comparing with Oscillatory Shear</a:t>
            </a:r>
            <a:endParaRPr lang="zh-TW" altLang="en-US" sz="3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59632" y="4005064"/>
            <a:ext cx="5896123" cy="2791999"/>
            <a:chOff x="623233" y="1751068"/>
            <a:chExt cx="5790177" cy="2741831"/>
          </a:xfrm>
        </p:grpSpPr>
        <p:pic>
          <p:nvPicPr>
            <p:cNvPr id="7" name="圖片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" t="1473" r="2411" b="57537"/>
            <a:stretch/>
          </p:blipFill>
          <p:spPr>
            <a:xfrm>
              <a:off x="623233" y="1751068"/>
              <a:ext cx="5790176" cy="2448272"/>
            </a:xfrm>
            <a:prstGeom prst="rect">
              <a:avLst/>
            </a:prstGeom>
          </p:spPr>
        </p:pic>
        <p:pic>
          <p:nvPicPr>
            <p:cNvPr id="8" name="圖片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2" t="85578" r="2411" b="7647"/>
            <a:stretch/>
          </p:blipFill>
          <p:spPr>
            <a:xfrm>
              <a:off x="1055282" y="4088235"/>
              <a:ext cx="5358128" cy="404664"/>
            </a:xfrm>
            <a:prstGeom prst="rect">
              <a:avLst/>
            </a:prstGeom>
          </p:spPr>
        </p:pic>
      </p:grpSp>
      <p:sp>
        <p:nvSpPr>
          <p:cNvPr id="9" name="矩形 29"/>
          <p:cNvSpPr/>
          <p:nvPr/>
        </p:nvSpPr>
        <p:spPr>
          <a:xfrm>
            <a:off x="2915816" y="4131023"/>
            <a:ext cx="432048" cy="2322313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4600" r="47601" b="11151"/>
          <a:stretch/>
        </p:blipFill>
        <p:spPr bwMode="auto">
          <a:xfrm>
            <a:off x="1548668" y="1054933"/>
            <a:ext cx="2735300" cy="25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"/>
          <p:cNvSpPr/>
          <p:nvPr/>
        </p:nvSpPr>
        <p:spPr>
          <a:xfrm>
            <a:off x="764779" y="2420888"/>
            <a:ext cx="280467" cy="564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7"/>
          <p:cNvSpPr txBox="1"/>
          <p:nvPr/>
        </p:nvSpPr>
        <p:spPr>
          <a:xfrm rot="16200000">
            <a:off x="846486" y="2103408"/>
            <a:ext cx="827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zh-TW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(Pa)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物件 8"/>
          <p:cNvGraphicFramePr>
            <a:graphicFrameLocks noChangeAspect="1"/>
          </p:cNvGraphicFramePr>
          <p:nvPr>
            <p:extLst/>
          </p:nvPr>
        </p:nvGraphicFramePr>
        <p:xfrm>
          <a:off x="2869319" y="3598763"/>
          <a:ext cx="26352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方程式" r:id="rId6" imgW="126720" imgH="164880" progId="Equation.3">
                  <p:embed/>
                </p:oleObj>
              </mc:Choice>
              <mc:Fallback>
                <p:oleObj name="方程式" r:id="rId6" imgW="126720" imgH="164880" progId="Equation.3">
                  <p:embed/>
                  <p:pic>
                    <p:nvPicPr>
                      <p:cNvPr id="20" name="物件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9319" y="3598763"/>
                        <a:ext cx="263525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4700102" y="991825"/>
            <a:ext cx="3401592" cy="2948251"/>
            <a:chOff x="4700102" y="991825"/>
            <a:chExt cx="3472298" cy="3009534"/>
          </a:xfrm>
        </p:grpSpPr>
        <p:grpSp>
          <p:nvGrpSpPr>
            <p:cNvPr id="46" name="Group 45"/>
            <p:cNvGrpSpPr/>
            <p:nvPr/>
          </p:nvGrpSpPr>
          <p:grpSpPr>
            <a:xfrm>
              <a:off x="4700102" y="991825"/>
              <a:ext cx="3472298" cy="3009534"/>
              <a:chOff x="4700102" y="991825"/>
              <a:chExt cx="3472298" cy="3009534"/>
            </a:xfrm>
          </p:grpSpPr>
          <p:grpSp>
            <p:nvGrpSpPr>
              <p:cNvPr id="25" name="群組 22"/>
              <p:cNvGrpSpPr/>
              <p:nvPr/>
            </p:nvGrpSpPr>
            <p:grpSpPr>
              <a:xfrm>
                <a:off x="4700102" y="991825"/>
                <a:ext cx="3472298" cy="3009534"/>
                <a:chOff x="2267744" y="2429561"/>
                <a:chExt cx="4248472" cy="4119145"/>
              </a:xfrm>
            </p:grpSpPr>
            <p:pic>
              <p:nvPicPr>
                <p:cNvPr id="29" name="Picture 2" descr="C:\Users\JC Tsai2012Jul\Desktop\2015_DFD\Demonstration_Intercept_Area-Ratio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63" t="7616" r="6030" b="9965"/>
                <a:stretch/>
              </p:blipFill>
              <p:spPr bwMode="auto">
                <a:xfrm>
                  <a:off x="2267744" y="2429561"/>
                  <a:ext cx="4248472" cy="41191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2" name="直線接點 18"/>
                <p:cNvCxnSpPr/>
                <p:nvPr/>
              </p:nvCxnSpPr>
              <p:spPr>
                <a:xfrm flipH="1">
                  <a:off x="4498110" y="3111059"/>
                  <a:ext cx="19889" cy="2353517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橢圓 19"/>
                <p:cNvSpPr/>
                <p:nvPr/>
              </p:nvSpPr>
              <p:spPr>
                <a:xfrm>
                  <a:off x="4464000" y="3356992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4" name="橢圓 20"/>
                <p:cNvSpPr/>
                <p:nvPr/>
              </p:nvSpPr>
              <p:spPr>
                <a:xfrm>
                  <a:off x="4445992" y="5157192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cxnSp>
            <p:nvCxnSpPr>
              <p:cNvPr id="28" name="直線單箭頭接點 33"/>
              <p:cNvCxnSpPr/>
              <p:nvPr/>
            </p:nvCxnSpPr>
            <p:spPr>
              <a:xfrm flipV="1">
                <a:off x="7383008" y="1708879"/>
                <a:ext cx="0" cy="131526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字方塊 38"/>
              <p:cNvSpPr txBox="1"/>
              <p:nvPr/>
            </p:nvSpPr>
            <p:spPr>
              <a:xfrm>
                <a:off x="7362215" y="2077679"/>
                <a:ext cx="5752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TW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δτ</a:t>
                </a:r>
                <a:endParaRPr lang="zh-TW" altLang="en-US" sz="2400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5994857" y="3284984"/>
                <a:ext cx="105934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直線接點 31"/>
            <p:cNvCxnSpPr/>
            <p:nvPr/>
          </p:nvCxnSpPr>
          <p:spPr>
            <a:xfrm>
              <a:off x="6436251" y="1708879"/>
              <a:ext cx="1052095" cy="0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直線接點 34"/>
          <p:cNvCxnSpPr/>
          <p:nvPr/>
        </p:nvCxnSpPr>
        <p:spPr>
          <a:xfrm>
            <a:off x="6436251" y="3024143"/>
            <a:ext cx="1052095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2"/>
          <p:cNvSpPr txBox="1"/>
          <p:nvPr/>
        </p:nvSpPr>
        <p:spPr>
          <a:xfrm>
            <a:off x="6200103" y="3212976"/>
            <a:ext cx="7665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i="1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2</a:t>
            </a:r>
            <a:r>
              <a:rPr lang="en-US" altLang="zh-TW" sz="2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max</a:t>
            </a:r>
            <a:endParaRPr lang="en-US" altLang="zh-TW" sz="2200" dirty="0"/>
          </a:p>
        </p:txBody>
      </p:sp>
      <p:sp>
        <p:nvSpPr>
          <p:cNvPr id="3" name="Rectangle 2"/>
          <p:cNvSpPr/>
          <p:nvPr/>
        </p:nvSpPr>
        <p:spPr>
          <a:xfrm>
            <a:off x="6926515" y="6371085"/>
            <a:ext cx="545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i="1" dirty="0"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TW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max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782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34999" y="165100"/>
            <a:ext cx="8424217" cy="1714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946104" y="398366"/>
            <a:ext cx="1276973" cy="1321596"/>
            <a:chOff x="946104" y="398366"/>
            <a:chExt cx="1276973" cy="1321596"/>
          </a:xfrm>
        </p:grpSpPr>
        <p:sp>
          <p:nvSpPr>
            <p:cNvPr id="265" name="Rectangle 264"/>
            <p:cNvSpPr/>
            <p:nvPr/>
          </p:nvSpPr>
          <p:spPr>
            <a:xfrm>
              <a:off x="977804" y="960627"/>
              <a:ext cx="1245272" cy="70969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946105" y="867027"/>
              <a:ext cx="27236" cy="852935"/>
            </a:xfrm>
            <a:prstGeom prst="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2195841" y="867027"/>
              <a:ext cx="27236" cy="852935"/>
            </a:xfrm>
            <a:prstGeom prst="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946104" y="1662415"/>
              <a:ext cx="1276971" cy="27236"/>
            </a:xfrm>
            <a:prstGeom prst="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269" name="Group 268"/>
            <p:cNvGrpSpPr/>
            <p:nvPr/>
          </p:nvGrpSpPr>
          <p:grpSpPr>
            <a:xfrm>
              <a:off x="994097" y="1296213"/>
              <a:ext cx="1180986" cy="376141"/>
              <a:chOff x="1284976" y="1207800"/>
              <a:chExt cx="1620000" cy="515966"/>
            </a:xfrm>
          </p:grpSpPr>
          <p:sp>
            <p:nvSpPr>
              <p:cNvPr id="337" name="Rectangle 336"/>
              <p:cNvSpPr/>
              <p:nvPr/>
            </p:nvSpPr>
            <p:spPr>
              <a:xfrm>
                <a:off x="1284976" y="1651766"/>
                <a:ext cx="1620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1410976" y="1577770"/>
                <a:ext cx="1368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1536976" y="1503776"/>
                <a:ext cx="1116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1662976" y="1429782"/>
                <a:ext cx="864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1788976" y="1355788"/>
                <a:ext cx="612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1914976" y="1281794"/>
                <a:ext cx="360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2040976" y="1207800"/>
                <a:ext cx="108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270" name="Oval 269"/>
            <p:cNvSpPr/>
            <p:nvPr/>
          </p:nvSpPr>
          <p:spPr>
            <a:xfrm>
              <a:off x="1918396" y="1130530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>
              <a:off x="1834066" y="114824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>
              <a:off x="1854182" y="121537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>
              <a:off x="1769853" y="131641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>
              <a:off x="2002405" y="129664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1837082" y="138545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>
              <a:off x="1947026" y="1437340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2095248" y="1518613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1751589" y="118802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2011409" y="122824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2050275" y="110864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1958933" y="115645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1920808" y="125485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1643776" y="126395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>
              <a:off x="1278096" y="117442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1420658" y="127667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1391342" y="118339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1300001" y="123120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1261876" y="132960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1332099" y="130767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1539692" y="1110520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1165380" y="1221901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5" name="Oval 294"/>
            <p:cNvSpPr/>
            <p:nvPr/>
          </p:nvSpPr>
          <p:spPr>
            <a:xfrm>
              <a:off x="1577319" y="1219113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1493566" y="119286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1104426" y="117022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8" name="Oval 297"/>
            <p:cNvSpPr/>
            <p:nvPr/>
          </p:nvSpPr>
          <p:spPr>
            <a:xfrm>
              <a:off x="1603997" y="113916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9" name="Oval 298"/>
            <p:cNvSpPr/>
            <p:nvPr/>
          </p:nvSpPr>
          <p:spPr>
            <a:xfrm>
              <a:off x="1137482" y="111221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0" name="Oval 299"/>
            <p:cNvSpPr/>
            <p:nvPr/>
          </p:nvSpPr>
          <p:spPr>
            <a:xfrm>
              <a:off x="1204931" y="125830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1081948" y="122092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2" name="Oval 301"/>
            <p:cNvSpPr/>
            <p:nvPr/>
          </p:nvSpPr>
          <p:spPr>
            <a:xfrm>
              <a:off x="1016970" y="114113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3" name="Oval 302"/>
            <p:cNvSpPr/>
            <p:nvPr/>
          </p:nvSpPr>
          <p:spPr>
            <a:xfrm>
              <a:off x="1204672" y="1128611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4" name="Oval 303"/>
            <p:cNvSpPr/>
            <p:nvPr/>
          </p:nvSpPr>
          <p:spPr>
            <a:xfrm>
              <a:off x="1148826" y="129306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5" name="Oval 304"/>
            <p:cNvSpPr/>
            <p:nvPr/>
          </p:nvSpPr>
          <p:spPr>
            <a:xfrm>
              <a:off x="1110700" y="139146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6" name="Oval 305"/>
            <p:cNvSpPr/>
            <p:nvPr/>
          </p:nvSpPr>
          <p:spPr>
            <a:xfrm>
              <a:off x="1014204" y="128376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7" name="Oval 306"/>
            <p:cNvSpPr/>
            <p:nvPr/>
          </p:nvSpPr>
          <p:spPr>
            <a:xfrm>
              <a:off x="1053755" y="132016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8" name="Oval 307"/>
            <p:cNvSpPr/>
            <p:nvPr/>
          </p:nvSpPr>
          <p:spPr>
            <a:xfrm>
              <a:off x="1055705" y="1460331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9" name="Oval 308"/>
            <p:cNvSpPr/>
            <p:nvPr/>
          </p:nvSpPr>
          <p:spPr>
            <a:xfrm>
              <a:off x="987960" y="1523165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0" name="Oval 309"/>
            <p:cNvSpPr/>
            <p:nvPr/>
          </p:nvSpPr>
          <p:spPr>
            <a:xfrm>
              <a:off x="1027511" y="155957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1" name="Oval 310"/>
            <p:cNvSpPr/>
            <p:nvPr/>
          </p:nvSpPr>
          <p:spPr>
            <a:xfrm>
              <a:off x="1009708" y="136359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2" name="Oval 311"/>
            <p:cNvSpPr/>
            <p:nvPr/>
          </p:nvSpPr>
          <p:spPr>
            <a:xfrm>
              <a:off x="1049260" y="1400004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3" name="Oval 312"/>
            <p:cNvSpPr/>
            <p:nvPr/>
          </p:nvSpPr>
          <p:spPr>
            <a:xfrm>
              <a:off x="1200937" y="1376243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4" name="Oval 313"/>
            <p:cNvSpPr/>
            <p:nvPr/>
          </p:nvSpPr>
          <p:spPr>
            <a:xfrm>
              <a:off x="1169668" y="143584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5" name="Oval 314"/>
            <p:cNvSpPr/>
            <p:nvPr/>
          </p:nvSpPr>
          <p:spPr>
            <a:xfrm>
              <a:off x="2108517" y="1260904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6" name="Oval 315"/>
            <p:cNvSpPr/>
            <p:nvPr/>
          </p:nvSpPr>
          <p:spPr>
            <a:xfrm>
              <a:off x="2097144" y="119718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7" name="Oval 316"/>
            <p:cNvSpPr/>
            <p:nvPr/>
          </p:nvSpPr>
          <p:spPr>
            <a:xfrm>
              <a:off x="1746295" y="1243073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8" name="Oval 317"/>
            <p:cNvSpPr/>
            <p:nvPr/>
          </p:nvSpPr>
          <p:spPr>
            <a:xfrm>
              <a:off x="1868784" y="132387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9" name="Oval 318"/>
            <p:cNvSpPr/>
            <p:nvPr/>
          </p:nvSpPr>
          <p:spPr>
            <a:xfrm>
              <a:off x="1926768" y="1346010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0" name="Oval 319"/>
            <p:cNvSpPr/>
            <p:nvPr/>
          </p:nvSpPr>
          <p:spPr>
            <a:xfrm>
              <a:off x="1935772" y="1299829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1" name="Oval 320"/>
            <p:cNvSpPr/>
            <p:nvPr/>
          </p:nvSpPr>
          <p:spPr>
            <a:xfrm>
              <a:off x="2032880" y="138803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2" name="Oval 321"/>
            <p:cNvSpPr/>
            <p:nvPr/>
          </p:nvSpPr>
          <p:spPr>
            <a:xfrm>
              <a:off x="2036694" y="1464133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3" name="Oval 322"/>
            <p:cNvSpPr/>
            <p:nvPr/>
          </p:nvSpPr>
          <p:spPr>
            <a:xfrm>
              <a:off x="2108517" y="140542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4" name="Oval 323"/>
            <p:cNvSpPr/>
            <p:nvPr/>
          </p:nvSpPr>
          <p:spPr>
            <a:xfrm>
              <a:off x="2097144" y="1363926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25" name="Group 324"/>
            <p:cNvGrpSpPr/>
            <p:nvPr/>
          </p:nvGrpSpPr>
          <p:grpSpPr>
            <a:xfrm flipV="1">
              <a:off x="997449" y="459086"/>
              <a:ext cx="1180986" cy="376141"/>
              <a:chOff x="1284976" y="1207800"/>
              <a:chExt cx="1620000" cy="515966"/>
            </a:xfrm>
          </p:grpSpPr>
          <p:sp>
            <p:nvSpPr>
              <p:cNvPr id="330" name="Rectangle 329"/>
              <p:cNvSpPr/>
              <p:nvPr/>
            </p:nvSpPr>
            <p:spPr>
              <a:xfrm>
                <a:off x="1284976" y="1651766"/>
                <a:ext cx="1620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1410976" y="1577770"/>
                <a:ext cx="1368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1536976" y="1503776"/>
                <a:ext cx="1116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1662976" y="1429782"/>
                <a:ext cx="864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1788976" y="1355788"/>
                <a:ext cx="612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1914976" y="1281794"/>
                <a:ext cx="360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>
              <a:xfrm>
                <a:off x="2040976" y="1207800"/>
                <a:ext cx="108000" cy="72000"/>
              </a:xfrm>
              <a:prstGeom prst="rect">
                <a:avLst/>
              </a:prstGeom>
              <a:solidFill>
                <a:srgbClr val="A5A5A5">
                  <a:lumMod val="60000"/>
                  <a:lumOff val="40000"/>
                </a:srgbClr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326" name="Oval 325"/>
            <p:cNvSpPr/>
            <p:nvPr/>
          </p:nvSpPr>
          <p:spPr>
            <a:xfrm>
              <a:off x="1852379" y="1122697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7" name="Oval 326"/>
            <p:cNvSpPr/>
            <p:nvPr/>
          </p:nvSpPr>
          <p:spPr>
            <a:xfrm>
              <a:off x="1919005" y="1162178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8" name="Oval 327"/>
            <p:cNvSpPr/>
            <p:nvPr/>
          </p:nvSpPr>
          <p:spPr>
            <a:xfrm>
              <a:off x="1924964" y="1253332"/>
              <a:ext cx="52488" cy="52488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1577718" y="398366"/>
              <a:ext cx="52488" cy="6561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44" name="TextBox 343"/>
          <p:cNvSpPr txBox="1"/>
          <p:nvPr/>
        </p:nvSpPr>
        <p:spPr>
          <a:xfrm>
            <a:off x="2675109" y="1077640"/>
            <a:ext cx="604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TW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Define: F</a:t>
            </a:r>
            <a:r>
              <a:rPr lang="en-US" altLang="zh-TW" sz="3600" i="1" kern="1200" baseline="-25000" noProof="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</a:t>
            </a:r>
            <a:r>
              <a:rPr lang="zh-TW" altLang="en-US" sz="1800" kern="1200" noProof="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＝</a:t>
            </a:r>
            <a:r>
              <a:rPr lang="en-US" altLang="zh-TW" sz="2800" i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F</a:t>
            </a:r>
            <a:r>
              <a:rPr lang="en-US" altLang="zh-TW" sz="3600" i="1" kern="12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</a:t>
            </a:r>
            <a:r>
              <a:rPr lang="zh-TW" alt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＝</a:t>
            </a:r>
            <a:r>
              <a:rPr lang="en-US" altLang="zh-TW" sz="2800" i="1" kern="120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altLang="zh-TW" sz="2800" i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</a:t>
            </a:r>
            <a:r>
              <a:rPr lang="en-US" altLang="zh-TW" sz="3600" i="1" kern="12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</a:t>
            </a:r>
            <a:r>
              <a:rPr lang="zh-TW" altLang="en-US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＝</a:t>
            </a:r>
            <a:r>
              <a:rPr lang="en-US" altLang="zh-TW" sz="2800" i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F</a:t>
            </a:r>
            <a:r>
              <a:rPr lang="en-US" altLang="zh-TW" sz="3600" i="1" kern="12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4</a:t>
            </a:r>
            <a:r>
              <a:rPr lang="zh-TW" altLang="en-US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＝</a:t>
            </a:r>
            <a:r>
              <a:rPr lang="en-US" altLang="zh-TW" sz="2800" i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F</a:t>
            </a:r>
            <a:r>
              <a:rPr lang="en-US" altLang="zh-TW" sz="3600" i="1" kern="12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</a:t>
            </a:r>
            <a:r>
              <a:rPr lang="zh-TW" altLang="en-US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＝</a:t>
            </a:r>
            <a:r>
              <a:rPr lang="en-US" altLang="zh-TW" sz="2800" i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F</a:t>
            </a:r>
            <a:r>
              <a:rPr lang="en-US" altLang="zh-TW" sz="3600" i="1" kern="12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6 </a:t>
            </a:r>
            <a:r>
              <a:rPr lang="zh-TW" altLang="en-US" sz="3200" kern="1200" dirty="0" smtClean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≡ </a:t>
            </a:r>
            <a:r>
              <a:rPr lang="en-US" altLang="zh-TW" sz="2800" i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</a:t>
            </a:r>
            <a:endParaRPr lang="zh-TW" altLang="en-US" sz="2800" i="1" kern="1200" dirty="0">
              <a:solidFill>
                <a:srgbClr val="FF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2419403" y="352020"/>
            <a:ext cx="6136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 points</a:t>
            </a:r>
            <a:r>
              <a:rPr lang="en-US" altLang="zh-TW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of force measurement:</a:t>
            </a:r>
          </a:p>
          <a:p>
            <a:r>
              <a:rPr lang="en-US" altLang="zh-TW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While top boundary </a:t>
            </a:r>
            <a:r>
              <a:rPr lang="en-US" altLang="zh-TW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altLang="zh-TW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contacting the material yet,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" y="1973006"/>
            <a:ext cx="3446520" cy="2557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4" y="4179831"/>
            <a:ext cx="3962400" cy="2782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77495" y="2175443"/>
                <a:ext cx="538253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Normal Force:</a:t>
                </a:r>
              </a:p>
              <a:p>
                <a:r>
                  <a:rPr lang="zh-TW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TW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zh-TW" altLang="en-US" sz="24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zh-TW" altLang="en-US" sz="2400">
                            <a:latin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lang="zh-TW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zh-TW" altLang="en-US" sz="24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zh-TW" altLang="en-US" sz="2400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zh-TW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zh-TW" altLang="en-US" sz="24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zh-TW" altLang="en-US" sz="2400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zh-TW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zh-TW" altLang="en-US" sz="24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zh-TW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495" y="2175443"/>
                <a:ext cx="5382530" cy="830997"/>
              </a:xfrm>
              <a:prstGeom prst="rect">
                <a:avLst/>
              </a:prstGeom>
              <a:blipFill>
                <a:blip r:embed="rId5"/>
                <a:stretch>
                  <a:fillRect l="-1699" t="-27206" b="-11029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3920788" y="4493886"/>
            <a:ext cx="7981127" cy="1722950"/>
            <a:chOff x="3836115" y="4575062"/>
            <a:chExt cx="7981127" cy="17229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3836115" y="4575062"/>
                  <a:ext cx="7981127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sz="2400" dirty="0" smtClean="0">
                      <a:latin typeface="+mj-lt"/>
                    </a:rPr>
                    <a:t>Torque:</a:t>
                  </a:r>
                </a:p>
                <a:p>
                  <a:r>
                    <a:rPr lang="zh-TW" altLang="en-US" sz="2400" dirty="0" smtClean="0">
                      <a:latin typeface="+mj-lt"/>
                    </a:rPr>
                    <a:t>  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zh-TW" altLang="en-US" sz="2400" smtClean="0">
                          <a:latin typeface="Cambria Math" panose="02040503050406030204" pitchFamily="18" charset="0"/>
                        </a:rPr>
                        <m:t>Torque</m:t>
                      </m:r>
                      <m:d>
                        <m:dPr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zh-TW" altLang="en-US" sz="240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zh-TW" altLang="en-US" sz="24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TW" altLang="en-US" sz="240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zh-TW" altLang="en-US" sz="240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zh-TW" altLang="en-US" sz="240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zh-TW" altLang="en-US" sz="240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TW" altLang="en-US" sz="240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zh-TW" altLang="en-US" sz="240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a14:m>
                  <a:endParaRPr lang="en-US" altLang="zh-TW" sz="2400" i="1" dirty="0" smtClean="0">
                    <a:latin typeface="+mj-lt"/>
                  </a:endParaRPr>
                </a:p>
                <a:p>
                  <a:endParaRPr lang="zh-TW" altLang="en-US" sz="2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6115" y="4575062"/>
                  <a:ext cx="7981127" cy="1200329"/>
                </a:xfrm>
                <a:prstGeom prst="rect">
                  <a:avLst/>
                </a:prstGeom>
                <a:blipFill>
                  <a:blip r:embed="rId6"/>
                  <a:stretch>
                    <a:fillRect l="-1146" t="-355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620843" y="5374682"/>
                  <a:ext cx="177907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TW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d>
                          <m:dPr>
                            <m:ctrlPr>
                              <a:rPr lang="zh-TW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</m:d>
                        <m:r>
                          <a:rPr lang="zh-TW" altLang="en-US" sz="240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zh-TW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843" y="5374682"/>
                  <a:ext cx="1779077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5620843" y="5836347"/>
                  <a:ext cx="177907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zh-TW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d>
                          <m:dPr>
                            <m:ctrlPr>
                              <a:rPr lang="zh-TW" alt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</m:d>
                        <m:r>
                          <a:rPr lang="zh-TW" altLang="en-US" sz="240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zh-TW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zh-TW" altLang="en-US" sz="240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843" y="5836347"/>
                  <a:ext cx="1779077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5591216" y="6306780"/>
            <a:ext cx="3377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latin typeface="+mj-lt"/>
              </a:rPr>
              <a:t># r4=0.138m, r5=r6=0.211m</a:t>
            </a:r>
            <a:endParaRPr lang="zh-TW" alt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968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Rectangle 1085"/>
          <p:cNvSpPr/>
          <p:nvPr/>
        </p:nvSpPr>
        <p:spPr>
          <a:xfrm>
            <a:off x="1982132" y="1285926"/>
            <a:ext cx="1902351" cy="11222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6" name="Rectangle 555"/>
          <p:cNvSpPr/>
          <p:nvPr/>
        </p:nvSpPr>
        <p:spPr>
          <a:xfrm>
            <a:off x="1925236" y="1170475"/>
            <a:ext cx="42382" cy="1327265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57" name="Rectangle 556"/>
          <p:cNvSpPr/>
          <p:nvPr/>
        </p:nvSpPr>
        <p:spPr>
          <a:xfrm>
            <a:off x="3869969" y="1170476"/>
            <a:ext cx="42382" cy="1327265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58" name="Rectangle 557"/>
          <p:cNvSpPr/>
          <p:nvPr/>
        </p:nvSpPr>
        <p:spPr>
          <a:xfrm>
            <a:off x="1925234" y="2408192"/>
            <a:ext cx="1987114" cy="42382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59" name="Rectangle 558"/>
          <p:cNvSpPr/>
          <p:nvPr/>
        </p:nvSpPr>
        <p:spPr>
          <a:xfrm>
            <a:off x="1215611" y="2455557"/>
            <a:ext cx="3434934" cy="169527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0" name="Oval 559"/>
          <p:cNvSpPr/>
          <p:nvPr/>
        </p:nvSpPr>
        <p:spPr>
          <a:xfrm rot="16200000">
            <a:off x="1436627" y="2621236"/>
            <a:ext cx="73510" cy="735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1" name="Oval 560"/>
          <p:cNvSpPr/>
          <p:nvPr/>
        </p:nvSpPr>
        <p:spPr>
          <a:xfrm rot="16200000">
            <a:off x="4344784" y="2619861"/>
            <a:ext cx="73510" cy="735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2" name="Oval 561"/>
          <p:cNvSpPr/>
          <p:nvPr/>
        </p:nvSpPr>
        <p:spPr>
          <a:xfrm rot="16200000">
            <a:off x="2881370" y="2613714"/>
            <a:ext cx="73510" cy="735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63" name="Group 562"/>
          <p:cNvGrpSpPr/>
          <p:nvPr/>
        </p:nvGrpSpPr>
        <p:grpSpPr>
          <a:xfrm>
            <a:off x="1999916" y="1838339"/>
            <a:ext cx="1837750" cy="585319"/>
            <a:chOff x="1284976" y="1207800"/>
            <a:chExt cx="1620000" cy="515966"/>
          </a:xfrm>
        </p:grpSpPr>
        <p:sp>
          <p:nvSpPr>
            <p:cNvPr id="664" name="Rectangle 663"/>
            <p:cNvSpPr/>
            <p:nvPr/>
          </p:nvSpPr>
          <p:spPr>
            <a:xfrm>
              <a:off x="1284976" y="1651766"/>
              <a:ext cx="1620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5" name="Rectangle 664"/>
            <p:cNvSpPr/>
            <p:nvPr/>
          </p:nvSpPr>
          <p:spPr>
            <a:xfrm>
              <a:off x="1410976" y="1577770"/>
              <a:ext cx="1368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6" name="Rectangle 665"/>
            <p:cNvSpPr/>
            <p:nvPr/>
          </p:nvSpPr>
          <p:spPr>
            <a:xfrm>
              <a:off x="1536976" y="1503776"/>
              <a:ext cx="1116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7" name="Rectangle 666"/>
            <p:cNvSpPr/>
            <p:nvPr/>
          </p:nvSpPr>
          <p:spPr>
            <a:xfrm>
              <a:off x="1662976" y="1429782"/>
              <a:ext cx="864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8" name="Rectangle 667"/>
            <p:cNvSpPr/>
            <p:nvPr/>
          </p:nvSpPr>
          <p:spPr>
            <a:xfrm>
              <a:off x="1788976" y="1355788"/>
              <a:ext cx="612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9" name="Rectangle 668"/>
            <p:cNvSpPr/>
            <p:nvPr/>
          </p:nvSpPr>
          <p:spPr>
            <a:xfrm>
              <a:off x="1914976" y="1281794"/>
              <a:ext cx="360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70" name="Rectangle 669"/>
            <p:cNvSpPr/>
            <p:nvPr/>
          </p:nvSpPr>
          <p:spPr>
            <a:xfrm>
              <a:off x="2040976" y="1207800"/>
              <a:ext cx="108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564" name="Oval 563"/>
          <p:cNvSpPr/>
          <p:nvPr/>
        </p:nvSpPr>
        <p:spPr>
          <a:xfrm>
            <a:off x="3726798" y="144304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5" name="Oval 564"/>
          <p:cNvSpPr/>
          <p:nvPr/>
        </p:nvSpPr>
        <p:spPr>
          <a:xfrm>
            <a:off x="3595571" y="147061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6" name="Oval 565"/>
          <p:cNvSpPr/>
          <p:nvPr/>
        </p:nvSpPr>
        <p:spPr>
          <a:xfrm>
            <a:off x="3338308" y="171254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7" name="Oval 566"/>
          <p:cNvSpPr/>
          <p:nvPr/>
        </p:nvSpPr>
        <p:spPr>
          <a:xfrm>
            <a:off x="3207082" y="1869781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8" name="Oval 567"/>
          <p:cNvSpPr/>
          <p:nvPr/>
        </p:nvSpPr>
        <p:spPr>
          <a:xfrm>
            <a:off x="3568960" y="183901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9" name="Oval 568"/>
          <p:cNvSpPr/>
          <p:nvPr/>
        </p:nvSpPr>
        <p:spPr>
          <a:xfrm>
            <a:off x="3311698" y="197721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0" name="Oval 569"/>
          <p:cNvSpPr/>
          <p:nvPr/>
        </p:nvSpPr>
        <p:spPr>
          <a:xfrm>
            <a:off x="3482784" y="2057948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1" name="Oval 570"/>
          <p:cNvSpPr/>
          <p:nvPr/>
        </p:nvSpPr>
        <p:spPr>
          <a:xfrm>
            <a:off x="3713434" y="2184418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2" name="Oval 571"/>
          <p:cNvSpPr/>
          <p:nvPr/>
        </p:nvSpPr>
        <p:spPr>
          <a:xfrm>
            <a:off x="3467227" y="1532509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3" name="Oval 572"/>
          <p:cNvSpPr/>
          <p:nvPr/>
        </p:nvSpPr>
        <p:spPr>
          <a:xfrm>
            <a:off x="3582972" y="173257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4" name="Oval 573"/>
          <p:cNvSpPr/>
          <p:nvPr/>
        </p:nvSpPr>
        <p:spPr>
          <a:xfrm>
            <a:off x="3643451" y="154646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5" name="Oval 574"/>
          <p:cNvSpPr/>
          <p:nvPr/>
        </p:nvSpPr>
        <p:spPr>
          <a:xfrm>
            <a:off x="3501313" y="1620862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6" name="Oval 575"/>
          <p:cNvSpPr/>
          <p:nvPr/>
        </p:nvSpPr>
        <p:spPr>
          <a:xfrm>
            <a:off x="3441986" y="1773981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7" name="Oval 576"/>
          <p:cNvSpPr/>
          <p:nvPr/>
        </p:nvSpPr>
        <p:spPr>
          <a:xfrm>
            <a:off x="3010892" y="178813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8" name="Oval 577"/>
          <p:cNvSpPr/>
          <p:nvPr/>
        </p:nvSpPr>
        <p:spPr>
          <a:xfrm>
            <a:off x="2441852" y="1648828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9" name="Oval 578"/>
          <p:cNvSpPr/>
          <p:nvPr/>
        </p:nvSpPr>
        <p:spPr>
          <a:xfrm>
            <a:off x="2663694" y="1807930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0" name="Oval 579"/>
          <p:cNvSpPr/>
          <p:nvPr/>
        </p:nvSpPr>
        <p:spPr>
          <a:xfrm>
            <a:off x="2618076" y="166278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1" name="Oval 580"/>
          <p:cNvSpPr/>
          <p:nvPr/>
        </p:nvSpPr>
        <p:spPr>
          <a:xfrm>
            <a:off x="2475939" y="1737181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2" name="Oval 581"/>
          <p:cNvSpPr/>
          <p:nvPr/>
        </p:nvSpPr>
        <p:spPr>
          <a:xfrm>
            <a:off x="2416611" y="1890301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3" name="Oval 582"/>
          <p:cNvSpPr/>
          <p:nvPr/>
        </p:nvSpPr>
        <p:spPr>
          <a:xfrm>
            <a:off x="2525887" y="185617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4" name="Oval 583"/>
          <p:cNvSpPr/>
          <p:nvPr/>
        </p:nvSpPr>
        <p:spPr>
          <a:xfrm>
            <a:off x="2062476" y="1349131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5" name="Oval 584"/>
          <p:cNvSpPr/>
          <p:nvPr/>
        </p:nvSpPr>
        <p:spPr>
          <a:xfrm>
            <a:off x="2266452" y="1722701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6" name="Oval 585"/>
          <p:cNvSpPr/>
          <p:nvPr/>
        </p:nvSpPr>
        <p:spPr>
          <a:xfrm>
            <a:off x="2121027" y="151811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7" name="Oval 586"/>
          <p:cNvSpPr/>
          <p:nvPr/>
        </p:nvSpPr>
        <p:spPr>
          <a:xfrm>
            <a:off x="1990698" y="147727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8" name="Oval 587"/>
          <p:cNvSpPr/>
          <p:nvPr/>
        </p:nvSpPr>
        <p:spPr>
          <a:xfrm>
            <a:off x="2171601" y="1642288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9" name="Oval 588"/>
          <p:cNvSpPr/>
          <p:nvPr/>
        </p:nvSpPr>
        <p:spPr>
          <a:xfrm>
            <a:off x="2162542" y="139370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0" name="Oval 589"/>
          <p:cNvSpPr/>
          <p:nvPr/>
        </p:nvSpPr>
        <p:spPr>
          <a:xfrm>
            <a:off x="2223040" y="155201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1" name="Oval 590"/>
          <p:cNvSpPr/>
          <p:nvPr/>
        </p:nvSpPr>
        <p:spPr>
          <a:xfrm>
            <a:off x="2327999" y="1779353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2" name="Oval 591"/>
          <p:cNvSpPr/>
          <p:nvPr/>
        </p:nvSpPr>
        <p:spPr>
          <a:xfrm>
            <a:off x="2136623" y="1721188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3" name="Oval 592"/>
          <p:cNvSpPr/>
          <p:nvPr/>
        </p:nvSpPr>
        <p:spPr>
          <a:xfrm>
            <a:off x="2035510" y="159701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4" name="Oval 593"/>
          <p:cNvSpPr/>
          <p:nvPr/>
        </p:nvSpPr>
        <p:spPr>
          <a:xfrm>
            <a:off x="2327595" y="1577531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5" name="Oval 594"/>
          <p:cNvSpPr/>
          <p:nvPr/>
        </p:nvSpPr>
        <p:spPr>
          <a:xfrm>
            <a:off x="2240692" y="183344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6" name="Oval 595"/>
          <p:cNvSpPr/>
          <p:nvPr/>
        </p:nvSpPr>
        <p:spPr>
          <a:xfrm>
            <a:off x="2181365" y="198656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7" name="Oval 596"/>
          <p:cNvSpPr/>
          <p:nvPr/>
        </p:nvSpPr>
        <p:spPr>
          <a:xfrm>
            <a:off x="2031206" y="181896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8" name="Oval 597"/>
          <p:cNvSpPr/>
          <p:nvPr/>
        </p:nvSpPr>
        <p:spPr>
          <a:xfrm>
            <a:off x="2092752" y="187561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9" name="Oval 598"/>
          <p:cNvSpPr/>
          <p:nvPr/>
        </p:nvSpPr>
        <p:spPr>
          <a:xfrm>
            <a:off x="2095785" y="209372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0" name="Oval 599"/>
          <p:cNvSpPr/>
          <p:nvPr/>
        </p:nvSpPr>
        <p:spPr>
          <a:xfrm>
            <a:off x="1990366" y="2191502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1" name="Oval 600"/>
          <p:cNvSpPr/>
          <p:nvPr/>
        </p:nvSpPr>
        <p:spPr>
          <a:xfrm>
            <a:off x="2051913" y="224815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2" name="Oval 601"/>
          <p:cNvSpPr/>
          <p:nvPr/>
        </p:nvSpPr>
        <p:spPr>
          <a:xfrm>
            <a:off x="2024209" y="1943197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3" name="Oval 602"/>
          <p:cNvSpPr/>
          <p:nvPr/>
        </p:nvSpPr>
        <p:spPr>
          <a:xfrm>
            <a:off x="2085756" y="1999850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4" name="Oval 603"/>
          <p:cNvSpPr/>
          <p:nvPr/>
        </p:nvSpPr>
        <p:spPr>
          <a:xfrm>
            <a:off x="2321784" y="196287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5" name="Oval 604"/>
          <p:cNvSpPr/>
          <p:nvPr/>
        </p:nvSpPr>
        <p:spPr>
          <a:xfrm>
            <a:off x="2273125" y="2055618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6" name="Oval 605"/>
          <p:cNvSpPr/>
          <p:nvPr/>
        </p:nvSpPr>
        <p:spPr>
          <a:xfrm>
            <a:off x="3734082" y="178339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7" name="Oval 606"/>
          <p:cNvSpPr/>
          <p:nvPr/>
        </p:nvSpPr>
        <p:spPr>
          <a:xfrm>
            <a:off x="3716384" y="168423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8" name="Oval 607"/>
          <p:cNvSpPr/>
          <p:nvPr/>
        </p:nvSpPr>
        <p:spPr>
          <a:xfrm>
            <a:off x="3170424" y="175564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9" name="Oval 608"/>
          <p:cNvSpPr/>
          <p:nvPr/>
        </p:nvSpPr>
        <p:spPr>
          <a:xfrm>
            <a:off x="3361030" y="1881385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0" name="Oval 609"/>
          <p:cNvSpPr/>
          <p:nvPr/>
        </p:nvSpPr>
        <p:spPr>
          <a:xfrm>
            <a:off x="3451260" y="1915828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1" name="Oval 610"/>
          <p:cNvSpPr/>
          <p:nvPr/>
        </p:nvSpPr>
        <p:spPr>
          <a:xfrm>
            <a:off x="3465272" y="184396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2" name="Oval 611"/>
          <p:cNvSpPr/>
          <p:nvPr/>
        </p:nvSpPr>
        <p:spPr>
          <a:xfrm>
            <a:off x="3616382" y="1981226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3" name="Oval 612"/>
          <p:cNvSpPr/>
          <p:nvPr/>
        </p:nvSpPr>
        <p:spPr>
          <a:xfrm>
            <a:off x="3622317" y="2099642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4" name="Oval 613"/>
          <p:cNvSpPr/>
          <p:nvPr/>
        </p:nvSpPr>
        <p:spPr>
          <a:xfrm>
            <a:off x="3734082" y="2008289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5" name="Oval 614"/>
          <p:cNvSpPr/>
          <p:nvPr/>
        </p:nvSpPr>
        <p:spPr>
          <a:xfrm>
            <a:off x="3716384" y="1943708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616" name="Group 615"/>
          <p:cNvGrpSpPr/>
          <p:nvPr/>
        </p:nvGrpSpPr>
        <p:grpSpPr>
          <a:xfrm flipV="1">
            <a:off x="2005303" y="1201984"/>
            <a:ext cx="1837750" cy="585319"/>
            <a:chOff x="1284976" y="1207800"/>
            <a:chExt cx="1620000" cy="515966"/>
          </a:xfrm>
        </p:grpSpPr>
        <p:sp>
          <p:nvSpPr>
            <p:cNvPr id="657" name="Rectangle 656"/>
            <p:cNvSpPr/>
            <p:nvPr/>
          </p:nvSpPr>
          <p:spPr>
            <a:xfrm>
              <a:off x="1284976" y="1651766"/>
              <a:ext cx="1620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58" name="Rectangle 657"/>
            <p:cNvSpPr/>
            <p:nvPr/>
          </p:nvSpPr>
          <p:spPr>
            <a:xfrm>
              <a:off x="1410976" y="1577770"/>
              <a:ext cx="1368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59" name="Rectangle 658"/>
            <p:cNvSpPr/>
            <p:nvPr/>
          </p:nvSpPr>
          <p:spPr>
            <a:xfrm>
              <a:off x="1536976" y="1503776"/>
              <a:ext cx="1116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0" name="Rectangle 659"/>
            <p:cNvSpPr/>
            <p:nvPr/>
          </p:nvSpPr>
          <p:spPr>
            <a:xfrm>
              <a:off x="1662976" y="1429782"/>
              <a:ext cx="864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1" name="Rectangle 660"/>
            <p:cNvSpPr/>
            <p:nvPr/>
          </p:nvSpPr>
          <p:spPr>
            <a:xfrm>
              <a:off x="1788976" y="1355788"/>
              <a:ext cx="612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2" name="Rectangle 661"/>
            <p:cNvSpPr/>
            <p:nvPr/>
          </p:nvSpPr>
          <p:spPr>
            <a:xfrm>
              <a:off x="1914976" y="1281794"/>
              <a:ext cx="360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3" name="Rectangle 662"/>
            <p:cNvSpPr/>
            <p:nvPr/>
          </p:nvSpPr>
          <p:spPr>
            <a:xfrm>
              <a:off x="2040976" y="1207800"/>
              <a:ext cx="108000" cy="72000"/>
            </a:xfrm>
            <a:prstGeom prst="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617" name="Oval 616"/>
          <p:cNvSpPr/>
          <p:nvPr/>
        </p:nvSpPr>
        <p:spPr>
          <a:xfrm>
            <a:off x="3335502" y="1568328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8" name="Oval 617"/>
          <p:cNvSpPr/>
          <p:nvPr/>
        </p:nvSpPr>
        <p:spPr>
          <a:xfrm>
            <a:off x="3439180" y="1629764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9" name="Oval 618"/>
          <p:cNvSpPr/>
          <p:nvPr/>
        </p:nvSpPr>
        <p:spPr>
          <a:xfrm>
            <a:off x="3448453" y="1771611"/>
            <a:ext cx="81678" cy="8167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20" name="Picture 6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3" r="43778" b="82126"/>
          <a:stretch/>
        </p:blipFill>
        <p:spPr>
          <a:xfrm>
            <a:off x="2667373" y="577488"/>
            <a:ext cx="561679" cy="627901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Rectangle 620"/>
          <p:cNvSpPr/>
          <p:nvPr/>
        </p:nvSpPr>
        <p:spPr>
          <a:xfrm>
            <a:off x="2908268" y="1107497"/>
            <a:ext cx="81678" cy="102097"/>
          </a:xfrm>
          <a:prstGeom prst="rect">
            <a:avLst/>
          </a:prstGeom>
          <a:solidFill>
            <a:srgbClr val="A5A5A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9" name="Rectangle 648"/>
          <p:cNvSpPr/>
          <p:nvPr/>
        </p:nvSpPr>
        <p:spPr>
          <a:xfrm>
            <a:off x="1353070" y="2813731"/>
            <a:ext cx="245034" cy="816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50" name="Rectangle 649"/>
          <p:cNvSpPr/>
          <p:nvPr/>
        </p:nvSpPr>
        <p:spPr>
          <a:xfrm>
            <a:off x="1351624" y="2825699"/>
            <a:ext cx="81678" cy="1633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51" name="Rectangle 650"/>
          <p:cNvSpPr/>
          <p:nvPr/>
        </p:nvSpPr>
        <p:spPr>
          <a:xfrm>
            <a:off x="1352622" y="2923667"/>
            <a:ext cx="245034" cy="816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52" name="Rectangle 651"/>
          <p:cNvSpPr/>
          <p:nvPr/>
        </p:nvSpPr>
        <p:spPr>
          <a:xfrm>
            <a:off x="1515119" y="2924779"/>
            <a:ext cx="81678" cy="1633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53" name="Rectangle 652"/>
          <p:cNvSpPr/>
          <p:nvPr/>
        </p:nvSpPr>
        <p:spPr>
          <a:xfrm>
            <a:off x="1351624" y="3044519"/>
            <a:ext cx="245034" cy="816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55" name="Rectangle 654"/>
          <p:cNvSpPr/>
          <p:nvPr/>
        </p:nvSpPr>
        <p:spPr>
          <a:xfrm>
            <a:off x="1433996" y="2709245"/>
            <a:ext cx="75449" cy="1037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6" name="Rectangle 655"/>
          <p:cNvSpPr/>
          <p:nvPr/>
        </p:nvSpPr>
        <p:spPr>
          <a:xfrm>
            <a:off x="1399951" y="2697808"/>
            <a:ext cx="145223" cy="726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1" name="Rectangle 640"/>
          <p:cNvSpPr/>
          <p:nvPr/>
        </p:nvSpPr>
        <p:spPr>
          <a:xfrm>
            <a:off x="2798376" y="2813106"/>
            <a:ext cx="245033" cy="816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2" name="Rectangle 641"/>
          <p:cNvSpPr/>
          <p:nvPr/>
        </p:nvSpPr>
        <p:spPr>
          <a:xfrm>
            <a:off x="2796929" y="2825074"/>
            <a:ext cx="81678" cy="1633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3" name="Rectangle 642"/>
          <p:cNvSpPr/>
          <p:nvPr/>
        </p:nvSpPr>
        <p:spPr>
          <a:xfrm>
            <a:off x="2797928" y="2923042"/>
            <a:ext cx="245033" cy="816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4" name="Rectangle 643"/>
          <p:cNvSpPr/>
          <p:nvPr/>
        </p:nvSpPr>
        <p:spPr>
          <a:xfrm>
            <a:off x="2960425" y="2924154"/>
            <a:ext cx="81678" cy="1633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5" name="Rectangle 644"/>
          <p:cNvSpPr/>
          <p:nvPr/>
        </p:nvSpPr>
        <p:spPr>
          <a:xfrm>
            <a:off x="2796929" y="3043895"/>
            <a:ext cx="245033" cy="816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7" name="Rectangle 646"/>
          <p:cNvSpPr/>
          <p:nvPr/>
        </p:nvSpPr>
        <p:spPr>
          <a:xfrm>
            <a:off x="2879301" y="2708620"/>
            <a:ext cx="75449" cy="1037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8" name="Rectangle 647"/>
          <p:cNvSpPr/>
          <p:nvPr/>
        </p:nvSpPr>
        <p:spPr>
          <a:xfrm>
            <a:off x="2845257" y="2697183"/>
            <a:ext cx="145223" cy="726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3" name="Rectangle 632"/>
          <p:cNvSpPr/>
          <p:nvPr/>
        </p:nvSpPr>
        <p:spPr>
          <a:xfrm>
            <a:off x="4259592" y="2812652"/>
            <a:ext cx="245033" cy="816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34" name="Rectangle 633"/>
          <p:cNvSpPr/>
          <p:nvPr/>
        </p:nvSpPr>
        <p:spPr>
          <a:xfrm>
            <a:off x="4258146" y="2824620"/>
            <a:ext cx="81678" cy="1633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35" name="Rectangle 634"/>
          <p:cNvSpPr/>
          <p:nvPr/>
        </p:nvSpPr>
        <p:spPr>
          <a:xfrm>
            <a:off x="4259144" y="2922588"/>
            <a:ext cx="245033" cy="816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36" name="Rectangle 635"/>
          <p:cNvSpPr/>
          <p:nvPr/>
        </p:nvSpPr>
        <p:spPr>
          <a:xfrm>
            <a:off x="4421641" y="2923700"/>
            <a:ext cx="81678" cy="1633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37" name="Rectangle 636"/>
          <p:cNvSpPr/>
          <p:nvPr/>
        </p:nvSpPr>
        <p:spPr>
          <a:xfrm>
            <a:off x="4258146" y="3043441"/>
            <a:ext cx="245033" cy="816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39" name="Rectangle 638"/>
          <p:cNvSpPr/>
          <p:nvPr/>
        </p:nvSpPr>
        <p:spPr>
          <a:xfrm>
            <a:off x="4340518" y="2708166"/>
            <a:ext cx="75449" cy="1037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0" name="Rectangle 639"/>
          <p:cNvSpPr/>
          <p:nvPr/>
        </p:nvSpPr>
        <p:spPr>
          <a:xfrm>
            <a:off x="4306473" y="2696729"/>
            <a:ext cx="145223" cy="726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0944" y="321441"/>
            <a:ext cx="8316450" cy="2825540"/>
            <a:chOff x="660944" y="321441"/>
            <a:chExt cx="8316450" cy="2825540"/>
          </a:xfrm>
        </p:grpSpPr>
        <p:pic>
          <p:nvPicPr>
            <p:cNvPr id="328" name="Picture 3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4" t="25570" r="10635" b="25440"/>
            <a:stretch/>
          </p:blipFill>
          <p:spPr>
            <a:xfrm>
              <a:off x="4899345" y="2107978"/>
              <a:ext cx="2681610" cy="1039003"/>
            </a:xfrm>
            <a:prstGeom prst="rect">
              <a:avLst/>
            </a:prstGeom>
            <a:ln w="28575">
              <a:solidFill>
                <a:srgbClr val="00B050"/>
              </a:solidFill>
              <a:prstDash val="sysDot"/>
            </a:ln>
          </p:spPr>
        </p:pic>
        <p:pic>
          <p:nvPicPr>
            <p:cNvPr id="329" name="Picture 3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98" t="48574" r="6264" b="33563"/>
            <a:stretch/>
          </p:blipFill>
          <p:spPr>
            <a:xfrm>
              <a:off x="4880370" y="321441"/>
              <a:ext cx="2700585" cy="1026790"/>
            </a:xfrm>
            <a:prstGeom prst="rect">
              <a:avLst/>
            </a:prstGeom>
            <a:ln w="28575">
              <a:solidFill>
                <a:srgbClr val="FFC000"/>
              </a:solidFill>
              <a:prstDash val="sysDot"/>
            </a:ln>
          </p:spPr>
        </p:pic>
        <p:cxnSp>
          <p:nvCxnSpPr>
            <p:cNvPr id="330" name="Straight Connector 329"/>
            <p:cNvCxnSpPr>
              <a:stCxn id="348" idx="3"/>
              <a:endCxn id="329" idx="1"/>
            </p:cNvCxnSpPr>
            <p:nvPr/>
          </p:nvCxnSpPr>
          <p:spPr>
            <a:xfrm flipV="1">
              <a:off x="3700117" y="834836"/>
              <a:ext cx="1180253" cy="491929"/>
            </a:xfrm>
            <a:prstGeom prst="line">
              <a:avLst/>
            </a:prstGeom>
            <a:ln w="28575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>
              <a:stCxn id="340" idx="3"/>
              <a:endCxn id="328" idx="1"/>
            </p:cNvCxnSpPr>
            <p:nvPr/>
          </p:nvCxnSpPr>
          <p:spPr>
            <a:xfrm>
              <a:off x="3694730" y="2298877"/>
              <a:ext cx="1204615" cy="328603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>
              <a:off x="2857533" y="1783394"/>
              <a:ext cx="148229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2866092" y="1833445"/>
              <a:ext cx="148229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Arrow Connector 333"/>
            <p:cNvCxnSpPr/>
            <p:nvPr/>
          </p:nvCxnSpPr>
          <p:spPr>
            <a:xfrm rot="5400000">
              <a:off x="4177146" y="1685245"/>
              <a:ext cx="16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/>
            <p:nvPr/>
          </p:nvCxnSpPr>
          <p:spPr>
            <a:xfrm rot="5400000" flipH="1">
              <a:off x="4177146" y="1927468"/>
              <a:ext cx="16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TextBox 335"/>
            <p:cNvSpPr txBox="1"/>
            <p:nvPr/>
          </p:nvSpPr>
          <p:spPr>
            <a:xfrm>
              <a:off x="4313938" y="1459566"/>
              <a:ext cx="46634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b="1" dirty="0" smtClean="0">
                  <a:latin typeface="+mj-lt"/>
                  <a:ea typeface="Cambria Math" panose="02040503050406030204" pitchFamily="18" charset="0"/>
                </a:rPr>
                <a:t>1mm</a:t>
              </a:r>
              <a:r>
                <a:rPr lang="en-US" altLang="zh-TW" sz="2000" dirty="0" smtClean="0">
                  <a:latin typeface="+mj-lt"/>
                  <a:ea typeface="Cambria Math" panose="02040503050406030204" pitchFamily="18" charset="0"/>
                </a:rPr>
                <a:t>, Distance between boundaries</a:t>
              </a:r>
              <a:endParaRPr lang="zh-TW" altLang="en-US" dirty="0">
                <a:latin typeface="+mj-lt"/>
              </a:endParaRPr>
            </a:p>
          </p:txBody>
        </p:sp>
        <p:cxnSp>
          <p:nvCxnSpPr>
            <p:cNvPr id="337" name="直線接點 271"/>
            <p:cNvCxnSpPr/>
            <p:nvPr/>
          </p:nvCxnSpPr>
          <p:spPr>
            <a:xfrm flipH="1" flipV="1">
              <a:off x="1244772" y="876812"/>
              <a:ext cx="1614915" cy="88014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38" name="Group 337"/>
            <p:cNvGrpSpPr/>
            <p:nvPr/>
          </p:nvGrpSpPr>
          <p:grpSpPr>
            <a:xfrm>
              <a:off x="1999916" y="1838339"/>
              <a:ext cx="1837750" cy="585319"/>
              <a:chOff x="1284976" y="1207800"/>
              <a:chExt cx="1620000" cy="515966"/>
            </a:xfrm>
            <a:solidFill>
              <a:srgbClr val="00B050"/>
            </a:solidFill>
          </p:grpSpPr>
          <p:sp>
            <p:nvSpPr>
              <p:cNvPr id="339" name="Rectangle 338"/>
              <p:cNvSpPr/>
              <p:nvPr/>
            </p:nvSpPr>
            <p:spPr>
              <a:xfrm>
                <a:off x="1284976" y="1651766"/>
                <a:ext cx="1620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1410976" y="1577770"/>
                <a:ext cx="1368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1536976" y="1503776"/>
                <a:ext cx="1116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1662976" y="1429782"/>
                <a:ext cx="864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1788976" y="1355788"/>
                <a:ext cx="612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1914976" y="1281794"/>
                <a:ext cx="360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2040976" y="1207800"/>
                <a:ext cx="108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346" name="Group 345"/>
            <p:cNvGrpSpPr/>
            <p:nvPr/>
          </p:nvGrpSpPr>
          <p:grpSpPr>
            <a:xfrm flipV="1">
              <a:off x="2005303" y="1201984"/>
              <a:ext cx="1837750" cy="585319"/>
              <a:chOff x="1284976" y="1207800"/>
              <a:chExt cx="1620000" cy="515966"/>
            </a:xfrm>
            <a:solidFill>
              <a:srgbClr val="FFC000"/>
            </a:solidFill>
          </p:grpSpPr>
          <p:sp>
            <p:nvSpPr>
              <p:cNvPr id="347" name="Rectangle 346"/>
              <p:cNvSpPr/>
              <p:nvPr/>
            </p:nvSpPr>
            <p:spPr>
              <a:xfrm>
                <a:off x="1284976" y="1651766"/>
                <a:ext cx="1620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1410976" y="1577770"/>
                <a:ext cx="1368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1536976" y="1503776"/>
                <a:ext cx="1116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1662976" y="1429782"/>
                <a:ext cx="864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1788976" y="1355788"/>
                <a:ext cx="612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1914976" y="1281794"/>
                <a:ext cx="360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2040976" y="1207800"/>
                <a:ext cx="108000" cy="72000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354" name="直線接點 125"/>
            <p:cNvCxnSpPr/>
            <p:nvPr/>
          </p:nvCxnSpPr>
          <p:spPr>
            <a:xfrm flipH="1">
              <a:off x="1127555" y="1443045"/>
              <a:ext cx="113548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5" name="弧形 134"/>
            <p:cNvSpPr/>
            <p:nvPr/>
          </p:nvSpPr>
          <p:spPr>
            <a:xfrm flipH="1">
              <a:off x="1756654" y="1220312"/>
              <a:ext cx="91414" cy="176207"/>
            </a:xfrm>
            <a:prstGeom prst="arc">
              <a:avLst>
                <a:gd name="adj1" fmla="val 16105353"/>
                <a:gd name="adj2" fmla="val 5368937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6" name="文字方塊 150"/>
                <p:cNvSpPr txBox="1"/>
                <p:nvPr/>
              </p:nvSpPr>
              <p:spPr>
                <a:xfrm>
                  <a:off x="660944" y="1042768"/>
                  <a:ext cx="10928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l-GR" altLang="zh-TW" sz="2000" dirty="0" smtClean="0"/>
                        <m:t>β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13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a14:m>
                  <a:r>
                    <a:rPr lang="en-US" altLang="zh-TW" sz="2000" dirty="0" smtClean="0"/>
                    <a:t> </a:t>
                  </a:r>
                  <a:endParaRPr lang="zh-TW" altLang="en-US" sz="2000" dirty="0"/>
                </a:p>
              </p:txBody>
            </p:sp>
          </mc:Choice>
          <mc:Fallback xmlns="">
            <p:sp>
              <p:nvSpPr>
                <p:cNvPr id="356" name="文字方塊 1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44" y="1042768"/>
                  <a:ext cx="1092800" cy="400110"/>
                </a:xfrm>
                <a:prstGeom prst="rect">
                  <a:avLst/>
                </a:prstGeom>
                <a:blipFill>
                  <a:blip r:embed="rId7"/>
                  <a:stretch>
                    <a:fillRect l="-2222" b="-1515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369566" y="3651682"/>
            <a:ext cx="4751612" cy="2556713"/>
            <a:chOff x="497044" y="3884856"/>
            <a:chExt cx="3982080" cy="2142649"/>
          </a:xfrm>
        </p:grpSpPr>
        <p:sp>
          <p:nvSpPr>
            <p:cNvPr id="404" name="等腰三角形 132"/>
            <p:cNvSpPr/>
            <p:nvPr/>
          </p:nvSpPr>
          <p:spPr>
            <a:xfrm>
              <a:off x="1266310" y="5212989"/>
              <a:ext cx="2534051" cy="316757"/>
            </a:xfrm>
            <a:prstGeom prst="triangle">
              <a:avLst>
                <a:gd name="adj" fmla="val 49323"/>
              </a:avLst>
            </a:prstGeom>
            <a:pattFill prst="zigZag">
              <a:fgClr>
                <a:schemeClr val="tx1">
                  <a:lumMod val="65000"/>
                  <a:lumOff val="3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5" name="矩形 133"/>
            <p:cNvSpPr/>
            <p:nvPr/>
          </p:nvSpPr>
          <p:spPr>
            <a:xfrm>
              <a:off x="497044" y="5529745"/>
              <a:ext cx="3982080" cy="9050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06" name="群組 17"/>
            <p:cNvGrpSpPr/>
            <p:nvPr/>
          </p:nvGrpSpPr>
          <p:grpSpPr>
            <a:xfrm>
              <a:off x="1040055" y="4172217"/>
              <a:ext cx="2941309" cy="1357528"/>
              <a:chOff x="2411760" y="2641878"/>
              <a:chExt cx="4680520" cy="2011258"/>
            </a:xfrm>
          </p:grpSpPr>
          <p:sp>
            <p:nvSpPr>
              <p:cNvPr id="832" name="圓角矩形 307"/>
              <p:cNvSpPr/>
              <p:nvPr/>
            </p:nvSpPr>
            <p:spPr>
              <a:xfrm>
                <a:off x="2622910" y="3140968"/>
                <a:ext cx="4320000" cy="1512168"/>
              </a:xfrm>
              <a:prstGeom prst="round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34" name="矩形 308"/>
              <p:cNvSpPr/>
              <p:nvPr/>
            </p:nvSpPr>
            <p:spPr>
              <a:xfrm>
                <a:off x="2411760" y="2641878"/>
                <a:ext cx="4680520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grpSp>
          <p:nvGrpSpPr>
            <p:cNvPr id="407" name="群組 18"/>
            <p:cNvGrpSpPr/>
            <p:nvPr/>
          </p:nvGrpSpPr>
          <p:grpSpPr>
            <a:xfrm>
              <a:off x="1266310" y="4103736"/>
              <a:ext cx="2534051" cy="1064002"/>
              <a:chOff x="2699792" y="2239905"/>
              <a:chExt cx="4032448" cy="1693151"/>
            </a:xfrm>
            <a:pattFill prst="pct10">
              <a:fgClr>
                <a:schemeClr val="accent1"/>
              </a:fgClr>
              <a:bgClr>
                <a:schemeClr val="bg1"/>
              </a:bgClr>
            </a:pattFill>
          </p:grpSpPr>
          <p:grpSp>
            <p:nvGrpSpPr>
              <p:cNvPr id="822" name="群組 302"/>
              <p:cNvGrpSpPr/>
              <p:nvPr/>
            </p:nvGrpSpPr>
            <p:grpSpPr>
              <a:xfrm>
                <a:off x="2735796" y="2239905"/>
                <a:ext cx="3943781" cy="1675149"/>
                <a:chOff x="2735796" y="2311913"/>
                <a:chExt cx="3943781" cy="1675149"/>
              </a:xfrm>
              <a:grpFill/>
            </p:grpSpPr>
            <p:cxnSp>
              <p:nvCxnSpPr>
                <p:cNvPr id="824" name="直線接點 304"/>
                <p:cNvCxnSpPr/>
                <p:nvPr/>
              </p:nvCxnSpPr>
              <p:spPr>
                <a:xfrm>
                  <a:off x="2735796" y="3429000"/>
                  <a:ext cx="1980220" cy="558062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直線接點 305"/>
                <p:cNvCxnSpPr/>
                <p:nvPr/>
              </p:nvCxnSpPr>
              <p:spPr>
                <a:xfrm flipV="1">
                  <a:off x="4644008" y="3429000"/>
                  <a:ext cx="2035569" cy="558062"/>
                </a:xfrm>
                <a:prstGeom prst="line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1" name="矩形 306"/>
                <p:cNvSpPr/>
                <p:nvPr/>
              </p:nvSpPr>
              <p:spPr>
                <a:xfrm>
                  <a:off x="4572000" y="2311913"/>
                  <a:ext cx="216024" cy="1117087"/>
                </a:xfrm>
                <a:prstGeom prst="rect">
                  <a:avLst/>
                </a:prstGeom>
                <a:pattFill prst="pct10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823" name="等腰三角形 303"/>
              <p:cNvSpPr/>
              <p:nvPr/>
            </p:nvSpPr>
            <p:spPr>
              <a:xfrm flipV="1">
                <a:off x="2699792" y="3356992"/>
                <a:ext cx="4032448" cy="576064"/>
              </a:xfrm>
              <a:prstGeom prst="triangle">
                <a:avLst>
                  <a:gd name="adj" fmla="val 49323"/>
                </a:avLst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08" name="群組 19"/>
            <p:cNvGrpSpPr/>
            <p:nvPr/>
          </p:nvGrpSpPr>
          <p:grpSpPr>
            <a:xfrm>
              <a:off x="723299" y="5620247"/>
              <a:ext cx="90502" cy="407258"/>
              <a:chOff x="1835696" y="4149080"/>
              <a:chExt cx="144016" cy="648072"/>
            </a:xfrm>
          </p:grpSpPr>
          <p:sp>
            <p:nvSpPr>
              <p:cNvPr id="817" name="橢圓 300"/>
              <p:cNvSpPr/>
              <p:nvPr/>
            </p:nvSpPr>
            <p:spPr>
              <a:xfrm>
                <a:off x="1835696" y="414908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20" name="矩形 301"/>
              <p:cNvSpPr/>
              <p:nvPr/>
            </p:nvSpPr>
            <p:spPr>
              <a:xfrm>
                <a:off x="1835696" y="4329100"/>
                <a:ext cx="144016" cy="468052"/>
              </a:xfrm>
              <a:prstGeom prst="rect">
                <a:avLst/>
              </a:prstGeom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317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09" name="群組 20"/>
            <p:cNvGrpSpPr/>
            <p:nvPr/>
          </p:nvGrpSpPr>
          <p:grpSpPr>
            <a:xfrm>
              <a:off x="4162368" y="5620247"/>
              <a:ext cx="90502" cy="407258"/>
              <a:chOff x="1835696" y="4149080"/>
              <a:chExt cx="144016" cy="648072"/>
            </a:xfrm>
          </p:grpSpPr>
          <p:sp>
            <p:nvSpPr>
              <p:cNvPr id="815" name="橢圓 298"/>
              <p:cNvSpPr/>
              <p:nvPr/>
            </p:nvSpPr>
            <p:spPr>
              <a:xfrm>
                <a:off x="1835696" y="414908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16" name="矩形 299"/>
              <p:cNvSpPr/>
              <p:nvPr/>
            </p:nvSpPr>
            <p:spPr>
              <a:xfrm>
                <a:off x="1835696" y="4329100"/>
                <a:ext cx="144016" cy="468052"/>
              </a:xfrm>
              <a:prstGeom prst="rect">
                <a:avLst/>
              </a:prstGeom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317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10" name="群組 21"/>
            <p:cNvGrpSpPr/>
            <p:nvPr/>
          </p:nvGrpSpPr>
          <p:grpSpPr>
            <a:xfrm>
              <a:off x="2442833" y="5620247"/>
              <a:ext cx="90502" cy="407258"/>
              <a:chOff x="1835696" y="4149080"/>
              <a:chExt cx="144016" cy="648072"/>
            </a:xfrm>
          </p:grpSpPr>
          <p:sp>
            <p:nvSpPr>
              <p:cNvPr id="813" name="橢圓 296"/>
              <p:cNvSpPr/>
              <p:nvPr/>
            </p:nvSpPr>
            <p:spPr>
              <a:xfrm>
                <a:off x="1835696" y="4149080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14" name="矩形 297"/>
              <p:cNvSpPr/>
              <p:nvPr/>
            </p:nvSpPr>
            <p:spPr>
              <a:xfrm>
                <a:off x="1835696" y="4329100"/>
                <a:ext cx="144016" cy="468052"/>
              </a:xfrm>
              <a:prstGeom prst="rect">
                <a:avLst/>
              </a:prstGeom>
              <a:pattFill prst="ltDnDiag">
                <a:fgClr>
                  <a:schemeClr val="accent1"/>
                </a:fgClr>
                <a:bgClr>
                  <a:schemeClr val="bg1"/>
                </a:bgClr>
              </a:pattFill>
              <a:ln w="317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16" name="Group 7"/>
            <p:cNvGrpSpPr/>
            <p:nvPr/>
          </p:nvGrpSpPr>
          <p:grpSpPr>
            <a:xfrm>
              <a:off x="3351878" y="4835470"/>
              <a:ext cx="538985" cy="422770"/>
              <a:chOff x="6018567" y="2883991"/>
              <a:chExt cx="857689" cy="672755"/>
            </a:xfrm>
          </p:grpSpPr>
          <p:sp>
            <p:nvSpPr>
              <p:cNvPr id="632" name="橢圓 647"/>
              <p:cNvSpPr/>
              <p:nvPr/>
            </p:nvSpPr>
            <p:spPr>
              <a:xfrm rot="21278674">
                <a:off x="6291118" y="292992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8" name="橢圓 648"/>
              <p:cNvSpPr/>
              <p:nvPr/>
            </p:nvSpPr>
            <p:spPr>
              <a:xfrm rot="21278674">
                <a:off x="6377036" y="307494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6" name="橢圓 649"/>
              <p:cNvSpPr/>
              <p:nvPr/>
            </p:nvSpPr>
            <p:spPr>
              <a:xfrm rot="21278674">
                <a:off x="6233649" y="308838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4" name="橢圓 650"/>
              <p:cNvSpPr/>
              <p:nvPr/>
            </p:nvSpPr>
            <p:spPr>
              <a:xfrm rot="21278674">
                <a:off x="6468580" y="31901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1" name="橢圓 651"/>
              <p:cNvSpPr/>
              <p:nvPr/>
            </p:nvSpPr>
            <p:spPr>
              <a:xfrm rot="21278674">
                <a:off x="6316845" y="320436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2" name="橢圓 652"/>
              <p:cNvSpPr/>
              <p:nvPr/>
            </p:nvSpPr>
            <p:spPr>
              <a:xfrm rot="21278674">
                <a:off x="6036791" y="330294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3" name="橢圓 653"/>
              <p:cNvSpPr/>
              <p:nvPr/>
            </p:nvSpPr>
            <p:spPr>
              <a:xfrm rot="21278674">
                <a:off x="6448418" y="29750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4" name="橢圓 654"/>
              <p:cNvSpPr/>
              <p:nvPr/>
            </p:nvSpPr>
            <p:spPr>
              <a:xfrm rot="21278674">
                <a:off x="6160016" y="307442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5" name="橢圓 655"/>
              <p:cNvSpPr/>
              <p:nvPr/>
            </p:nvSpPr>
            <p:spPr>
              <a:xfrm rot="21278674">
                <a:off x="6441697" y="290337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6" name="橢圓 656"/>
              <p:cNvSpPr/>
              <p:nvPr/>
            </p:nvSpPr>
            <p:spPr>
              <a:xfrm rot="21278674">
                <a:off x="6408701" y="341273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7" name="橢圓 657"/>
              <p:cNvSpPr/>
              <p:nvPr/>
            </p:nvSpPr>
            <p:spPr>
              <a:xfrm rot="21278674">
                <a:off x="6592117" y="298708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8" name="橢圓 658"/>
              <p:cNvSpPr/>
              <p:nvPr/>
            </p:nvSpPr>
            <p:spPr>
              <a:xfrm rot="21278674">
                <a:off x="6617061" y="332087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81" name="橢圓 660"/>
              <p:cNvSpPr/>
              <p:nvPr/>
            </p:nvSpPr>
            <p:spPr>
              <a:xfrm rot="21278674">
                <a:off x="6180179" y="328950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94" name="橢圓 662"/>
              <p:cNvSpPr/>
              <p:nvPr/>
            </p:nvSpPr>
            <p:spPr>
              <a:xfrm rot="21278674">
                <a:off x="6732240" y="306255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95" name="橢圓 663"/>
              <p:cNvSpPr/>
              <p:nvPr/>
            </p:nvSpPr>
            <p:spPr>
              <a:xfrm rot="21278674">
                <a:off x="6648430" y="288399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96" name="橢圓 664"/>
              <p:cNvSpPr/>
              <p:nvPr/>
            </p:nvSpPr>
            <p:spPr>
              <a:xfrm rot="21278674">
                <a:off x="6732240" y="322901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08" name="橢圓 666"/>
              <p:cNvSpPr/>
              <p:nvPr/>
            </p:nvSpPr>
            <p:spPr>
              <a:xfrm rot="21278674">
                <a:off x="6018567" y="310854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11" name="橢圓 667"/>
              <p:cNvSpPr/>
              <p:nvPr/>
            </p:nvSpPr>
            <p:spPr>
              <a:xfrm rot="21278674">
                <a:off x="6313006" y="33505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17" name="Group 75"/>
            <p:cNvGrpSpPr/>
            <p:nvPr/>
          </p:nvGrpSpPr>
          <p:grpSpPr>
            <a:xfrm rot="19892920">
              <a:off x="2951536" y="4904678"/>
              <a:ext cx="538985" cy="487536"/>
              <a:chOff x="5508104" y="1340768"/>
              <a:chExt cx="857689" cy="775818"/>
            </a:xfrm>
          </p:grpSpPr>
          <p:sp>
            <p:nvSpPr>
              <p:cNvPr id="534" name="橢圓 647"/>
              <p:cNvSpPr/>
              <p:nvPr/>
            </p:nvSpPr>
            <p:spPr>
              <a:xfrm rot="21278674">
                <a:off x="5780655" y="148976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5" name="橢圓 648"/>
              <p:cNvSpPr/>
              <p:nvPr/>
            </p:nvSpPr>
            <p:spPr>
              <a:xfrm rot="21278674">
                <a:off x="5866573" y="163478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6" name="橢圓 649"/>
              <p:cNvSpPr/>
              <p:nvPr/>
            </p:nvSpPr>
            <p:spPr>
              <a:xfrm rot="21278674">
                <a:off x="5723186" y="164822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7" name="橢圓 650"/>
              <p:cNvSpPr/>
              <p:nvPr/>
            </p:nvSpPr>
            <p:spPr>
              <a:xfrm rot="21278674">
                <a:off x="5958117" y="17499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8" name="橢圓 651"/>
              <p:cNvSpPr/>
              <p:nvPr/>
            </p:nvSpPr>
            <p:spPr>
              <a:xfrm rot="21278674">
                <a:off x="5806382" y="176420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9" name="橢圓 652"/>
              <p:cNvSpPr/>
              <p:nvPr/>
            </p:nvSpPr>
            <p:spPr>
              <a:xfrm rot="21278674">
                <a:off x="5526328" y="186278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0" name="橢圓 653"/>
              <p:cNvSpPr/>
              <p:nvPr/>
            </p:nvSpPr>
            <p:spPr>
              <a:xfrm rot="21278674">
                <a:off x="5937955" y="153490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1" name="橢圓 654"/>
              <p:cNvSpPr/>
              <p:nvPr/>
            </p:nvSpPr>
            <p:spPr>
              <a:xfrm rot="21278674">
                <a:off x="5649553" y="16342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2" name="橢圓 655"/>
              <p:cNvSpPr/>
              <p:nvPr/>
            </p:nvSpPr>
            <p:spPr>
              <a:xfrm rot="21278674">
                <a:off x="5931234" y="146321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3" name="橢圓 656"/>
              <p:cNvSpPr/>
              <p:nvPr/>
            </p:nvSpPr>
            <p:spPr>
              <a:xfrm rot="21278674">
                <a:off x="5898238" y="197257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4" name="橢圓 657"/>
              <p:cNvSpPr/>
              <p:nvPr/>
            </p:nvSpPr>
            <p:spPr>
              <a:xfrm rot="21278674">
                <a:off x="6081654" y="161461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5" name="橢圓 658"/>
              <p:cNvSpPr/>
              <p:nvPr/>
            </p:nvSpPr>
            <p:spPr>
              <a:xfrm rot="21278674">
                <a:off x="6106598" y="188071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6" name="橢圓 660"/>
              <p:cNvSpPr/>
              <p:nvPr/>
            </p:nvSpPr>
            <p:spPr>
              <a:xfrm rot="21278674">
                <a:off x="5669716" y="18493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7" name="橢圓 662"/>
              <p:cNvSpPr/>
              <p:nvPr/>
            </p:nvSpPr>
            <p:spPr>
              <a:xfrm rot="21278674">
                <a:off x="6221777" y="162239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8" name="橢圓 663"/>
              <p:cNvSpPr/>
              <p:nvPr/>
            </p:nvSpPr>
            <p:spPr>
              <a:xfrm rot="21278674">
                <a:off x="6137967" y="144383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9" name="橢圓 664"/>
              <p:cNvSpPr/>
              <p:nvPr/>
            </p:nvSpPr>
            <p:spPr>
              <a:xfrm rot="21278674">
                <a:off x="6221777" y="178885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50" name="橢圓 666"/>
              <p:cNvSpPr/>
              <p:nvPr/>
            </p:nvSpPr>
            <p:spPr>
              <a:xfrm rot="21278674">
                <a:off x="5508104" y="16683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0" name="橢圓 667"/>
              <p:cNvSpPr/>
              <p:nvPr/>
            </p:nvSpPr>
            <p:spPr>
              <a:xfrm rot="21278674">
                <a:off x="5802543" y="191042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1" name="橢圓 672"/>
              <p:cNvSpPr/>
              <p:nvPr/>
            </p:nvSpPr>
            <p:spPr>
              <a:xfrm rot="21278674">
                <a:off x="5694364" y="134076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18" name="Group 95"/>
            <p:cNvGrpSpPr/>
            <p:nvPr/>
          </p:nvGrpSpPr>
          <p:grpSpPr>
            <a:xfrm>
              <a:off x="3321547" y="4996958"/>
              <a:ext cx="538985" cy="487536"/>
              <a:chOff x="5508104" y="1340768"/>
              <a:chExt cx="857689" cy="775818"/>
            </a:xfrm>
          </p:grpSpPr>
          <p:sp>
            <p:nvSpPr>
              <p:cNvPr id="515" name="橢圓 647"/>
              <p:cNvSpPr/>
              <p:nvPr/>
            </p:nvSpPr>
            <p:spPr>
              <a:xfrm rot="21278674">
                <a:off x="5780655" y="148976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6" name="橢圓 648"/>
              <p:cNvSpPr/>
              <p:nvPr/>
            </p:nvSpPr>
            <p:spPr>
              <a:xfrm rot="21278674">
                <a:off x="5866573" y="163478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7" name="橢圓 649"/>
              <p:cNvSpPr/>
              <p:nvPr/>
            </p:nvSpPr>
            <p:spPr>
              <a:xfrm rot="21278674">
                <a:off x="5723186" y="164822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8" name="橢圓 650"/>
              <p:cNvSpPr/>
              <p:nvPr/>
            </p:nvSpPr>
            <p:spPr>
              <a:xfrm rot="21278674">
                <a:off x="5958117" y="17499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9" name="橢圓 651"/>
              <p:cNvSpPr/>
              <p:nvPr/>
            </p:nvSpPr>
            <p:spPr>
              <a:xfrm rot="21278674">
                <a:off x="5806382" y="176420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0" name="橢圓 652"/>
              <p:cNvSpPr/>
              <p:nvPr/>
            </p:nvSpPr>
            <p:spPr>
              <a:xfrm rot="21278674">
                <a:off x="5526328" y="186278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1" name="橢圓 653"/>
              <p:cNvSpPr/>
              <p:nvPr/>
            </p:nvSpPr>
            <p:spPr>
              <a:xfrm rot="21278674">
                <a:off x="5937955" y="153490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2" name="橢圓 654"/>
              <p:cNvSpPr/>
              <p:nvPr/>
            </p:nvSpPr>
            <p:spPr>
              <a:xfrm rot="21278674">
                <a:off x="5649553" y="16342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3" name="橢圓 655"/>
              <p:cNvSpPr/>
              <p:nvPr/>
            </p:nvSpPr>
            <p:spPr>
              <a:xfrm rot="21278674">
                <a:off x="5931234" y="146321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4" name="橢圓 656"/>
              <p:cNvSpPr/>
              <p:nvPr/>
            </p:nvSpPr>
            <p:spPr>
              <a:xfrm rot="21278674">
                <a:off x="5898238" y="197257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5" name="橢圓 657"/>
              <p:cNvSpPr/>
              <p:nvPr/>
            </p:nvSpPr>
            <p:spPr>
              <a:xfrm rot="21278674">
                <a:off x="6081654" y="161461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6" name="橢圓 658"/>
              <p:cNvSpPr/>
              <p:nvPr/>
            </p:nvSpPr>
            <p:spPr>
              <a:xfrm rot="21278674">
                <a:off x="6106598" y="188071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7" name="橢圓 660"/>
              <p:cNvSpPr/>
              <p:nvPr/>
            </p:nvSpPr>
            <p:spPr>
              <a:xfrm rot="21278674">
                <a:off x="5669716" y="18493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8" name="橢圓 662"/>
              <p:cNvSpPr/>
              <p:nvPr/>
            </p:nvSpPr>
            <p:spPr>
              <a:xfrm rot="21278674">
                <a:off x="6221777" y="162239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9" name="橢圓 663"/>
              <p:cNvSpPr/>
              <p:nvPr/>
            </p:nvSpPr>
            <p:spPr>
              <a:xfrm rot="21278674">
                <a:off x="6137967" y="144383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0" name="橢圓 664"/>
              <p:cNvSpPr/>
              <p:nvPr/>
            </p:nvSpPr>
            <p:spPr>
              <a:xfrm rot="21278674">
                <a:off x="6221777" y="178885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1" name="橢圓 666"/>
              <p:cNvSpPr/>
              <p:nvPr/>
            </p:nvSpPr>
            <p:spPr>
              <a:xfrm rot="21278674">
                <a:off x="5508104" y="16683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2" name="橢圓 667"/>
              <p:cNvSpPr/>
              <p:nvPr/>
            </p:nvSpPr>
            <p:spPr>
              <a:xfrm rot="21278674">
                <a:off x="5802543" y="191042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3" name="橢圓 672"/>
              <p:cNvSpPr/>
              <p:nvPr/>
            </p:nvSpPr>
            <p:spPr>
              <a:xfrm rot="21278674">
                <a:off x="5694364" y="134076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19" name="Group 6"/>
            <p:cNvGrpSpPr/>
            <p:nvPr/>
          </p:nvGrpSpPr>
          <p:grpSpPr>
            <a:xfrm>
              <a:off x="2649476" y="4986734"/>
              <a:ext cx="517372" cy="409898"/>
              <a:chOff x="4856181" y="3161598"/>
              <a:chExt cx="823297" cy="652272"/>
            </a:xfrm>
          </p:grpSpPr>
          <p:sp>
            <p:nvSpPr>
              <p:cNvPr id="501" name="橢圓 647"/>
              <p:cNvSpPr/>
              <p:nvPr/>
            </p:nvSpPr>
            <p:spPr>
              <a:xfrm rot="18082557">
                <a:off x="5027203" y="343581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2" name="橢圓 648"/>
              <p:cNvSpPr/>
              <p:nvPr/>
            </p:nvSpPr>
            <p:spPr>
              <a:xfrm rot="18082557">
                <a:off x="5194809" y="34536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3" name="橢圓 649"/>
              <p:cNvSpPr/>
              <p:nvPr/>
            </p:nvSpPr>
            <p:spPr>
              <a:xfrm rot="18082557">
                <a:off x="5119826" y="357664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4" name="橢圓 650"/>
              <p:cNvSpPr/>
              <p:nvPr/>
            </p:nvSpPr>
            <p:spPr>
              <a:xfrm rot="18082557">
                <a:off x="5341888" y="344921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5" name="橢圓 651"/>
              <p:cNvSpPr/>
              <p:nvPr/>
            </p:nvSpPr>
            <p:spPr>
              <a:xfrm rot="18082557">
                <a:off x="5262540" y="357933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6" name="橢圓 653"/>
              <p:cNvSpPr/>
              <p:nvPr/>
            </p:nvSpPr>
            <p:spPr>
              <a:xfrm rot="18082557">
                <a:off x="5157454" y="333674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7" name="橢圓 655"/>
              <p:cNvSpPr/>
              <p:nvPr/>
            </p:nvSpPr>
            <p:spPr>
              <a:xfrm rot="18082557">
                <a:off x="5095976" y="329925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8" name="橢圓 656"/>
              <p:cNvSpPr/>
              <p:nvPr/>
            </p:nvSpPr>
            <p:spPr>
              <a:xfrm rot="18082557">
                <a:off x="5484467" y="363032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9" name="橢圓 657"/>
              <p:cNvSpPr/>
              <p:nvPr/>
            </p:nvSpPr>
            <p:spPr>
              <a:xfrm rot="18082557">
                <a:off x="5307281" y="326924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0" name="橢圓 658"/>
              <p:cNvSpPr/>
              <p:nvPr/>
            </p:nvSpPr>
            <p:spPr>
              <a:xfrm rot="18082557">
                <a:off x="5535462" y="340840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1" name="橢圓 662"/>
              <p:cNvSpPr/>
              <p:nvPr/>
            </p:nvSpPr>
            <p:spPr>
              <a:xfrm rot="18082557">
                <a:off x="5397315" y="316159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2" name="橢圓 664"/>
              <p:cNvSpPr/>
              <p:nvPr/>
            </p:nvSpPr>
            <p:spPr>
              <a:xfrm rot="18082557">
                <a:off x="5530727" y="326115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3" name="橢圓 667"/>
              <p:cNvSpPr/>
              <p:nvPr/>
            </p:nvSpPr>
            <p:spPr>
              <a:xfrm rot="18082557">
                <a:off x="5377429" y="366985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4" name="橢圓 672"/>
              <p:cNvSpPr/>
              <p:nvPr/>
            </p:nvSpPr>
            <p:spPr>
              <a:xfrm rot="18082557">
                <a:off x="4856181" y="341586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20" name="Group 135"/>
            <p:cNvGrpSpPr/>
            <p:nvPr/>
          </p:nvGrpSpPr>
          <p:grpSpPr>
            <a:xfrm rot="10800000">
              <a:off x="1899822" y="4984094"/>
              <a:ext cx="517372" cy="409898"/>
              <a:chOff x="4856181" y="3161598"/>
              <a:chExt cx="823297" cy="652272"/>
            </a:xfrm>
          </p:grpSpPr>
          <p:sp>
            <p:nvSpPr>
              <p:cNvPr id="487" name="橢圓 647"/>
              <p:cNvSpPr/>
              <p:nvPr/>
            </p:nvSpPr>
            <p:spPr>
              <a:xfrm rot="18082557">
                <a:off x="5027203" y="343581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8" name="橢圓 648"/>
              <p:cNvSpPr/>
              <p:nvPr/>
            </p:nvSpPr>
            <p:spPr>
              <a:xfrm rot="18082557">
                <a:off x="5194809" y="34536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9" name="橢圓 649"/>
              <p:cNvSpPr/>
              <p:nvPr/>
            </p:nvSpPr>
            <p:spPr>
              <a:xfrm rot="18082557">
                <a:off x="5119826" y="357664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0" name="橢圓 650"/>
              <p:cNvSpPr/>
              <p:nvPr/>
            </p:nvSpPr>
            <p:spPr>
              <a:xfrm rot="18082557">
                <a:off x="5341888" y="344921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1" name="橢圓 651"/>
              <p:cNvSpPr/>
              <p:nvPr/>
            </p:nvSpPr>
            <p:spPr>
              <a:xfrm rot="18082557">
                <a:off x="5262540" y="357933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2" name="橢圓 653"/>
              <p:cNvSpPr/>
              <p:nvPr/>
            </p:nvSpPr>
            <p:spPr>
              <a:xfrm rot="18082557">
                <a:off x="5157454" y="333674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3" name="橢圓 655"/>
              <p:cNvSpPr/>
              <p:nvPr/>
            </p:nvSpPr>
            <p:spPr>
              <a:xfrm rot="18082557">
                <a:off x="5095976" y="329925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4" name="橢圓 656"/>
              <p:cNvSpPr/>
              <p:nvPr/>
            </p:nvSpPr>
            <p:spPr>
              <a:xfrm rot="18082557">
                <a:off x="5484467" y="363032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5" name="橢圓 657"/>
              <p:cNvSpPr/>
              <p:nvPr/>
            </p:nvSpPr>
            <p:spPr>
              <a:xfrm rot="18082557">
                <a:off x="5307281" y="326924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6" name="橢圓 658"/>
              <p:cNvSpPr/>
              <p:nvPr/>
            </p:nvSpPr>
            <p:spPr>
              <a:xfrm rot="18082557">
                <a:off x="5535462" y="340840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7" name="橢圓 662"/>
              <p:cNvSpPr/>
              <p:nvPr/>
            </p:nvSpPr>
            <p:spPr>
              <a:xfrm rot="18082557">
                <a:off x="5397315" y="316159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8" name="橢圓 664"/>
              <p:cNvSpPr/>
              <p:nvPr/>
            </p:nvSpPr>
            <p:spPr>
              <a:xfrm rot="18082557">
                <a:off x="5530727" y="326115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9" name="橢圓 667"/>
              <p:cNvSpPr/>
              <p:nvPr/>
            </p:nvSpPr>
            <p:spPr>
              <a:xfrm rot="18082557">
                <a:off x="5377429" y="366985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0" name="橢圓 672"/>
              <p:cNvSpPr/>
              <p:nvPr/>
            </p:nvSpPr>
            <p:spPr>
              <a:xfrm rot="18082557">
                <a:off x="4856181" y="341586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21" name="Group 150"/>
            <p:cNvGrpSpPr/>
            <p:nvPr/>
          </p:nvGrpSpPr>
          <p:grpSpPr>
            <a:xfrm rot="9945387">
              <a:off x="1499007" y="4955046"/>
              <a:ext cx="538985" cy="487536"/>
              <a:chOff x="5508104" y="1340768"/>
              <a:chExt cx="857689" cy="775818"/>
            </a:xfrm>
          </p:grpSpPr>
          <p:sp>
            <p:nvSpPr>
              <p:cNvPr id="468" name="橢圓 647"/>
              <p:cNvSpPr/>
              <p:nvPr/>
            </p:nvSpPr>
            <p:spPr>
              <a:xfrm rot="21278674">
                <a:off x="5780655" y="148976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9" name="橢圓 648"/>
              <p:cNvSpPr/>
              <p:nvPr/>
            </p:nvSpPr>
            <p:spPr>
              <a:xfrm rot="21278674">
                <a:off x="5866573" y="163478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0" name="橢圓 649"/>
              <p:cNvSpPr/>
              <p:nvPr/>
            </p:nvSpPr>
            <p:spPr>
              <a:xfrm rot="21278674">
                <a:off x="5723186" y="164822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1" name="橢圓 650"/>
              <p:cNvSpPr/>
              <p:nvPr/>
            </p:nvSpPr>
            <p:spPr>
              <a:xfrm rot="21278674">
                <a:off x="5958117" y="17499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2" name="橢圓 651"/>
              <p:cNvSpPr/>
              <p:nvPr/>
            </p:nvSpPr>
            <p:spPr>
              <a:xfrm rot="21278674">
                <a:off x="5806382" y="176420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3" name="橢圓 652"/>
              <p:cNvSpPr/>
              <p:nvPr/>
            </p:nvSpPr>
            <p:spPr>
              <a:xfrm rot="21278674">
                <a:off x="5526328" y="186278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4" name="橢圓 653"/>
              <p:cNvSpPr/>
              <p:nvPr/>
            </p:nvSpPr>
            <p:spPr>
              <a:xfrm rot="21278674">
                <a:off x="5937955" y="153490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5" name="橢圓 654"/>
              <p:cNvSpPr/>
              <p:nvPr/>
            </p:nvSpPr>
            <p:spPr>
              <a:xfrm rot="21278674">
                <a:off x="5649553" y="16342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6" name="橢圓 655"/>
              <p:cNvSpPr/>
              <p:nvPr/>
            </p:nvSpPr>
            <p:spPr>
              <a:xfrm rot="21278674">
                <a:off x="5931234" y="146321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7" name="橢圓 656"/>
              <p:cNvSpPr/>
              <p:nvPr/>
            </p:nvSpPr>
            <p:spPr>
              <a:xfrm rot="21278674">
                <a:off x="5898238" y="197257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8" name="橢圓 657"/>
              <p:cNvSpPr/>
              <p:nvPr/>
            </p:nvSpPr>
            <p:spPr>
              <a:xfrm rot="21278674">
                <a:off x="6081654" y="161461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9" name="橢圓 658"/>
              <p:cNvSpPr/>
              <p:nvPr/>
            </p:nvSpPr>
            <p:spPr>
              <a:xfrm rot="21278674">
                <a:off x="6106598" y="188071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0" name="橢圓 660"/>
              <p:cNvSpPr/>
              <p:nvPr/>
            </p:nvSpPr>
            <p:spPr>
              <a:xfrm rot="21278674">
                <a:off x="5669716" y="18493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1" name="橢圓 662"/>
              <p:cNvSpPr/>
              <p:nvPr/>
            </p:nvSpPr>
            <p:spPr>
              <a:xfrm rot="21278674">
                <a:off x="6221777" y="162239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2" name="橢圓 663"/>
              <p:cNvSpPr/>
              <p:nvPr/>
            </p:nvSpPr>
            <p:spPr>
              <a:xfrm rot="21278674">
                <a:off x="6137967" y="144383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3" name="橢圓 664"/>
              <p:cNvSpPr/>
              <p:nvPr/>
            </p:nvSpPr>
            <p:spPr>
              <a:xfrm rot="21278674">
                <a:off x="6221777" y="178885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4" name="橢圓 666"/>
              <p:cNvSpPr/>
              <p:nvPr/>
            </p:nvSpPr>
            <p:spPr>
              <a:xfrm rot="21278674">
                <a:off x="5508104" y="16683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5" name="橢圓 667"/>
              <p:cNvSpPr/>
              <p:nvPr/>
            </p:nvSpPr>
            <p:spPr>
              <a:xfrm rot="21278674">
                <a:off x="5802543" y="191042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6" name="橢圓 672"/>
              <p:cNvSpPr/>
              <p:nvPr/>
            </p:nvSpPr>
            <p:spPr>
              <a:xfrm rot="21278674">
                <a:off x="5694364" y="134076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22" name="Group 170"/>
            <p:cNvGrpSpPr/>
            <p:nvPr/>
          </p:nvGrpSpPr>
          <p:grpSpPr>
            <a:xfrm rot="2593549">
              <a:off x="1198687" y="4844011"/>
              <a:ext cx="538985" cy="422770"/>
              <a:chOff x="6018567" y="2883991"/>
              <a:chExt cx="857689" cy="672755"/>
            </a:xfrm>
          </p:grpSpPr>
          <p:sp>
            <p:nvSpPr>
              <p:cNvPr id="450" name="橢圓 647"/>
              <p:cNvSpPr/>
              <p:nvPr/>
            </p:nvSpPr>
            <p:spPr>
              <a:xfrm rot="21278674">
                <a:off x="6291118" y="292992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1" name="橢圓 648"/>
              <p:cNvSpPr/>
              <p:nvPr/>
            </p:nvSpPr>
            <p:spPr>
              <a:xfrm rot="21278674">
                <a:off x="6377036" y="307494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2" name="橢圓 649"/>
              <p:cNvSpPr/>
              <p:nvPr/>
            </p:nvSpPr>
            <p:spPr>
              <a:xfrm rot="21278674">
                <a:off x="6233649" y="308838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3" name="橢圓 650"/>
              <p:cNvSpPr/>
              <p:nvPr/>
            </p:nvSpPr>
            <p:spPr>
              <a:xfrm rot="21278674">
                <a:off x="6468580" y="31901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4" name="橢圓 651"/>
              <p:cNvSpPr/>
              <p:nvPr/>
            </p:nvSpPr>
            <p:spPr>
              <a:xfrm rot="21278674">
                <a:off x="6316845" y="320436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5" name="橢圓 652"/>
              <p:cNvSpPr/>
              <p:nvPr/>
            </p:nvSpPr>
            <p:spPr>
              <a:xfrm rot="21278674">
                <a:off x="6036791" y="330294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6" name="橢圓 653"/>
              <p:cNvSpPr/>
              <p:nvPr/>
            </p:nvSpPr>
            <p:spPr>
              <a:xfrm rot="21278674">
                <a:off x="6448418" y="29750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7" name="橢圓 654"/>
              <p:cNvSpPr/>
              <p:nvPr/>
            </p:nvSpPr>
            <p:spPr>
              <a:xfrm rot="21278674">
                <a:off x="6160016" y="307442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8" name="橢圓 655"/>
              <p:cNvSpPr/>
              <p:nvPr/>
            </p:nvSpPr>
            <p:spPr>
              <a:xfrm rot="21278674">
                <a:off x="6441697" y="290337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9" name="橢圓 656"/>
              <p:cNvSpPr/>
              <p:nvPr/>
            </p:nvSpPr>
            <p:spPr>
              <a:xfrm rot="21278674">
                <a:off x="6408701" y="341273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0" name="橢圓 657"/>
              <p:cNvSpPr/>
              <p:nvPr/>
            </p:nvSpPr>
            <p:spPr>
              <a:xfrm rot="21278674">
                <a:off x="6592117" y="298708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1" name="橢圓 658"/>
              <p:cNvSpPr/>
              <p:nvPr/>
            </p:nvSpPr>
            <p:spPr>
              <a:xfrm rot="21278674">
                <a:off x="6617061" y="332087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2" name="橢圓 660"/>
              <p:cNvSpPr/>
              <p:nvPr/>
            </p:nvSpPr>
            <p:spPr>
              <a:xfrm rot="21278674">
                <a:off x="6180179" y="328950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3" name="橢圓 662"/>
              <p:cNvSpPr/>
              <p:nvPr/>
            </p:nvSpPr>
            <p:spPr>
              <a:xfrm rot="21278674">
                <a:off x="6732240" y="306255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4" name="橢圓 663"/>
              <p:cNvSpPr/>
              <p:nvPr/>
            </p:nvSpPr>
            <p:spPr>
              <a:xfrm rot="21278674">
                <a:off x="6648430" y="288399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5" name="橢圓 664"/>
              <p:cNvSpPr/>
              <p:nvPr/>
            </p:nvSpPr>
            <p:spPr>
              <a:xfrm rot="21278674">
                <a:off x="6732240" y="322901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6" name="橢圓 666"/>
              <p:cNvSpPr/>
              <p:nvPr/>
            </p:nvSpPr>
            <p:spPr>
              <a:xfrm rot="21278674">
                <a:off x="6018567" y="310854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7" name="橢圓 667"/>
              <p:cNvSpPr/>
              <p:nvPr/>
            </p:nvSpPr>
            <p:spPr>
              <a:xfrm rot="21278674">
                <a:off x="6313006" y="33505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23" name="Group 189"/>
            <p:cNvGrpSpPr/>
            <p:nvPr/>
          </p:nvGrpSpPr>
          <p:grpSpPr>
            <a:xfrm rot="6491972">
              <a:off x="1176807" y="4984611"/>
              <a:ext cx="538985" cy="487536"/>
              <a:chOff x="5508104" y="1340768"/>
              <a:chExt cx="857689" cy="775818"/>
            </a:xfrm>
          </p:grpSpPr>
          <p:sp>
            <p:nvSpPr>
              <p:cNvPr id="431" name="橢圓 647"/>
              <p:cNvSpPr/>
              <p:nvPr/>
            </p:nvSpPr>
            <p:spPr>
              <a:xfrm rot="21278674">
                <a:off x="5780655" y="148976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2" name="橢圓 648"/>
              <p:cNvSpPr/>
              <p:nvPr/>
            </p:nvSpPr>
            <p:spPr>
              <a:xfrm rot="21278674">
                <a:off x="5866573" y="163478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3" name="橢圓 649"/>
              <p:cNvSpPr/>
              <p:nvPr/>
            </p:nvSpPr>
            <p:spPr>
              <a:xfrm rot="21278674">
                <a:off x="5723186" y="1648222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4" name="橢圓 650"/>
              <p:cNvSpPr/>
              <p:nvPr/>
            </p:nvSpPr>
            <p:spPr>
              <a:xfrm rot="21278674">
                <a:off x="5958117" y="174998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5" name="橢圓 651"/>
              <p:cNvSpPr/>
              <p:nvPr/>
            </p:nvSpPr>
            <p:spPr>
              <a:xfrm rot="21278674">
                <a:off x="5806382" y="1764209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6" name="橢圓 652"/>
              <p:cNvSpPr/>
              <p:nvPr/>
            </p:nvSpPr>
            <p:spPr>
              <a:xfrm rot="21278674">
                <a:off x="5526328" y="1862786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7" name="橢圓 653"/>
              <p:cNvSpPr/>
              <p:nvPr/>
            </p:nvSpPr>
            <p:spPr>
              <a:xfrm rot="21278674">
                <a:off x="5937955" y="153490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8" name="橢圓 654"/>
              <p:cNvSpPr/>
              <p:nvPr/>
            </p:nvSpPr>
            <p:spPr>
              <a:xfrm rot="21278674">
                <a:off x="5649553" y="163426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9" name="橢圓 655"/>
              <p:cNvSpPr/>
              <p:nvPr/>
            </p:nvSpPr>
            <p:spPr>
              <a:xfrm rot="21278674">
                <a:off x="5931234" y="146321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0" name="橢圓 656"/>
              <p:cNvSpPr/>
              <p:nvPr/>
            </p:nvSpPr>
            <p:spPr>
              <a:xfrm rot="21278674">
                <a:off x="5898238" y="1972570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1" name="橢圓 657"/>
              <p:cNvSpPr/>
              <p:nvPr/>
            </p:nvSpPr>
            <p:spPr>
              <a:xfrm rot="21278674">
                <a:off x="6081654" y="161461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2" name="橢圓 658"/>
              <p:cNvSpPr/>
              <p:nvPr/>
            </p:nvSpPr>
            <p:spPr>
              <a:xfrm rot="21278674">
                <a:off x="6106598" y="188071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3" name="橢圓 660"/>
              <p:cNvSpPr/>
              <p:nvPr/>
            </p:nvSpPr>
            <p:spPr>
              <a:xfrm rot="21278674">
                <a:off x="5669716" y="184934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4" name="橢圓 662"/>
              <p:cNvSpPr/>
              <p:nvPr/>
            </p:nvSpPr>
            <p:spPr>
              <a:xfrm rot="21278674">
                <a:off x="6221777" y="1622393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5" name="橢圓 663"/>
              <p:cNvSpPr/>
              <p:nvPr/>
            </p:nvSpPr>
            <p:spPr>
              <a:xfrm rot="21278674">
                <a:off x="6137967" y="1443831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6" name="橢圓 664"/>
              <p:cNvSpPr/>
              <p:nvPr/>
            </p:nvSpPr>
            <p:spPr>
              <a:xfrm rot="21278674">
                <a:off x="6221777" y="1788857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7" name="橢圓 666"/>
              <p:cNvSpPr/>
              <p:nvPr/>
            </p:nvSpPr>
            <p:spPr>
              <a:xfrm rot="21278674">
                <a:off x="5508104" y="1668384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8" name="橢圓 667"/>
              <p:cNvSpPr/>
              <p:nvPr/>
            </p:nvSpPr>
            <p:spPr>
              <a:xfrm rot="21278674">
                <a:off x="5802543" y="1910425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9" name="橢圓 672"/>
              <p:cNvSpPr/>
              <p:nvPr/>
            </p:nvSpPr>
            <p:spPr>
              <a:xfrm rot="21278674">
                <a:off x="5694364" y="1340768"/>
                <a:ext cx="144016" cy="14401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424" name="群組 35"/>
            <p:cNvGrpSpPr/>
            <p:nvPr/>
          </p:nvGrpSpPr>
          <p:grpSpPr>
            <a:xfrm>
              <a:off x="2016076" y="4151466"/>
              <a:ext cx="1015019" cy="156504"/>
              <a:chOff x="3892899" y="1523770"/>
              <a:chExt cx="1615205" cy="249046"/>
            </a:xfrm>
          </p:grpSpPr>
          <p:sp>
            <p:nvSpPr>
              <p:cNvPr id="429" name="橢圓 154"/>
              <p:cNvSpPr/>
              <p:nvPr/>
            </p:nvSpPr>
            <p:spPr>
              <a:xfrm>
                <a:off x="3892899" y="1628800"/>
                <a:ext cx="1615205" cy="14401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0" name="矩形 155"/>
              <p:cNvSpPr/>
              <p:nvPr/>
            </p:nvSpPr>
            <p:spPr>
              <a:xfrm>
                <a:off x="4583802" y="1523770"/>
                <a:ext cx="194400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25" name="文字方塊 153"/>
            <p:cNvSpPr txBox="1"/>
            <p:nvPr/>
          </p:nvSpPr>
          <p:spPr>
            <a:xfrm>
              <a:off x="3045609" y="3884856"/>
              <a:ext cx="13338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latin typeface="Symbol" panose="05050102010706020507" pitchFamily="18" charset="2"/>
                </a:rPr>
                <a:t>W</a:t>
              </a:r>
              <a:r>
                <a:rPr lang="en-US" altLang="zh-TW" sz="4000" b="1" dirty="0"/>
                <a:t>(t)</a:t>
              </a:r>
              <a:endParaRPr lang="zh-TW" altLang="en-US" sz="4000" b="1" dirty="0"/>
            </a:p>
          </p:txBody>
        </p:sp>
        <p:sp>
          <p:nvSpPr>
            <p:cNvPr id="426" name="文字方塊 324"/>
            <p:cNvSpPr txBox="1"/>
            <p:nvPr/>
          </p:nvSpPr>
          <p:spPr>
            <a:xfrm>
              <a:off x="1122536" y="4287276"/>
              <a:ext cx="1389338" cy="335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R</a:t>
              </a:r>
              <a:r>
                <a:rPr lang="en-US" altLang="zh-TW" sz="2000" dirty="0" smtClean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TW" sz="2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= </a:t>
              </a:r>
              <a:r>
                <a:rPr lang="en-US" altLang="zh-TW" sz="2000" dirty="0" smtClean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0.1125m</a:t>
              </a:r>
              <a:endParaRPr lang="zh-TW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7" name="直線單箭頭接點 325"/>
            <p:cNvCxnSpPr/>
            <p:nvPr/>
          </p:nvCxnSpPr>
          <p:spPr>
            <a:xfrm>
              <a:off x="1261246" y="4627181"/>
              <a:ext cx="115723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直線單箭頭接點 331"/>
            <p:cNvCxnSpPr/>
            <p:nvPr/>
          </p:nvCxnSpPr>
          <p:spPr>
            <a:xfrm flipH="1">
              <a:off x="2396523" y="4307970"/>
              <a:ext cx="29820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648228" y="4255553"/>
                <a:ext cx="4690387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Angular</m:t>
                      </m:r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Velocity</m:t>
                      </m:r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𝛺</m:t>
                      </m:r>
                      <m:r>
                        <a:rPr lang="zh-TW" altLang="en-US" sz="28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TW" altLang="en-US" sz="280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altLang="zh-TW" sz="280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>
                          <a:latin typeface="Cambria Math" panose="02040503050406030204" pitchFamily="18" charset="0"/>
                        </a:rPr>
                        <m:t>Angular</m:t>
                      </m:r>
                      <m:r>
                        <a:rPr lang="en-US" altLang="zh-TW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Displacement</m:t>
                      </m:r>
                      <m:r>
                        <a:rPr lang="en-US" altLang="zh-TW" sz="280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zh-TW" altLang="en-US" sz="2800" i="1" smtClean="0">
                          <a:latin typeface="Cambria Math" panose="02040503050406030204" pitchFamily="18" charset="0"/>
                        </a:rPr>
                        <m:t>𝛳</m:t>
                      </m:r>
                      <m:r>
                        <a:rPr lang="zh-TW" altLang="en-US" sz="28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TW" altLang="en-US" sz="280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TW" alt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28" y="4255553"/>
                <a:ext cx="4690387" cy="9541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8" name="Shape 98"/>
          <p:cNvSpPr txBox="1">
            <a:spLocks/>
          </p:cNvSpPr>
          <p:nvPr/>
        </p:nvSpPr>
        <p:spPr>
          <a:xfrm>
            <a:off x="218199" y="168723"/>
            <a:ext cx="3305142" cy="6064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100000"/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altLang="zh-TW" sz="3600" dirty="0" smtClean="0"/>
              <a:t>Bou</a:t>
            </a:r>
            <a:r>
              <a:rPr lang="en-US" altLang="zh-TW" sz="4000" dirty="0" smtClean="0"/>
              <a:t>ndar</a:t>
            </a:r>
            <a:r>
              <a:rPr lang="en-US" altLang="zh-TW" sz="3600" dirty="0" smtClean="0"/>
              <a:t>ies</a:t>
            </a:r>
            <a:endParaRPr lang="en" sz="3600" dirty="0"/>
          </a:p>
        </p:txBody>
      </p:sp>
      <p:grpSp>
        <p:nvGrpSpPr>
          <p:cNvPr id="5" name="群組 4"/>
          <p:cNvGrpSpPr/>
          <p:nvPr/>
        </p:nvGrpSpPr>
        <p:grpSpPr>
          <a:xfrm>
            <a:off x="7458780" y="2193356"/>
            <a:ext cx="1725152" cy="1578458"/>
            <a:chOff x="7458780" y="2193356"/>
            <a:chExt cx="1725152" cy="1578458"/>
          </a:xfrm>
        </p:grpSpPr>
        <p:grpSp>
          <p:nvGrpSpPr>
            <p:cNvPr id="357" name="Group 356"/>
            <p:cNvGrpSpPr/>
            <p:nvPr/>
          </p:nvGrpSpPr>
          <p:grpSpPr>
            <a:xfrm>
              <a:off x="7763530" y="2193356"/>
              <a:ext cx="1115653" cy="1262527"/>
              <a:chOff x="1275716" y="3782823"/>
              <a:chExt cx="2307256" cy="2611002"/>
            </a:xfrm>
          </p:grpSpPr>
          <p:pic>
            <p:nvPicPr>
              <p:cNvPr id="358" name="Content Placeholder 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93" t="-210" r="21758" b="391"/>
              <a:stretch/>
            </p:blipFill>
            <p:spPr>
              <a:xfrm>
                <a:off x="1275716" y="3782823"/>
                <a:ext cx="2307256" cy="261100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59" name="Straight Connector 358"/>
              <p:cNvCxnSpPr/>
              <p:nvPr/>
            </p:nvCxnSpPr>
            <p:spPr>
              <a:xfrm flipH="1">
                <a:off x="2355067" y="4209302"/>
                <a:ext cx="0" cy="51971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/>
              <p:cNvCxnSpPr/>
              <p:nvPr/>
            </p:nvCxnSpPr>
            <p:spPr>
              <a:xfrm flipH="1">
                <a:off x="2482753" y="4209302"/>
                <a:ext cx="0" cy="51971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Arrow Connector 360"/>
              <p:cNvCxnSpPr/>
              <p:nvPr/>
            </p:nvCxnSpPr>
            <p:spPr>
              <a:xfrm>
                <a:off x="2017284" y="4641517"/>
                <a:ext cx="32542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Arrow Connector 361"/>
              <p:cNvCxnSpPr/>
              <p:nvPr/>
            </p:nvCxnSpPr>
            <p:spPr>
              <a:xfrm flipH="1">
                <a:off x="2479213" y="4641517"/>
                <a:ext cx="32542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3" name="TextBox 362"/>
              <p:cNvSpPr txBox="1"/>
              <p:nvPr/>
            </p:nvSpPr>
            <p:spPr>
              <a:xfrm>
                <a:off x="1767641" y="4575177"/>
                <a:ext cx="1323402" cy="827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1cm</a:t>
                </a:r>
                <a:endParaRPr lang="zh-TW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458780" y="3371704"/>
              <a:ext cx="17251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Acrylic Plates</a:t>
              </a:r>
              <a:endParaRPr lang="en-US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5597373" y="6275196"/>
                <a:ext cx="372922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dirty="0" smtClean="0"/>
                  <a:t>#Total Volume: </a:t>
                </a:r>
                <a14:m>
                  <m:oMath xmlns:m="http://schemas.openxmlformats.org/officeDocument/2006/math">
                    <m:r>
                      <a:rPr lang="zh-TW" altLang="en-US" sz="2000">
                        <a:latin typeface="Cambria Math" panose="02040503050406030204" pitchFamily="18" charset="0"/>
                      </a:rPr>
                      <m:t>1565</m:t>
                    </m:r>
                    <m:r>
                      <m:rPr>
                        <m:sty m:val="p"/>
                      </m:rPr>
                      <a:rPr lang="zh-TW" altLang="en-US" sz="2000">
                        <a:latin typeface="Cambria Math" panose="02040503050406030204" pitchFamily="18" charset="0"/>
                      </a:rPr>
                      <m:t>ml</m:t>
                    </m:r>
                    <m:r>
                      <a:rPr lang="zh-TW" altLang="en-US" sz="2000">
                        <a:latin typeface="Cambria Math" panose="02040503050406030204" pitchFamily="18" charset="0"/>
                      </a:rPr>
                      <m:t>±20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𝑚𝑙</m:t>
                    </m:r>
                  </m:oMath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373" y="6275196"/>
                <a:ext cx="3729226" cy="400110"/>
              </a:xfrm>
              <a:prstGeom prst="rect">
                <a:avLst/>
              </a:prstGeom>
              <a:blipFill>
                <a:blip r:embed="rId10"/>
                <a:stretch>
                  <a:fillRect l="-1634" t="-6061" b="-27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62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ctrTitle" idx="4294967295"/>
          </p:nvPr>
        </p:nvSpPr>
        <p:spPr>
          <a:xfrm>
            <a:off x="356638" y="244295"/>
            <a:ext cx="8546061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b="1" dirty="0" smtClean="0"/>
              <a:t>Charateristic Shear Rate, </a:t>
            </a:r>
            <a:br>
              <a:rPr lang="en" sz="4000" b="1" dirty="0" smtClean="0"/>
            </a:br>
            <a:r>
              <a:rPr lang="en" sz="4000" b="1" dirty="0" smtClean="0"/>
              <a:t>Shear Strain &amp; Stress</a:t>
            </a:r>
            <a:endParaRPr lang="en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Shape 106"/>
              <p:cNvSpPr txBox="1">
                <a:spLocks noGrp="1"/>
              </p:cNvSpPr>
              <p:nvPr>
                <p:ph type="subTitle" idx="4294967295"/>
              </p:nvPr>
            </p:nvSpPr>
            <p:spPr>
              <a:xfrm>
                <a:off x="397043" y="4257804"/>
                <a:ext cx="9139586" cy="1046400"/>
              </a:xfrm>
              <a:prstGeom prst="rect">
                <a:avLst/>
              </a:prstGeom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rPr lang="en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 point </a:t>
                </a:r>
                <a:r>
                  <a:rPr lang="en" sz="2400" b="1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:r>
                  <a:rPr lang="en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on top boundary rotates with velocity:  </a:t>
                </a:r>
                <a14:m>
                  <m:oMath xmlns:m="http://schemas.openxmlformats.org/officeDocument/2006/math"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altLang="zh-TW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𝜴</m:t>
                    </m:r>
                  </m:oMath>
                </a14:m>
                <a:endParaRPr lang="en" sz="24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spcBef>
                    <a:spcPts val="0"/>
                  </a:spcBef>
                  <a:buNone/>
                </a:pPr>
                <a:r>
                  <a:rPr lang="en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Assume </a:t>
                </a:r>
                <a:r>
                  <a:rPr lang="en" sz="2400" b="1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Shear Rate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zh-TW" altLang="zh-TW" sz="2400" b="1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e>
                    </m:acc>
                  </m:oMath>
                </a14:m>
                <a:r>
                  <a:rPr lang="en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is uniform, we have</a:t>
                </a:r>
                <a:endParaRPr lang="en" sz="2400" dirty="0">
                  <a:solidFill>
                    <a:schemeClr val="tx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6" name="Shape 10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397043" y="4257804"/>
                <a:ext cx="9139586" cy="1046400"/>
              </a:xfrm>
              <a:prstGeom prst="rect">
                <a:avLst/>
              </a:prstGeom>
              <a:blipFill>
                <a:blip r:embed="rId3"/>
                <a:stretch>
                  <a:fillRect l="-100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hape 107"/>
          <p:cNvCxnSpPr/>
          <p:nvPr/>
        </p:nvCxnSpPr>
        <p:spPr>
          <a:xfrm rot="10800000" flipH="1">
            <a:off x="6282450" y="705374"/>
            <a:ext cx="121500" cy="5187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9" name="Shape 109"/>
          <p:cNvCxnSpPr/>
          <p:nvPr/>
        </p:nvCxnSpPr>
        <p:spPr>
          <a:xfrm flipH="1">
            <a:off x="7330800" y="2262988"/>
            <a:ext cx="1124100" cy="7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12" name="Group 11"/>
          <p:cNvGrpSpPr/>
          <p:nvPr/>
        </p:nvGrpSpPr>
        <p:grpSpPr>
          <a:xfrm>
            <a:off x="491387" y="1929171"/>
            <a:ext cx="5592293" cy="1887631"/>
            <a:chOff x="793743" y="526727"/>
            <a:chExt cx="5592293" cy="1887631"/>
          </a:xfrm>
        </p:grpSpPr>
        <p:sp>
          <p:nvSpPr>
            <p:cNvPr id="14" name="矩形 13"/>
            <p:cNvSpPr/>
            <p:nvPr/>
          </p:nvSpPr>
          <p:spPr>
            <a:xfrm>
              <a:off x="794003" y="1407114"/>
              <a:ext cx="3915669" cy="10072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等腰三角形 10"/>
            <p:cNvSpPr/>
            <p:nvPr/>
          </p:nvSpPr>
          <p:spPr>
            <a:xfrm>
              <a:off x="793743" y="1933950"/>
              <a:ext cx="3916189" cy="467708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等腰三角形 270"/>
            <p:cNvSpPr/>
            <p:nvPr/>
          </p:nvSpPr>
          <p:spPr>
            <a:xfrm flipV="1">
              <a:off x="793743" y="1420626"/>
              <a:ext cx="3916189" cy="467708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7" name="直線接點 125"/>
            <p:cNvCxnSpPr/>
            <p:nvPr/>
          </p:nvCxnSpPr>
          <p:spPr>
            <a:xfrm>
              <a:off x="4345111" y="1514688"/>
              <a:ext cx="148250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線接點 271"/>
            <p:cNvCxnSpPr/>
            <p:nvPr/>
          </p:nvCxnSpPr>
          <p:spPr>
            <a:xfrm flipH="1">
              <a:off x="3898915" y="1163689"/>
              <a:ext cx="1928699" cy="44773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弧形 134"/>
            <p:cNvSpPr/>
            <p:nvPr/>
          </p:nvSpPr>
          <p:spPr>
            <a:xfrm>
              <a:off x="5092374" y="1319627"/>
              <a:ext cx="91414" cy="176207"/>
            </a:xfrm>
            <a:prstGeom prst="arc">
              <a:avLst>
                <a:gd name="adj1" fmla="val 16105353"/>
                <a:gd name="adj2" fmla="val 5368937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字方塊 150"/>
                <p:cNvSpPr txBox="1"/>
                <p:nvPr/>
              </p:nvSpPr>
              <p:spPr>
                <a:xfrm>
                  <a:off x="5269192" y="1192264"/>
                  <a:ext cx="111684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l-GR" altLang="zh-TW" sz="2000" dirty="0" smtClean="0">
                          <a:latin typeface="+mj-lt"/>
                        </a:rPr>
                        <m:t>β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13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a14:m>
                  <a:r>
                    <a:rPr lang="en-US" altLang="zh-TW" sz="2000" dirty="0" smtClean="0">
                      <a:latin typeface="+mj-lt"/>
                    </a:rPr>
                    <a:t> </a:t>
                  </a:r>
                  <a:endParaRPr lang="zh-TW" alt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0" name="文字方塊 1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9192" y="1192264"/>
                  <a:ext cx="1116844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2732" b="-1692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矩形 151"/>
            <p:cNvSpPr/>
            <p:nvPr/>
          </p:nvSpPr>
          <p:spPr>
            <a:xfrm>
              <a:off x="2659692" y="939549"/>
              <a:ext cx="184291" cy="57513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2" name="直線單箭頭接點 154"/>
            <p:cNvCxnSpPr/>
            <p:nvPr/>
          </p:nvCxnSpPr>
          <p:spPr>
            <a:xfrm flipV="1">
              <a:off x="2743949" y="1654587"/>
              <a:ext cx="978915" cy="422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弧形 162"/>
            <p:cNvSpPr/>
            <p:nvPr/>
          </p:nvSpPr>
          <p:spPr>
            <a:xfrm>
              <a:off x="2461250" y="526727"/>
              <a:ext cx="581174" cy="333659"/>
            </a:xfrm>
            <a:prstGeom prst="arc">
              <a:avLst>
                <a:gd name="adj1" fmla="val 52611"/>
                <a:gd name="adj2" fmla="val 10505316"/>
              </a:avLst>
            </a:prstGeom>
            <a:noFill/>
            <a:ln w="127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700004" y="1593520"/>
              <a:ext cx="115005" cy="1150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40265" y="1202672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/>
                <a:t>P</a:t>
              </a:r>
              <a:endParaRPr lang="en-US" sz="2400" b="1" i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85534" y="1246924"/>
              <a:ext cx="324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/>
                <a:t>r</a:t>
              </a:r>
            </a:p>
          </p:txBody>
        </p:sp>
        <p:cxnSp>
          <p:nvCxnSpPr>
            <p:cNvPr id="28" name="直線單箭頭接點 154"/>
            <p:cNvCxnSpPr/>
            <p:nvPr/>
          </p:nvCxnSpPr>
          <p:spPr>
            <a:xfrm flipH="1">
              <a:off x="3762211" y="1708780"/>
              <a:ext cx="0" cy="47283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3740396" y="1656164"/>
                  <a:ext cx="17315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i="1" dirty="0">
                      <a:latin typeface="+mj-lt"/>
                    </a:rPr>
                    <a:t>h</a:t>
                  </a:r>
                  <a:r>
                    <a:rPr lang="en-US" sz="2400" b="1" i="1" dirty="0" smtClean="0">
                      <a:latin typeface="+mj-lt"/>
                    </a:rPr>
                    <a:t>=</a:t>
                  </a:r>
                  <a14:m>
                    <m:oMath xmlns:m="http://schemas.openxmlformats.org/officeDocument/2006/math">
                      <m:r>
                        <a:rPr lang="en-US" altLang="zh-TW" sz="24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TW" sz="2400" b="1" i="1">
                          <a:latin typeface="Cambria Math" panose="02040503050406030204" pitchFamily="18" charset="0"/>
                        </a:rPr>
                        <m:t>𝒓</m:t>
                      </m:r>
                      <m:func>
                        <m:funcPr>
                          <m:ctrlPr>
                            <a:rPr lang="zh-TW" altLang="zh-TW" sz="24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TW" sz="2400" b="1" i="1">
                              <a:latin typeface="Cambria Math" panose="02040503050406030204" pitchFamily="18" charset="0"/>
                            </a:rPr>
                            <m:t>𝒕𝒂𝒏</m:t>
                          </m:r>
                        </m:fName>
                        <m:e>
                          <m:r>
                            <a:rPr lang="en-US" altLang="zh-TW" sz="2400" b="1" i="1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</m:func>
                    </m:oMath>
                  </a14:m>
                  <a:endParaRPr lang="en-US" sz="2400" b="1" i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396" y="1656164"/>
                  <a:ext cx="1731564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5634" t="-9333" r="-1761" b="-32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56639" y="5615894"/>
                <a:ext cx="8123357" cy="577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 kern="100" dirty="0" smtClean="0"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Similarly, </a:t>
                </a:r>
                <a:r>
                  <a:rPr lang="en-US" altLang="zh-TW" sz="2400" b="1" i="1" kern="100" dirty="0" smtClean="0"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Shear Strain </a:t>
                </a:r>
                <a14:m>
                  <m:oMath xmlns:m="http://schemas.openxmlformats.org/officeDocument/2006/math">
                    <m:r>
                      <a:rPr lang="en-US" altLang="zh-TW" sz="2400" b="1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  <m:d>
                      <m:dPr>
                        <m:ctrlPr>
                          <a:rPr lang="zh-TW" altLang="zh-TW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zh-TW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𝛳</m:t>
                        </m:r>
                      </m:num>
                      <m:den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func>
                          <m:funcPr>
                            <m:ctrlPr>
                              <a:rPr lang="zh-TW" altLang="zh-TW" sz="24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func>
                      </m:den>
                    </m:f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𝛳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)/2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𝑡𝑎𝑛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endParaRPr lang="zh-TW" altLang="zh-TW" sz="2400" kern="100" dirty="0">
                  <a:latin typeface="+mj-lt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39" y="5615894"/>
                <a:ext cx="8123357" cy="577787"/>
              </a:xfrm>
              <a:prstGeom prst="rect">
                <a:avLst/>
              </a:prstGeom>
              <a:blipFill>
                <a:blip r:embed="rId6"/>
                <a:stretch>
                  <a:fillRect l="-1201" t="-77895" b="-1547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358534" y="5106324"/>
                <a:ext cx="6775701" cy="586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304800">
                  <a:lnSpc>
                    <a:spcPct val="150000"/>
                  </a:lnSpc>
                </a:pPr>
                <a:r>
                  <a:rPr lang="en-US" altLang="zh-TW" sz="2400" b="1" i="1" kern="100" dirty="0" smtClean="0"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Shear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zh-TW" altLang="zh-TW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e>
                    </m:acc>
                    <m:r>
                      <a:rPr lang="en-US" altLang="zh-TW" sz="2400" b="1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TW" sz="2400" b="1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altLang="zh-TW" sz="2400" b="1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zh-TW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𝛺</m:t>
                        </m:r>
                      </m:num>
                      <m:den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TW" sz="24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func>
                          <m:funcPr>
                            <m:ctrlPr>
                              <a:rPr lang="zh-TW" altLang="zh-TW" sz="24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en-US" altLang="zh-TW" sz="24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func>
                      </m:den>
                    </m:f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𝛺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)/2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𝑡𝑎𝑛</m:t>
                    </m:r>
                    <m:r>
                      <a:rPr lang="en-US" altLang="zh-TW" sz="24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endParaRPr lang="zh-TW" altLang="zh-TW" sz="2400" kern="100" dirty="0">
                  <a:latin typeface="+mj-lt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534" y="5106324"/>
                <a:ext cx="6775701" cy="586699"/>
              </a:xfrm>
              <a:prstGeom prst="rect">
                <a:avLst/>
              </a:prstGeom>
              <a:blipFill>
                <a:blip r:embed="rId7"/>
                <a:stretch>
                  <a:fillRect t="-77083" b="-15208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2852366" y="1738621"/>
                <a:ext cx="405168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Angular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Velocity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</a:rPr>
                        <m:t>𝛺</m:t>
                      </m:r>
                      <m:d>
                        <m:dPr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TW" sz="240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400">
                          <a:latin typeface="Cambria Math" panose="02040503050406030204" pitchFamily="18" charset="0"/>
                        </a:rPr>
                        <m:t>Angular</m:t>
                      </m:r>
                      <m:r>
                        <a:rPr lang="en-US" altLang="zh-TW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Displacement</m:t>
                      </m:r>
                      <m:r>
                        <a:rPr lang="en-US" altLang="zh-TW" sz="240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𝛳</m:t>
                      </m:r>
                      <m:r>
                        <a:rPr lang="zh-TW" altLang="en-US" sz="24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TW" altLang="en-US" sz="240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TW" alt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366" y="1738621"/>
                <a:ext cx="4051687" cy="830997"/>
              </a:xfrm>
              <a:prstGeom prst="rect">
                <a:avLst/>
              </a:prstGeom>
              <a:blipFill>
                <a:blip r:embed="rId8"/>
                <a:stretch>
                  <a:fillRect l="-1353" b="-102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線接點 301"/>
          <p:cNvCxnSpPr/>
          <p:nvPr/>
        </p:nvCxnSpPr>
        <p:spPr>
          <a:xfrm>
            <a:off x="2449481" y="1741705"/>
            <a:ext cx="0" cy="24220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文字方塊 324"/>
          <p:cNvSpPr txBox="1"/>
          <p:nvPr/>
        </p:nvSpPr>
        <p:spPr>
          <a:xfrm>
            <a:off x="617401" y="2260703"/>
            <a:ext cx="1657826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+mj-lt"/>
                <a:ea typeface="Cambria Math" panose="02040503050406030204" pitchFamily="18" charset="0"/>
              </a:rPr>
              <a:t>R</a:t>
            </a:r>
            <a:r>
              <a:rPr lang="en-US" altLang="zh-TW" sz="2000" dirty="0" smtClean="0">
                <a:latin typeface="+mj-lt"/>
                <a:ea typeface="Cambria Math" panose="02040503050406030204" pitchFamily="18" charset="0"/>
              </a:rPr>
              <a:t> </a:t>
            </a:r>
            <a:r>
              <a:rPr lang="en-US" altLang="zh-TW" sz="2000" dirty="0">
                <a:latin typeface="+mj-lt"/>
                <a:ea typeface="Cambria Math" panose="02040503050406030204" pitchFamily="18" charset="0"/>
              </a:rPr>
              <a:t>= </a:t>
            </a:r>
            <a:r>
              <a:rPr lang="en-US" altLang="zh-TW" sz="2000" dirty="0" smtClean="0">
                <a:latin typeface="+mj-lt"/>
                <a:ea typeface="Cambria Math" panose="02040503050406030204" pitchFamily="18" charset="0"/>
              </a:rPr>
              <a:t>0.1125m</a:t>
            </a:r>
            <a:endParaRPr lang="zh-TW" altLang="en-US" sz="2000" dirty="0">
              <a:latin typeface="+mj-lt"/>
            </a:endParaRPr>
          </a:p>
        </p:txBody>
      </p:sp>
      <p:cxnSp>
        <p:nvCxnSpPr>
          <p:cNvPr id="36" name="直線單箭頭接點 325"/>
          <p:cNvCxnSpPr/>
          <p:nvPr/>
        </p:nvCxnSpPr>
        <p:spPr>
          <a:xfrm>
            <a:off x="491387" y="2689588"/>
            <a:ext cx="1830586" cy="548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79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1409</Words>
  <Application>Microsoft Office PowerPoint</Application>
  <PresentationFormat>如螢幕大小 (4:3)</PresentationFormat>
  <Paragraphs>417</Paragraphs>
  <Slides>61</Slides>
  <Notes>59</Notes>
  <HiddenSlides>0</HiddenSlides>
  <MMClips>1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61</vt:i4>
      </vt:variant>
    </vt:vector>
  </HeadingPairs>
  <TitlesOfParts>
    <vt:vector size="77" baseType="lpstr">
      <vt:lpstr>Calibri</vt:lpstr>
      <vt:lpstr>新細明體</vt:lpstr>
      <vt:lpstr>Times New Roman</vt:lpstr>
      <vt:lpstr>Cambria Math</vt:lpstr>
      <vt:lpstr>Wingdings</vt:lpstr>
      <vt:lpstr>微軟正黑體</vt:lpstr>
      <vt:lpstr>Arial</vt:lpstr>
      <vt:lpstr>Roboto Slab</vt:lpstr>
      <vt:lpstr>Symbol</vt:lpstr>
      <vt:lpstr>標楷體</vt:lpstr>
      <vt:lpstr>Calibri Light</vt:lpstr>
      <vt:lpstr>Courier New</vt:lpstr>
      <vt:lpstr>Source Sans Pro</vt:lpstr>
      <vt:lpstr>Cordelia template</vt:lpstr>
      <vt:lpstr>Office 佈景主題</vt:lpstr>
      <vt:lpstr>方程式</vt:lpstr>
      <vt:lpstr>Rheometry of Concentrated Suspension of Soft Particles  初探軟顆粒懸浮液流變學：自製流變儀 </vt:lpstr>
      <vt:lpstr>Outline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Charateristic Shear Rate,  Shear Strain &amp; Stress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Internal imaging at the mid-plane (thru the bottom)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Rheometry of Concentrated Suspension of Soft Particles  初探軟顆粒懸浮液流變學：自製流變儀</dc:title>
  <dc:creator>JC Tsai2012Jul</dc:creator>
  <cp:lastModifiedBy>Ming-Ruey Chou</cp:lastModifiedBy>
  <cp:revision>212</cp:revision>
  <dcterms:modified xsi:type="dcterms:W3CDTF">2016-07-14T02:47:52Z</dcterms:modified>
</cp:coreProperties>
</file>