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9" r:id="rId4"/>
    <p:sldId id="274" r:id="rId5"/>
    <p:sldId id="275" r:id="rId6"/>
    <p:sldId id="276" r:id="rId7"/>
    <p:sldId id="270" r:id="rId8"/>
    <p:sldId id="271" r:id="rId9"/>
    <p:sldId id="272" r:id="rId10"/>
    <p:sldId id="273" r:id="rId11"/>
    <p:sldId id="268" r:id="rId12"/>
    <p:sldId id="278" r:id="rId13"/>
    <p:sldId id="279" r:id="rId14"/>
    <p:sldId id="280" r:id="rId15"/>
  </p:sldIdLst>
  <p:sldSz cx="9144000" cy="6858000" type="overhead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6" autoAdjust="0"/>
    <p:restoredTop sz="45018" autoAdjust="0"/>
  </p:normalViewPr>
  <p:slideViewPr>
    <p:cSldViewPr>
      <p:cViewPr varScale="1">
        <p:scale>
          <a:sx n="111" d="100"/>
          <a:sy n="111" d="100"/>
        </p:scale>
        <p:origin x="117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56B5B-865B-484F-8710-967199AA582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8A14018-EFE7-4A42-8731-6BD63894FF52}">
      <dgm:prSet phldrT="[文字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讓</a:t>
          </a:r>
          <a:r>
            <a:rPr lang="en-US" altLang="zh-TW" dirty="0" smtClean="0"/>
            <a:t>AI_voltage_v4.2_OK.vi</a:t>
          </a:r>
          <a:r>
            <a:rPr lang="zh-TW" altLang="en-US" dirty="0" smtClean="0"/>
            <a:t>開始紀錄訊號</a:t>
          </a:r>
          <a:endParaRPr lang="zh-TW" altLang="en-US" dirty="0"/>
        </a:p>
      </dgm:t>
    </dgm:pt>
    <dgm:pt modelId="{A8CDEF5E-15DA-4DF8-B4F7-7D5BA5BA605E}" type="parTrans" cxnId="{3E05F692-F425-4C2F-BE9F-1EDFF7D4152E}">
      <dgm:prSet/>
      <dgm:spPr/>
      <dgm:t>
        <a:bodyPr/>
        <a:lstStyle/>
        <a:p>
          <a:endParaRPr lang="zh-TW" altLang="en-US"/>
        </a:p>
      </dgm:t>
    </dgm:pt>
    <dgm:pt modelId="{E0CDAD05-97B9-414D-8B3E-1398F4CA5DC8}" type="sibTrans" cxnId="{3E05F692-F425-4C2F-BE9F-1EDFF7D4152E}">
      <dgm:prSet/>
      <dgm:spPr/>
      <dgm:t>
        <a:bodyPr/>
        <a:lstStyle/>
        <a:p>
          <a:endParaRPr lang="zh-TW" altLang="en-US"/>
        </a:p>
      </dgm:t>
    </dgm:pt>
    <dgm:pt modelId="{1FD939E2-C5B5-43F2-BCBE-1DC90FFE77A3}">
      <dgm:prSet phldrT="[文字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停止</a:t>
          </a:r>
          <a:r>
            <a:rPr lang="en-US" altLang="zh-TW" dirty="0" smtClean="0"/>
            <a:t>Motor.vi</a:t>
          </a:r>
          <a:r>
            <a:rPr lang="zh-TW" altLang="en-US" dirty="0" smtClean="0"/>
            <a:t>，讓馬達停止運轉</a:t>
          </a:r>
          <a:endParaRPr lang="zh-TW" altLang="en-US" dirty="0"/>
        </a:p>
      </dgm:t>
    </dgm:pt>
    <dgm:pt modelId="{0EB40818-B94C-4796-B348-F1DAFCD8C2FE}" type="parTrans" cxnId="{D0440C83-1FC8-42D5-9ED5-C7AE023C957A}">
      <dgm:prSet/>
      <dgm:spPr/>
      <dgm:t>
        <a:bodyPr/>
        <a:lstStyle/>
        <a:p>
          <a:endParaRPr lang="zh-TW" altLang="en-US"/>
        </a:p>
      </dgm:t>
    </dgm:pt>
    <dgm:pt modelId="{1BF28061-7420-4A6C-9377-049CB5C736F3}" type="sibTrans" cxnId="{D0440C83-1FC8-42D5-9ED5-C7AE023C957A}">
      <dgm:prSet/>
      <dgm:spPr/>
      <dgm:t>
        <a:bodyPr/>
        <a:lstStyle/>
        <a:p>
          <a:endParaRPr lang="zh-TW" altLang="en-US"/>
        </a:p>
      </dgm:t>
    </dgm:pt>
    <dgm:pt modelId="{09520B2B-BD79-443C-B965-AF8F3DEABF03}">
      <dgm:prSet phldrT="[文字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讓</a:t>
          </a:r>
          <a:r>
            <a:rPr lang="en-US" altLang="zh-TW" dirty="0" smtClean="0"/>
            <a:t>Function Generator</a:t>
          </a:r>
          <a:r>
            <a:rPr lang="zh-TW" altLang="en-US" dirty="0" smtClean="0"/>
            <a:t>停止輸出</a:t>
          </a:r>
          <a:r>
            <a:rPr lang="en-US" altLang="zh-TW" dirty="0" smtClean="0"/>
            <a:t>Sin</a:t>
          </a:r>
          <a:r>
            <a:rPr lang="zh-TW" altLang="en-US" dirty="0" smtClean="0"/>
            <a:t>波與同步訊號</a:t>
          </a:r>
          <a:endParaRPr lang="zh-TW" altLang="en-US" dirty="0"/>
        </a:p>
      </dgm:t>
    </dgm:pt>
    <dgm:pt modelId="{9A0986ED-3B3B-44B3-AC40-736B57A11A41}" type="parTrans" cxnId="{62F0EAEC-A38E-4D5E-9E4D-65D38EB7157E}">
      <dgm:prSet/>
      <dgm:spPr/>
      <dgm:t>
        <a:bodyPr/>
        <a:lstStyle/>
        <a:p>
          <a:endParaRPr lang="zh-TW" altLang="en-US"/>
        </a:p>
      </dgm:t>
    </dgm:pt>
    <dgm:pt modelId="{1F547FF7-8C1C-478E-AF08-6E264AA47DA0}" type="sibTrans" cxnId="{62F0EAEC-A38E-4D5E-9E4D-65D38EB7157E}">
      <dgm:prSet/>
      <dgm:spPr/>
      <dgm:t>
        <a:bodyPr/>
        <a:lstStyle/>
        <a:p>
          <a:endParaRPr lang="zh-TW" altLang="en-US"/>
        </a:p>
      </dgm:t>
    </dgm:pt>
    <dgm:pt modelId="{C268CAB2-10AD-40F2-9605-21DABF561168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開啟</a:t>
          </a:r>
          <a:r>
            <a:rPr lang="en-US" altLang="zh-TW" dirty="0" smtClean="0"/>
            <a:t>Function Generator</a:t>
          </a:r>
          <a:r>
            <a:rPr lang="zh-TW" altLang="en-US" dirty="0" smtClean="0"/>
            <a:t>輸出</a:t>
          </a:r>
          <a:r>
            <a:rPr lang="en-US" altLang="zh-TW" dirty="0" smtClean="0"/>
            <a:t>Sin</a:t>
          </a:r>
          <a:r>
            <a:rPr lang="zh-TW" altLang="en-US" dirty="0" smtClean="0"/>
            <a:t>波與同步訊號</a:t>
          </a:r>
          <a:endParaRPr lang="zh-TW" altLang="en-US" dirty="0"/>
        </a:p>
      </dgm:t>
    </dgm:pt>
    <dgm:pt modelId="{D26276F0-9D6C-4940-9AC7-E2E3056BCB5D}" type="parTrans" cxnId="{83822F8F-99C1-43B1-A6E0-E4090372F272}">
      <dgm:prSet/>
      <dgm:spPr/>
      <dgm:t>
        <a:bodyPr/>
        <a:lstStyle/>
        <a:p>
          <a:endParaRPr lang="zh-TW" altLang="en-US"/>
        </a:p>
      </dgm:t>
    </dgm:pt>
    <dgm:pt modelId="{F0BD874A-9793-445A-9DCC-058E1638C87E}" type="sibTrans" cxnId="{83822F8F-99C1-43B1-A6E0-E4090372F272}">
      <dgm:prSet/>
      <dgm:spPr/>
      <dgm:t>
        <a:bodyPr/>
        <a:lstStyle/>
        <a:p>
          <a:endParaRPr lang="zh-TW" altLang="en-US"/>
        </a:p>
      </dgm:t>
    </dgm:pt>
    <dgm:pt modelId="{8247D614-520B-46B5-AA79-235DA03D9677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執行</a:t>
          </a:r>
          <a:r>
            <a:rPr lang="en-US" altLang="zh-TW" dirty="0" smtClean="0"/>
            <a:t>Motor.vi</a:t>
          </a:r>
          <a:r>
            <a:rPr lang="zh-TW" altLang="en-US" dirty="0" smtClean="0"/>
            <a:t>，讓馬達開始運轉</a:t>
          </a:r>
          <a:endParaRPr lang="zh-TW" altLang="en-US" dirty="0"/>
        </a:p>
      </dgm:t>
    </dgm:pt>
    <dgm:pt modelId="{066E054F-D011-421B-92C2-FF682BB35ADF}" type="parTrans" cxnId="{3ADE07F1-8BDE-4A73-8481-089FE820F734}">
      <dgm:prSet/>
      <dgm:spPr/>
      <dgm:t>
        <a:bodyPr/>
        <a:lstStyle/>
        <a:p>
          <a:endParaRPr lang="zh-TW" altLang="en-US"/>
        </a:p>
      </dgm:t>
    </dgm:pt>
    <dgm:pt modelId="{E706744D-E957-4174-B402-2D8E37820C6B}" type="sibTrans" cxnId="{3ADE07F1-8BDE-4A73-8481-089FE820F734}">
      <dgm:prSet/>
      <dgm:spPr/>
      <dgm:t>
        <a:bodyPr/>
        <a:lstStyle/>
        <a:p>
          <a:endParaRPr lang="zh-TW" altLang="en-US"/>
        </a:p>
      </dgm:t>
    </dgm:pt>
    <dgm:pt modelId="{B1FA0623-4FE1-4A70-B625-32ED82E015EC}">
      <dgm:prSet phldrT="[文字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停止</a:t>
          </a:r>
          <a:r>
            <a:rPr lang="en-US" altLang="zh-TW" dirty="0" smtClean="0"/>
            <a:t>Motor.vi</a:t>
          </a:r>
          <a:r>
            <a:rPr lang="zh-TW" altLang="en-US" dirty="0" smtClean="0"/>
            <a:t>，讓馬達停止運轉</a:t>
          </a:r>
          <a:endParaRPr lang="zh-TW" altLang="en-US" dirty="0"/>
        </a:p>
      </dgm:t>
    </dgm:pt>
    <dgm:pt modelId="{4DCBAD56-8318-4E37-8747-778B99310DF4}" type="parTrans" cxnId="{D5920B1F-539F-4032-B471-432F85F58A0D}">
      <dgm:prSet/>
      <dgm:spPr/>
      <dgm:t>
        <a:bodyPr/>
        <a:lstStyle/>
        <a:p>
          <a:endParaRPr lang="zh-TW" altLang="en-US"/>
        </a:p>
      </dgm:t>
    </dgm:pt>
    <dgm:pt modelId="{FE8C2C07-E662-4AC1-BEC5-5359D2488FA5}" type="sibTrans" cxnId="{D5920B1F-539F-4032-B471-432F85F58A0D}">
      <dgm:prSet/>
      <dgm:spPr/>
      <dgm:t>
        <a:bodyPr/>
        <a:lstStyle/>
        <a:p>
          <a:endParaRPr lang="zh-TW" altLang="en-US"/>
        </a:p>
      </dgm:t>
    </dgm:pt>
    <dgm:pt modelId="{268E6D0D-9310-473B-8C12-F75E7EF7DFF0}" type="pres">
      <dgm:prSet presAssocID="{EE856B5B-865B-484F-8710-967199AA58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40D08A-FF05-4502-9C89-3F3AA2BEEEB4}" type="pres">
      <dgm:prSet presAssocID="{B1FA0623-4FE1-4A70-B625-32ED82E015EC}" presName="boxAndChildren" presStyleCnt="0"/>
      <dgm:spPr/>
    </dgm:pt>
    <dgm:pt modelId="{DFB27E90-B2BB-4000-AE9D-02EA72872349}" type="pres">
      <dgm:prSet presAssocID="{B1FA0623-4FE1-4A70-B625-32ED82E015EC}" presName="parentTextBox" presStyleLbl="node1" presStyleIdx="0" presStyleCnt="6"/>
      <dgm:spPr/>
      <dgm:t>
        <a:bodyPr/>
        <a:lstStyle/>
        <a:p>
          <a:endParaRPr lang="zh-TW" altLang="en-US"/>
        </a:p>
      </dgm:t>
    </dgm:pt>
    <dgm:pt modelId="{784B183D-82CB-4DB0-8564-9079F35A1BE9}" type="pres">
      <dgm:prSet presAssocID="{1F547FF7-8C1C-478E-AF08-6E264AA47DA0}" presName="sp" presStyleCnt="0"/>
      <dgm:spPr/>
    </dgm:pt>
    <dgm:pt modelId="{2C998FFF-D197-4B60-9A77-75C25CD0C796}" type="pres">
      <dgm:prSet presAssocID="{09520B2B-BD79-443C-B965-AF8F3DEABF03}" presName="arrowAndChildren" presStyleCnt="0"/>
      <dgm:spPr/>
    </dgm:pt>
    <dgm:pt modelId="{F16BBAEB-6565-485D-848A-012A679AC2DB}" type="pres">
      <dgm:prSet presAssocID="{09520B2B-BD79-443C-B965-AF8F3DEABF03}" presName="parentTextArrow" presStyleLbl="node1" presStyleIdx="1" presStyleCnt="6"/>
      <dgm:spPr/>
      <dgm:t>
        <a:bodyPr/>
        <a:lstStyle/>
        <a:p>
          <a:endParaRPr lang="zh-TW" altLang="en-US"/>
        </a:p>
      </dgm:t>
    </dgm:pt>
    <dgm:pt modelId="{CFAD7F36-196C-44CB-83A9-0ED7D90791B4}" type="pres">
      <dgm:prSet presAssocID="{1BF28061-7420-4A6C-9377-049CB5C736F3}" presName="sp" presStyleCnt="0"/>
      <dgm:spPr/>
    </dgm:pt>
    <dgm:pt modelId="{AD365E11-0A71-4E40-85F3-82CB6AC6C8A0}" type="pres">
      <dgm:prSet presAssocID="{1FD939E2-C5B5-43F2-BCBE-1DC90FFE77A3}" presName="arrowAndChildren" presStyleCnt="0"/>
      <dgm:spPr/>
    </dgm:pt>
    <dgm:pt modelId="{F5AAEE98-F734-4C00-BD9B-7291B95377DE}" type="pres">
      <dgm:prSet presAssocID="{1FD939E2-C5B5-43F2-BCBE-1DC90FFE77A3}" presName="parentTextArrow" presStyleLbl="node1" presStyleIdx="2" presStyleCnt="6"/>
      <dgm:spPr/>
      <dgm:t>
        <a:bodyPr/>
        <a:lstStyle/>
        <a:p>
          <a:endParaRPr lang="zh-TW" altLang="en-US"/>
        </a:p>
      </dgm:t>
    </dgm:pt>
    <dgm:pt modelId="{951B688F-D69D-45E6-8829-5ACE617571F1}" type="pres">
      <dgm:prSet presAssocID="{E706744D-E957-4174-B402-2D8E37820C6B}" presName="sp" presStyleCnt="0"/>
      <dgm:spPr/>
    </dgm:pt>
    <dgm:pt modelId="{01BFB3FD-6435-47A4-B482-F2442D8DD209}" type="pres">
      <dgm:prSet presAssocID="{8247D614-520B-46B5-AA79-235DA03D9677}" presName="arrowAndChildren" presStyleCnt="0"/>
      <dgm:spPr/>
    </dgm:pt>
    <dgm:pt modelId="{D368AF5A-2F75-4F3E-BA2A-ED94FDE4F0D8}" type="pres">
      <dgm:prSet presAssocID="{8247D614-520B-46B5-AA79-235DA03D9677}" presName="parentTextArrow" presStyleLbl="node1" presStyleIdx="3" presStyleCnt="6"/>
      <dgm:spPr/>
      <dgm:t>
        <a:bodyPr/>
        <a:lstStyle/>
        <a:p>
          <a:endParaRPr lang="zh-TW" altLang="en-US"/>
        </a:p>
      </dgm:t>
    </dgm:pt>
    <dgm:pt modelId="{CFD5E871-2456-49B8-947E-DFE804E8977F}" type="pres">
      <dgm:prSet presAssocID="{F0BD874A-9793-445A-9DCC-058E1638C87E}" presName="sp" presStyleCnt="0"/>
      <dgm:spPr/>
    </dgm:pt>
    <dgm:pt modelId="{6D955BAF-6647-491E-A2B0-9384DA9E4CA6}" type="pres">
      <dgm:prSet presAssocID="{C268CAB2-10AD-40F2-9605-21DABF561168}" presName="arrowAndChildren" presStyleCnt="0"/>
      <dgm:spPr/>
    </dgm:pt>
    <dgm:pt modelId="{5C3869D3-02F6-4D7E-9C6D-514A7E01C4E2}" type="pres">
      <dgm:prSet presAssocID="{C268CAB2-10AD-40F2-9605-21DABF561168}" presName="parentTextArrow" presStyleLbl="node1" presStyleIdx="4" presStyleCnt="6"/>
      <dgm:spPr/>
      <dgm:t>
        <a:bodyPr/>
        <a:lstStyle/>
        <a:p>
          <a:endParaRPr lang="zh-TW" altLang="en-US"/>
        </a:p>
      </dgm:t>
    </dgm:pt>
    <dgm:pt modelId="{0BA3D510-4CB5-4DCA-9C08-060D87181FAB}" type="pres">
      <dgm:prSet presAssocID="{E0CDAD05-97B9-414D-8B3E-1398F4CA5DC8}" presName="sp" presStyleCnt="0"/>
      <dgm:spPr/>
    </dgm:pt>
    <dgm:pt modelId="{B1D76EAA-9015-408F-816F-A84F4CED7C70}" type="pres">
      <dgm:prSet presAssocID="{B8A14018-EFE7-4A42-8731-6BD63894FF52}" presName="arrowAndChildren" presStyleCnt="0"/>
      <dgm:spPr/>
    </dgm:pt>
    <dgm:pt modelId="{294522E3-9BF4-46C1-A83A-76686AB22391}" type="pres">
      <dgm:prSet presAssocID="{B8A14018-EFE7-4A42-8731-6BD63894FF52}" presName="parentTextArrow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006E41D1-3AA0-471B-B00A-CFC817609F3C}" type="presOf" srcId="{8247D614-520B-46B5-AA79-235DA03D9677}" destId="{D368AF5A-2F75-4F3E-BA2A-ED94FDE4F0D8}" srcOrd="0" destOrd="0" presId="urn:microsoft.com/office/officeart/2005/8/layout/process4"/>
    <dgm:cxn modelId="{D0440C83-1FC8-42D5-9ED5-C7AE023C957A}" srcId="{EE856B5B-865B-484F-8710-967199AA582E}" destId="{1FD939E2-C5B5-43F2-BCBE-1DC90FFE77A3}" srcOrd="3" destOrd="0" parTransId="{0EB40818-B94C-4796-B348-F1DAFCD8C2FE}" sibTransId="{1BF28061-7420-4A6C-9377-049CB5C736F3}"/>
    <dgm:cxn modelId="{3ADE07F1-8BDE-4A73-8481-089FE820F734}" srcId="{EE856B5B-865B-484F-8710-967199AA582E}" destId="{8247D614-520B-46B5-AA79-235DA03D9677}" srcOrd="2" destOrd="0" parTransId="{066E054F-D011-421B-92C2-FF682BB35ADF}" sibTransId="{E706744D-E957-4174-B402-2D8E37820C6B}"/>
    <dgm:cxn modelId="{D5920B1F-539F-4032-B471-432F85F58A0D}" srcId="{EE856B5B-865B-484F-8710-967199AA582E}" destId="{B1FA0623-4FE1-4A70-B625-32ED82E015EC}" srcOrd="5" destOrd="0" parTransId="{4DCBAD56-8318-4E37-8747-778B99310DF4}" sibTransId="{FE8C2C07-E662-4AC1-BEC5-5359D2488FA5}"/>
    <dgm:cxn modelId="{930CDB1A-6F09-437B-8EC7-C6EB0EC3883D}" type="presOf" srcId="{B8A14018-EFE7-4A42-8731-6BD63894FF52}" destId="{294522E3-9BF4-46C1-A83A-76686AB22391}" srcOrd="0" destOrd="0" presId="urn:microsoft.com/office/officeart/2005/8/layout/process4"/>
    <dgm:cxn modelId="{39F4C02D-A62C-420F-9931-FA3337B80D14}" type="presOf" srcId="{B1FA0623-4FE1-4A70-B625-32ED82E015EC}" destId="{DFB27E90-B2BB-4000-AE9D-02EA72872349}" srcOrd="0" destOrd="0" presId="urn:microsoft.com/office/officeart/2005/8/layout/process4"/>
    <dgm:cxn modelId="{AF87306A-F762-4EFF-BA7F-745ECB15223F}" type="presOf" srcId="{C268CAB2-10AD-40F2-9605-21DABF561168}" destId="{5C3869D3-02F6-4D7E-9C6D-514A7E01C4E2}" srcOrd="0" destOrd="0" presId="urn:microsoft.com/office/officeart/2005/8/layout/process4"/>
    <dgm:cxn modelId="{26576DC6-20D2-478E-9FF9-E6BF7E0039DC}" type="presOf" srcId="{EE856B5B-865B-484F-8710-967199AA582E}" destId="{268E6D0D-9310-473B-8C12-F75E7EF7DFF0}" srcOrd="0" destOrd="0" presId="urn:microsoft.com/office/officeart/2005/8/layout/process4"/>
    <dgm:cxn modelId="{734FF65A-0432-4E2B-9A3A-AF4375EA0760}" type="presOf" srcId="{09520B2B-BD79-443C-B965-AF8F3DEABF03}" destId="{F16BBAEB-6565-485D-848A-012A679AC2DB}" srcOrd="0" destOrd="0" presId="urn:microsoft.com/office/officeart/2005/8/layout/process4"/>
    <dgm:cxn modelId="{62F0EAEC-A38E-4D5E-9E4D-65D38EB7157E}" srcId="{EE856B5B-865B-484F-8710-967199AA582E}" destId="{09520B2B-BD79-443C-B965-AF8F3DEABF03}" srcOrd="4" destOrd="0" parTransId="{9A0986ED-3B3B-44B3-AC40-736B57A11A41}" sibTransId="{1F547FF7-8C1C-478E-AF08-6E264AA47DA0}"/>
    <dgm:cxn modelId="{83822F8F-99C1-43B1-A6E0-E4090372F272}" srcId="{EE856B5B-865B-484F-8710-967199AA582E}" destId="{C268CAB2-10AD-40F2-9605-21DABF561168}" srcOrd="1" destOrd="0" parTransId="{D26276F0-9D6C-4940-9AC7-E2E3056BCB5D}" sibTransId="{F0BD874A-9793-445A-9DCC-058E1638C87E}"/>
    <dgm:cxn modelId="{3E05F692-F425-4C2F-BE9F-1EDFF7D4152E}" srcId="{EE856B5B-865B-484F-8710-967199AA582E}" destId="{B8A14018-EFE7-4A42-8731-6BD63894FF52}" srcOrd="0" destOrd="0" parTransId="{A8CDEF5E-15DA-4DF8-B4F7-7D5BA5BA605E}" sibTransId="{E0CDAD05-97B9-414D-8B3E-1398F4CA5DC8}"/>
    <dgm:cxn modelId="{E5894023-40EC-46BD-9FB6-587C362B61E5}" type="presOf" srcId="{1FD939E2-C5B5-43F2-BCBE-1DC90FFE77A3}" destId="{F5AAEE98-F734-4C00-BD9B-7291B95377DE}" srcOrd="0" destOrd="0" presId="urn:microsoft.com/office/officeart/2005/8/layout/process4"/>
    <dgm:cxn modelId="{B0177B5B-9603-418B-8376-F64C1CD49DAD}" type="presParOf" srcId="{268E6D0D-9310-473B-8C12-F75E7EF7DFF0}" destId="{9540D08A-FF05-4502-9C89-3F3AA2BEEEB4}" srcOrd="0" destOrd="0" presId="urn:microsoft.com/office/officeart/2005/8/layout/process4"/>
    <dgm:cxn modelId="{8578292F-7E85-466C-82F1-7D4D6F3EBA45}" type="presParOf" srcId="{9540D08A-FF05-4502-9C89-3F3AA2BEEEB4}" destId="{DFB27E90-B2BB-4000-AE9D-02EA72872349}" srcOrd="0" destOrd="0" presId="urn:microsoft.com/office/officeart/2005/8/layout/process4"/>
    <dgm:cxn modelId="{22545E8F-B3C5-488A-9968-2B22CAD3C2CC}" type="presParOf" srcId="{268E6D0D-9310-473B-8C12-F75E7EF7DFF0}" destId="{784B183D-82CB-4DB0-8564-9079F35A1BE9}" srcOrd="1" destOrd="0" presId="urn:microsoft.com/office/officeart/2005/8/layout/process4"/>
    <dgm:cxn modelId="{BEDC4942-942C-4475-9E5C-7F41252B2549}" type="presParOf" srcId="{268E6D0D-9310-473B-8C12-F75E7EF7DFF0}" destId="{2C998FFF-D197-4B60-9A77-75C25CD0C796}" srcOrd="2" destOrd="0" presId="urn:microsoft.com/office/officeart/2005/8/layout/process4"/>
    <dgm:cxn modelId="{34BD8E45-B002-4213-8512-2F6105E562EF}" type="presParOf" srcId="{2C998FFF-D197-4B60-9A77-75C25CD0C796}" destId="{F16BBAEB-6565-485D-848A-012A679AC2DB}" srcOrd="0" destOrd="0" presId="urn:microsoft.com/office/officeart/2005/8/layout/process4"/>
    <dgm:cxn modelId="{7BCC372D-4381-4AFE-8256-9821E37BB2A6}" type="presParOf" srcId="{268E6D0D-9310-473B-8C12-F75E7EF7DFF0}" destId="{CFAD7F36-196C-44CB-83A9-0ED7D90791B4}" srcOrd="3" destOrd="0" presId="urn:microsoft.com/office/officeart/2005/8/layout/process4"/>
    <dgm:cxn modelId="{730F1F8E-6652-4735-A4C2-02D2ED0F25BB}" type="presParOf" srcId="{268E6D0D-9310-473B-8C12-F75E7EF7DFF0}" destId="{AD365E11-0A71-4E40-85F3-82CB6AC6C8A0}" srcOrd="4" destOrd="0" presId="urn:microsoft.com/office/officeart/2005/8/layout/process4"/>
    <dgm:cxn modelId="{AD9D0029-921C-43BA-9413-CB1CBFDF6F60}" type="presParOf" srcId="{AD365E11-0A71-4E40-85F3-82CB6AC6C8A0}" destId="{F5AAEE98-F734-4C00-BD9B-7291B95377DE}" srcOrd="0" destOrd="0" presId="urn:microsoft.com/office/officeart/2005/8/layout/process4"/>
    <dgm:cxn modelId="{228AC561-5AA9-4741-9497-EFC001CDE7C4}" type="presParOf" srcId="{268E6D0D-9310-473B-8C12-F75E7EF7DFF0}" destId="{951B688F-D69D-45E6-8829-5ACE617571F1}" srcOrd="5" destOrd="0" presId="urn:microsoft.com/office/officeart/2005/8/layout/process4"/>
    <dgm:cxn modelId="{6149BA17-8386-489D-90BE-1D04E45DBF3D}" type="presParOf" srcId="{268E6D0D-9310-473B-8C12-F75E7EF7DFF0}" destId="{01BFB3FD-6435-47A4-B482-F2442D8DD209}" srcOrd="6" destOrd="0" presId="urn:microsoft.com/office/officeart/2005/8/layout/process4"/>
    <dgm:cxn modelId="{BB92B234-2042-4CBC-8422-D6B6B2F1FDA1}" type="presParOf" srcId="{01BFB3FD-6435-47A4-B482-F2442D8DD209}" destId="{D368AF5A-2F75-4F3E-BA2A-ED94FDE4F0D8}" srcOrd="0" destOrd="0" presId="urn:microsoft.com/office/officeart/2005/8/layout/process4"/>
    <dgm:cxn modelId="{79FBE395-DC4A-4093-9EE0-AA4CAF2BCE90}" type="presParOf" srcId="{268E6D0D-9310-473B-8C12-F75E7EF7DFF0}" destId="{CFD5E871-2456-49B8-947E-DFE804E8977F}" srcOrd="7" destOrd="0" presId="urn:microsoft.com/office/officeart/2005/8/layout/process4"/>
    <dgm:cxn modelId="{AD80B7D7-4143-4692-8C2B-C1F0BF02DC81}" type="presParOf" srcId="{268E6D0D-9310-473B-8C12-F75E7EF7DFF0}" destId="{6D955BAF-6647-491E-A2B0-9384DA9E4CA6}" srcOrd="8" destOrd="0" presId="urn:microsoft.com/office/officeart/2005/8/layout/process4"/>
    <dgm:cxn modelId="{4B3996BD-FCBF-4DAC-A3D1-B3472D8CAB9C}" type="presParOf" srcId="{6D955BAF-6647-491E-A2B0-9384DA9E4CA6}" destId="{5C3869D3-02F6-4D7E-9C6D-514A7E01C4E2}" srcOrd="0" destOrd="0" presId="urn:microsoft.com/office/officeart/2005/8/layout/process4"/>
    <dgm:cxn modelId="{8B099472-5AEE-42F3-A30D-06CFB313A208}" type="presParOf" srcId="{268E6D0D-9310-473B-8C12-F75E7EF7DFF0}" destId="{0BA3D510-4CB5-4DCA-9C08-060D87181FAB}" srcOrd="9" destOrd="0" presId="urn:microsoft.com/office/officeart/2005/8/layout/process4"/>
    <dgm:cxn modelId="{BF375865-37E2-40EE-B335-E3514E1DFF3C}" type="presParOf" srcId="{268E6D0D-9310-473B-8C12-F75E7EF7DFF0}" destId="{B1D76EAA-9015-408F-816F-A84F4CED7C70}" srcOrd="10" destOrd="0" presId="urn:microsoft.com/office/officeart/2005/8/layout/process4"/>
    <dgm:cxn modelId="{5ADB8363-48A1-46E3-9ECE-3FCB676DA1CA}" type="presParOf" srcId="{B1D76EAA-9015-408F-816F-A84F4CED7C70}" destId="{294522E3-9BF4-46C1-A83A-76686AB2239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27E90-B2BB-4000-AE9D-02EA72872349}">
      <dsp:nvSpPr>
        <dsp:cNvPr id="0" name=""/>
        <dsp:cNvSpPr/>
      </dsp:nvSpPr>
      <dsp:spPr>
        <a:xfrm>
          <a:off x="0" y="3590788"/>
          <a:ext cx="4056112" cy="47128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停止</a:t>
          </a:r>
          <a:r>
            <a:rPr lang="en-US" altLang="zh-TW" sz="1500" kern="1200" dirty="0" smtClean="0"/>
            <a:t>Motor.vi</a:t>
          </a:r>
          <a:r>
            <a:rPr lang="zh-TW" altLang="en-US" sz="1500" kern="1200" dirty="0" smtClean="0"/>
            <a:t>，讓馬達停止運轉</a:t>
          </a:r>
          <a:endParaRPr lang="zh-TW" altLang="en-US" sz="1500" kern="1200" dirty="0"/>
        </a:p>
      </dsp:txBody>
      <dsp:txXfrm>
        <a:off x="0" y="3590788"/>
        <a:ext cx="4056112" cy="471289"/>
      </dsp:txXfrm>
    </dsp:sp>
    <dsp:sp modelId="{F16BBAEB-6565-485D-848A-012A679AC2DB}">
      <dsp:nvSpPr>
        <dsp:cNvPr id="0" name=""/>
        <dsp:cNvSpPr/>
      </dsp:nvSpPr>
      <dsp:spPr>
        <a:xfrm rot="10800000">
          <a:off x="0" y="2873015"/>
          <a:ext cx="4056112" cy="724842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讓</a:t>
          </a:r>
          <a:r>
            <a:rPr lang="en-US" altLang="zh-TW" sz="1500" kern="1200" dirty="0" smtClean="0"/>
            <a:t>Function Generator</a:t>
          </a:r>
          <a:r>
            <a:rPr lang="zh-TW" altLang="en-US" sz="1500" kern="1200" dirty="0" smtClean="0"/>
            <a:t>停止輸出</a:t>
          </a:r>
          <a:r>
            <a:rPr lang="en-US" altLang="zh-TW" sz="1500" kern="1200" dirty="0" smtClean="0"/>
            <a:t>Sin</a:t>
          </a:r>
          <a:r>
            <a:rPr lang="zh-TW" altLang="en-US" sz="1500" kern="1200" dirty="0" smtClean="0"/>
            <a:t>波與同步訊號</a:t>
          </a:r>
          <a:endParaRPr lang="zh-TW" altLang="en-US" sz="1500" kern="1200" dirty="0"/>
        </a:p>
      </dsp:txBody>
      <dsp:txXfrm rot="10800000">
        <a:off x="0" y="2873015"/>
        <a:ext cx="4056112" cy="470981"/>
      </dsp:txXfrm>
    </dsp:sp>
    <dsp:sp modelId="{F5AAEE98-F734-4C00-BD9B-7291B95377DE}">
      <dsp:nvSpPr>
        <dsp:cNvPr id="0" name=""/>
        <dsp:cNvSpPr/>
      </dsp:nvSpPr>
      <dsp:spPr>
        <a:xfrm rot="10800000">
          <a:off x="0" y="2155242"/>
          <a:ext cx="4056112" cy="724842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停止</a:t>
          </a:r>
          <a:r>
            <a:rPr lang="en-US" altLang="zh-TW" sz="1500" kern="1200" dirty="0" smtClean="0"/>
            <a:t>Motor.vi</a:t>
          </a:r>
          <a:r>
            <a:rPr lang="zh-TW" altLang="en-US" sz="1500" kern="1200" dirty="0" smtClean="0"/>
            <a:t>，讓馬達停止運轉</a:t>
          </a:r>
          <a:endParaRPr lang="zh-TW" altLang="en-US" sz="1500" kern="1200" dirty="0"/>
        </a:p>
      </dsp:txBody>
      <dsp:txXfrm rot="10800000">
        <a:off x="0" y="2155242"/>
        <a:ext cx="4056112" cy="470981"/>
      </dsp:txXfrm>
    </dsp:sp>
    <dsp:sp modelId="{D368AF5A-2F75-4F3E-BA2A-ED94FDE4F0D8}">
      <dsp:nvSpPr>
        <dsp:cNvPr id="0" name=""/>
        <dsp:cNvSpPr/>
      </dsp:nvSpPr>
      <dsp:spPr>
        <a:xfrm rot="10800000">
          <a:off x="0" y="1437468"/>
          <a:ext cx="4056112" cy="724842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執行</a:t>
          </a:r>
          <a:r>
            <a:rPr lang="en-US" altLang="zh-TW" sz="1500" kern="1200" dirty="0" smtClean="0"/>
            <a:t>Motor.vi</a:t>
          </a:r>
          <a:r>
            <a:rPr lang="zh-TW" altLang="en-US" sz="1500" kern="1200" dirty="0" smtClean="0"/>
            <a:t>，讓馬達開始運轉</a:t>
          </a:r>
          <a:endParaRPr lang="zh-TW" altLang="en-US" sz="1500" kern="1200" dirty="0"/>
        </a:p>
      </dsp:txBody>
      <dsp:txXfrm rot="10800000">
        <a:off x="0" y="1437468"/>
        <a:ext cx="4056112" cy="470981"/>
      </dsp:txXfrm>
    </dsp:sp>
    <dsp:sp modelId="{5C3869D3-02F6-4D7E-9C6D-514A7E01C4E2}">
      <dsp:nvSpPr>
        <dsp:cNvPr id="0" name=""/>
        <dsp:cNvSpPr/>
      </dsp:nvSpPr>
      <dsp:spPr>
        <a:xfrm rot="10800000">
          <a:off x="0" y="719695"/>
          <a:ext cx="4056112" cy="724842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開啟</a:t>
          </a:r>
          <a:r>
            <a:rPr lang="en-US" altLang="zh-TW" sz="1500" kern="1200" dirty="0" smtClean="0"/>
            <a:t>Function Generator</a:t>
          </a:r>
          <a:r>
            <a:rPr lang="zh-TW" altLang="en-US" sz="1500" kern="1200" dirty="0" smtClean="0"/>
            <a:t>輸出</a:t>
          </a:r>
          <a:r>
            <a:rPr lang="en-US" altLang="zh-TW" sz="1500" kern="1200" dirty="0" smtClean="0"/>
            <a:t>Sin</a:t>
          </a:r>
          <a:r>
            <a:rPr lang="zh-TW" altLang="en-US" sz="1500" kern="1200" dirty="0" smtClean="0"/>
            <a:t>波與同步訊號</a:t>
          </a:r>
          <a:endParaRPr lang="zh-TW" altLang="en-US" sz="1500" kern="1200" dirty="0"/>
        </a:p>
      </dsp:txBody>
      <dsp:txXfrm rot="10800000">
        <a:off x="0" y="719695"/>
        <a:ext cx="4056112" cy="470981"/>
      </dsp:txXfrm>
    </dsp:sp>
    <dsp:sp modelId="{294522E3-9BF4-46C1-A83A-76686AB22391}">
      <dsp:nvSpPr>
        <dsp:cNvPr id="0" name=""/>
        <dsp:cNvSpPr/>
      </dsp:nvSpPr>
      <dsp:spPr>
        <a:xfrm rot="10800000">
          <a:off x="0" y="1922"/>
          <a:ext cx="4056112" cy="724842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讓</a:t>
          </a:r>
          <a:r>
            <a:rPr lang="en-US" altLang="zh-TW" sz="1500" kern="1200" dirty="0" smtClean="0"/>
            <a:t>AI_voltage_v4.2_OK.vi</a:t>
          </a:r>
          <a:r>
            <a:rPr lang="zh-TW" altLang="en-US" sz="1500" kern="1200" dirty="0" smtClean="0"/>
            <a:t>開始紀錄訊號</a:t>
          </a:r>
          <a:endParaRPr lang="zh-TW" altLang="en-US" sz="1500" kern="1200" dirty="0"/>
        </a:p>
      </dsp:txBody>
      <dsp:txXfrm rot="10800000">
        <a:off x="0" y="1922"/>
        <a:ext cx="4056112" cy="470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733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97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6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74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4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94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53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42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14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97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41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0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ni.com/product-documentation/2835/e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i.com/tutorial/3116/en/" TargetMode="Externa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ni.com/product-documentation/2835/e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i.com/tutorial/3116/en/" TargetMode="Externa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1350" y="401450"/>
            <a:ext cx="6858000" cy="733733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A-1-3</a:t>
            </a:r>
            <a:r>
              <a:rPr lang="zh-TW" altLang="en-US" sz="4000" dirty="0" smtClean="0"/>
              <a:t> </a:t>
            </a:r>
            <a:r>
              <a:rPr lang="en-US" altLang="zh-TW" sz="4000" dirty="0" err="1" smtClean="0"/>
              <a:t>Labview</a:t>
            </a:r>
            <a:r>
              <a:rPr lang="zh-TW" altLang="en-US" sz="4000" dirty="0" smtClean="0"/>
              <a:t>程</a:t>
            </a:r>
            <a:r>
              <a:rPr lang="zh-TW" altLang="en-US" sz="4000" dirty="0"/>
              <a:t>式</a:t>
            </a:r>
            <a:r>
              <a:rPr lang="zh-TW" altLang="en-US" sz="4000" dirty="0" smtClean="0"/>
              <a:t>的</a:t>
            </a:r>
            <a:r>
              <a:rPr lang="zh-TW" altLang="en-US" sz="4000" dirty="0"/>
              <a:t>使用</a:t>
            </a:r>
            <a:r>
              <a:rPr lang="zh-TW" altLang="en-US" sz="4000" dirty="0" smtClean="0"/>
              <a:t>說明</a:t>
            </a:r>
            <a:endParaRPr lang="zh-TW" altLang="en-US" sz="4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62971" y="1889230"/>
            <a:ext cx="58018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使</a:t>
            </a:r>
            <a:r>
              <a:rPr lang="zh-TW" altLang="en-US" sz="2400" dirty="0" smtClean="0"/>
              <a:t>用的</a:t>
            </a:r>
            <a:r>
              <a:rPr lang="en-US" altLang="zh-TW" sz="2400" dirty="0" err="1" smtClean="0"/>
              <a:t>Labview</a:t>
            </a:r>
            <a:r>
              <a:rPr lang="zh-TW" altLang="en-US" sz="2400" dirty="0" smtClean="0"/>
              <a:t>程式概觀與程式版本說明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sz="2400" dirty="0" smtClean="0"/>
              <a:t>定</a:t>
            </a:r>
            <a:r>
              <a:rPr lang="zh-TW" altLang="zh-TW" sz="2400" dirty="0" smtClean="0"/>
              <a:t>速轉動</a:t>
            </a:r>
            <a:r>
              <a:rPr lang="zh-TW" altLang="en-US" sz="2400" dirty="0" smtClean="0"/>
              <a:t>的馬達控制程式說明</a:t>
            </a: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sz="2400" dirty="0" smtClean="0"/>
              <a:t>S</a:t>
            </a:r>
            <a:r>
              <a:rPr lang="zh-TW" altLang="zh-TW" sz="2400" dirty="0" smtClean="0"/>
              <a:t>eesaw</a:t>
            </a:r>
            <a:r>
              <a:rPr lang="zh-TW" altLang="en-US" sz="2400" dirty="0" smtClean="0"/>
              <a:t>實驗的馬達控制程式說明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Sinusoidal</a:t>
            </a:r>
            <a:r>
              <a:rPr lang="zh-TW" altLang="en-US" sz="2400" dirty="0" smtClean="0"/>
              <a:t>的馬達控制程式說明</a:t>
            </a:r>
            <a:endParaRPr lang="en-US" altLang="zh-TW" sz="2400" dirty="0" smtClean="0"/>
          </a:p>
          <a:p>
            <a:endParaRPr lang="en-US" altLang="zh-TW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380312" y="1124744"/>
            <a:ext cx="121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2016.8</a:t>
            </a:r>
            <a:r>
              <a:rPr lang="zh-TW" altLang="en-US" dirty="0" smtClean="0"/>
              <a:t> </a:t>
            </a:r>
            <a:r>
              <a:rPr lang="en-US" altLang="zh-TW" dirty="0" smtClean="0"/>
              <a:t>Ray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7681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1" y="111688"/>
            <a:ext cx="452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Seesaw</a:t>
            </a:r>
            <a:r>
              <a:rPr lang="zh-TW" altLang="en-US" sz="2400" b="1" dirty="0">
                <a:solidFill>
                  <a:srgbClr val="FF0000"/>
                </a:solidFill>
              </a:rPr>
              <a:t>實驗的馬達控制程式說明</a:t>
            </a:r>
          </a:p>
        </p:txBody>
      </p:sp>
      <p:sp>
        <p:nvSpPr>
          <p:cNvPr id="17" name="矩形 16"/>
          <p:cNvSpPr/>
          <p:nvPr/>
        </p:nvSpPr>
        <p:spPr>
          <a:xfrm>
            <a:off x="21431" y="-38099"/>
            <a:ext cx="7214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Appendix_The_Use_of_Labview_Programs.pptx </a:t>
            </a:r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(Ray2016_MasterThesis_OnlineSupplement)</a:t>
            </a:r>
            <a:endParaRPr lang="zh-TW" alt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23529" y="749022"/>
            <a:ext cx="84969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zh-TW" altLang="en-US" sz="1600" dirty="0" smtClean="0"/>
              <a:t>使用時有幾點注意事項：</a:t>
            </a: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600" dirty="0" smtClean="0">
                <a:solidFill>
                  <a:srgbClr val="FF0000"/>
                </a:solidFill>
              </a:rPr>
              <a:t>實驗中強制停止馬達的唯一方法，是切掉馬達電源</a:t>
            </a:r>
            <a:endParaRPr lang="en-US" altLang="zh-TW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600" dirty="0" smtClean="0"/>
              <a:t>實驗結束之後程式會自動停止，如果想要強制停止，只能按左上角的紅色按鈕，右方的</a:t>
            </a:r>
            <a:r>
              <a:rPr lang="en-US" altLang="zh-TW" sz="1600" dirty="0" smtClean="0"/>
              <a:t>Stop</a:t>
            </a:r>
            <a:r>
              <a:rPr lang="zh-TW" altLang="en-US" sz="1600" dirty="0" smtClean="0"/>
              <a:t>等按鈕目前還是裝飾品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注意：</a:t>
            </a:r>
            <a:r>
              <a:rPr lang="zh-TW" altLang="en-US" sz="1600" b="1" dirty="0" smtClean="0"/>
              <a:t>馬達不會自動停止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。強制停止後，</a:t>
            </a:r>
            <a:r>
              <a:rPr lang="en-US" altLang="zh-TW" sz="1600" dirty="0" smtClean="0"/>
              <a:t>Run</a:t>
            </a:r>
            <a:r>
              <a:rPr lang="zh-TW" altLang="en-US" sz="1600" dirty="0" smtClean="0"/>
              <a:t>按鈕的狀態會維持</a:t>
            </a:r>
            <a:r>
              <a:rPr lang="en-US" altLang="zh-TW" sz="1600" dirty="0" smtClean="0"/>
              <a:t>disabled</a:t>
            </a:r>
            <a:r>
              <a:rPr lang="zh-TW" altLang="en-US" sz="1600" dirty="0" smtClean="0"/>
              <a:t>，要對其按右鍵，選</a:t>
            </a:r>
            <a:r>
              <a:rPr lang="en-US" altLang="zh-TW" sz="1600" dirty="0" smtClean="0"/>
              <a:t>Properties</a:t>
            </a:r>
            <a:r>
              <a:rPr lang="zh-TW" altLang="en-US" sz="1600" dirty="0" smtClean="0"/>
              <a:t>把其改回</a:t>
            </a:r>
            <a:r>
              <a:rPr lang="en-US" altLang="zh-TW" sz="1600" dirty="0" smtClean="0"/>
              <a:t>Enabled</a:t>
            </a:r>
            <a:r>
              <a:rPr lang="zh-TW" altLang="en-US" sz="1600" dirty="0" smtClean="0"/>
              <a:t>，且關掉重開馬達電源才能開始下一次實驗。</a:t>
            </a: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/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/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/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600" dirty="0" smtClean="0"/>
              <a:t>此程式單</a:t>
            </a:r>
            <a:r>
              <a:rPr lang="zh-TW" altLang="en-US" sz="1600" dirty="0"/>
              <a:t>筆實驗可以</a:t>
            </a:r>
            <a:r>
              <a:rPr lang="zh-TW" altLang="en-US" sz="1600" dirty="0" smtClean="0"/>
              <a:t>儲存的資料仍然有其上限。</a:t>
            </a:r>
            <a:r>
              <a:rPr lang="zh-TW" altLang="en-US" sz="1600" dirty="0" smtClean="0">
                <a:solidFill>
                  <a:srgbClr val="FF0000"/>
                </a:solidFill>
              </a:rPr>
              <a:t>若執行總資料長度過長的實驗，會導致程式意外的錯誤中止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600" dirty="0" smtClean="0"/>
              <a:t>另外據經驗，此程式有其不穩定性，會有一點機會因為不明原因意外中止，這造成一些困擾，</a:t>
            </a:r>
            <a:r>
              <a:rPr lang="en-US" altLang="zh-TW" sz="1600" dirty="0" smtClean="0"/>
              <a:t>Ray</a:t>
            </a:r>
            <a:r>
              <a:rPr lang="zh-TW" altLang="en-US" sz="1600" dirty="0" smtClean="0"/>
              <a:t>在此向您致歉。</a:t>
            </a:r>
            <a:endParaRPr lang="en-US" altLang="zh-TW" sz="1600" dirty="0" smtClean="0"/>
          </a:p>
          <a:p>
            <a:pPr marL="285750" indent="-285750"/>
            <a:endParaRPr lang="en-US" altLang="zh-TW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08087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橢圓 21"/>
          <p:cNvSpPr/>
          <p:nvPr/>
        </p:nvSpPr>
        <p:spPr>
          <a:xfrm>
            <a:off x="1547664" y="3270806"/>
            <a:ext cx="432050" cy="36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03648" y="3054783"/>
            <a:ext cx="800219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</a:rPr>
              <a:t>按此停止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838758"/>
            <a:ext cx="2492524" cy="131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673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1" y="111688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Sinusoidal</a:t>
            </a:r>
            <a:r>
              <a:rPr lang="zh-TW" altLang="en-US" sz="2400" b="1" dirty="0">
                <a:solidFill>
                  <a:srgbClr val="FF0000"/>
                </a:solidFill>
              </a:rPr>
              <a:t>的馬達控制程式說明</a:t>
            </a:r>
          </a:p>
        </p:txBody>
      </p:sp>
      <p:sp>
        <p:nvSpPr>
          <p:cNvPr id="17" name="矩形 16"/>
          <p:cNvSpPr/>
          <p:nvPr/>
        </p:nvSpPr>
        <p:spPr>
          <a:xfrm>
            <a:off x="21431" y="-38099"/>
            <a:ext cx="7254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Appendix_The_Use_of_Labview_Programs.pptx  </a:t>
            </a:r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(Ray2016_MasterThesis_OnlineSupplement)</a:t>
            </a:r>
            <a:endParaRPr lang="zh-TW" alt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3529" y="695598"/>
            <a:ext cx="84969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1400" dirty="0" smtClean="0"/>
              <a:t>Sinusoidal</a:t>
            </a:r>
            <a:r>
              <a:rPr lang="zh-TW" altLang="en-US" sz="1400" dirty="0" smtClean="0"/>
              <a:t>實驗中，沒有整合馬達與電壓訊號的程式，兩者是分開的，馬達的程式使馬達依照</a:t>
            </a:r>
            <a:r>
              <a:rPr lang="en-US" altLang="zh-TW" sz="1400" dirty="0" smtClean="0"/>
              <a:t>Function Generator</a:t>
            </a:r>
            <a:r>
              <a:rPr lang="zh-TW" altLang="en-US" sz="1400" dirty="0" smtClean="0"/>
              <a:t>的電壓開始轉動，電壓訊號的程式可以紀錄</a:t>
            </a:r>
            <a:r>
              <a:rPr lang="en-US" altLang="zh-TW" sz="1400" dirty="0" smtClean="0"/>
              <a:t>Sensor</a:t>
            </a:r>
            <a:r>
              <a:rPr lang="zh-TW" altLang="en-US" sz="1400" dirty="0" smtClean="0"/>
              <a:t>的讀值。使用的程式分別為：</a:t>
            </a:r>
            <a:endParaRPr lang="en-US" altLang="zh-TW" sz="1400" dirty="0" smtClean="0"/>
          </a:p>
          <a:p>
            <a:pPr marL="285750" indent="-285750"/>
            <a:r>
              <a:rPr lang="en-US" altLang="zh-TW" sz="1400" dirty="0" smtClean="0"/>
              <a:t>	</a:t>
            </a:r>
            <a:r>
              <a:rPr lang="zh-TW" altLang="en-US" sz="1400" dirty="0" smtClean="0"/>
              <a:t>馬達</a:t>
            </a:r>
            <a:r>
              <a:rPr lang="en-US" altLang="zh-TW" sz="1400" dirty="0" smtClean="0"/>
              <a:t>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Speed Control_20140530ray.llb</a:t>
            </a:r>
          </a:p>
          <a:p>
            <a:pPr marL="285750" indent="-285750"/>
            <a:r>
              <a:rPr lang="en-US" altLang="zh-TW" sz="1400" dirty="0" smtClean="0"/>
              <a:t>	</a:t>
            </a:r>
            <a:r>
              <a:rPr lang="zh-TW" altLang="en-US" sz="1400" dirty="0" smtClean="0"/>
              <a:t>電壓訊號</a:t>
            </a:r>
            <a:r>
              <a:rPr lang="en-US" altLang="zh-TW" sz="1400" dirty="0" smtClean="0"/>
              <a:t>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AI_voltage_v4.2_OK.vi</a:t>
            </a:r>
            <a:r>
              <a:rPr lang="zh-TW" altLang="en-US" sz="1400" dirty="0" smtClean="0"/>
              <a:t>　</a:t>
            </a:r>
            <a:endParaRPr lang="en-US" altLang="zh-TW" sz="1400" dirty="0" smtClean="0"/>
          </a:p>
          <a:p>
            <a:pPr marL="285750" indent="-285750"/>
            <a:endParaRPr lang="en-US" altLang="zh-TW" sz="14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400" dirty="0" smtClean="0"/>
              <a:t>將</a:t>
            </a:r>
            <a:r>
              <a:rPr lang="en-US" altLang="zh-TW" sz="1400" dirty="0" smtClean="0"/>
              <a:t>Speed Control_20140530ray.llb</a:t>
            </a:r>
            <a:r>
              <a:rPr lang="zh-TW" altLang="en-US" sz="1400" dirty="0" smtClean="0"/>
              <a:t>裡的</a:t>
            </a:r>
            <a:r>
              <a:rPr lang="en-US" altLang="zh-TW" sz="1400" dirty="0" smtClean="0"/>
              <a:t>Motor.vi</a:t>
            </a:r>
            <a:r>
              <a:rPr lang="zh-TW" altLang="en-US" sz="1400" dirty="0" smtClean="0"/>
              <a:t>與</a:t>
            </a:r>
            <a:r>
              <a:rPr lang="en-US" altLang="zh-TW" sz="1400" dirty="0" smtClean="0"/>
              <a:t>Al_voltage_v4.2_OK.vi</a:t>
            </a:r>
            <a:r>
              <a:rPr lang="zh-TW" altLang="en-US" sz="1400" dirty="0" smtClean="0"/>
              <a:t>一起打開</a:t>
            </a:r>
            <a:endParaRPr lang="en-US" altLang="zh-TW" sz="14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400" dirty="0" smtClean="0"/>
              <a:t>實驗使用的時候流程順序如右邊示意圖所顯示</a:t>
            </a:r>
            <a:endParaRPr lang="zh-TW" alt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120" y="2708920"/>
            <a:ext cx="4463896" cy="244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251520" y="2348880"/>
            <a:ext cx="44644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同時打開兩個程式</a:t>
            </a:r>
            <a:endParaRPr lang="zh-TW" altLang="en-US" dirty="0"/>
          </a:p>
        </p:txBody>
      </p:sp>
      <p:graphicFrame>
        <p:nvGraphicFramePr>
          <p:cNvPr id="12" name="資料庫圖表 11"/>
          <p:cNvGraphicFramePr/>
          <p:nvPr/>
        </p:nvGraphicFramePr>
        <p:xfrm>
          <a:off x="4980384" y="2348880"/>
          <a:ext cx="40561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4" name="弧形接點 13"/>
          <p:cNvCxnSpPr/>
          <p:nvPr/>
        </p:nvCxnSpPr>
        <p:spPr>
          <a:xfrm rot="10800000" flipV="1">
            <a:off x="3995936" y="5589240"/>
            <a:ext cx="864096" cy="5040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323528" y="5301208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400" dirty="0" smtClean="0"/>
              <a:t>早期的</a:t>
            </a:r>
            <a:r>
              <a:rPr lang="en-US" altLang="zh-TW" sz="1400" dirty="0" smtClean="0"/>
              <a:t>Sinusoidal</a:t>
            </a:r>
            <a:r>
              <a:rPr lang="zh-TW" altLang="en-US" sz="1400" dirty="0" smtClean="0"/>
              <a:t>實驗不是以這個順序進行，或沒紀錄</a:t>
            </a:r>
            <a:r>
              <a:rPr lang="en-US" altLang="zh-TW" sz="1400" dirty="0" smtClean="0"/>
              <a:t>Function Generator</a:t>
            </a:r>
            <a:r>
              <a:rPr lang="zh-TW" altLang="en-US" sz="1400" dirty="0" smtClean="0"/>
              <a:t>的</a:t>
            </a:r>
            <a:r>
              <a:rPr lang="en-US" altLang="zh-TW" sz="1400" dirty="0" smtClean="0"/>
              <a:t>Sync Out</a:t>
            </a:r>
            <a:r>
              <a:rPr lang="zh-TW" altLang="en-US" sz="1400" dirty="0" smtClean="0"/>
              <a:t>同步訊號。總之</a:t>
            </a:r>
            <a:r>
              <a:rPr lang="en-US" altLang="zh-TW" sz="1400" dirty="0" smtClean="0"/>
              <a:t>Motor.vi</a:t>
            </a:r>
            <a:r>
              <a:rPr lang="zh-TW" altLang="en-US" sz="1400" dirty="0" smtClean="0"/>
              <a:t>讓馬達開始依照</a:t>
            </a:r>
            <a:r>
              <a:rPr lang="en-US" altLang="zh-TW" sz="1400" dirty="0" smtClean="0"/>
              <a:t>Function Generator</a:t>
            </a:r>
            <a:r>
              <a:rPr lang="zh-TW" altLang="en-US" sz="1400" dirty="0" smtClean="0"/>
              <a:t>的</a:t>
            </a:r>
            <a:r>
              <a:rPr lang="en-US" altLang="zh-TW" sz="1400" dirty="0" smtClean="0"/>
              <a:t>Sin</a:t>
            </a:r>
            <a:r>
              <a:rPr lang="zh-TW" altLang="en-US" sz="1400" dirty="0" smtClean="0"/>
              <a:t>波開始轉動，</a:t>
            </a:r>
            <a:r>
              <a:rPr lang="en-US" altLang="zh-TW" sz="1400" dirty="0" smtClean="0"/>
              <a:t>AI_voltage_v4.2_OK.vi</a:t>
            </a:r>
            <a:r>
              <a:rPr lang="zh-TW" altLang="en-US" sz="1400" dirty="0" smtClean="0"/>
              <a:t>可以量測電壓訊號。他們是彼此分開而互不影響的兩個程式。</a:t>
            </a:r>
          </a:p>
        </p:txBody>
      </p:sp>
    </p:spTree>
    <p:extLst>
      <p:ext uri="{BB962C8B-B14F-4D97-AF65-F5344CB8AC3E}">
        <p14:creationId xmlns:p14="http://schemas.microsoft.com/office/powerpoint/2010/main" val="207101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1" y="111688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Sinusoidal</a:t>
            </a:r>
            <a:r>
              <a:rPr lang="zh-TW" altLang="en-US" sz="2400" b="1" dirty="0">
                <a:solidFill>
                  <a:srgbClr val="FF0000"/>
                </a:solidFill>
              </a:rPr>
              <a:t>的馬達控制程式說明</a:t>
            </a:r>
          </a:p>
        </p:txBody>
      </p:sp>
      <p:sp>
        <p:nvSpPr>
          <p:cNvPr id="17" name="矩形 16"/>
          <p:cNvSpPr/>
          <p:nvPr/>
        </p:nvSpPr>
        <p:spPr>
          <a:xfrm>
            <a:off x="30594" y="-42201"/>
            <a:ext cx="6939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Appendix_The_Use_of_Labview_Programs.pptx </a:t>
            </a:r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(Ray2016_MasterThesis_OnlineSupplement)</a:t>
            </a:r>
            <a:endParaRPr lang="zh-TW" alt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683589" y="636753"/>
            <a:ext cx="53285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mtClean="0"/>
              <a:t>Speed Control_20140530ray.llb</a:t>
            </a:r>
            <a:r>
              <a:rPr lang="zh-TW" altLang="en-US" dirty="0" smtClean="0"/>
              <a:t>中</a:t>
            </a:r>
            <a:r>
              <a:rPr lang="en-US" altLang="zh-TW" dirty="0" smtClean="0"/>
              <a:t>Motor.vi</a:t>
            </a:r>
            <a:r>
              <a:rPr lang="zh-TW" altLang="en-US" dirty="0" smtClean="0"/>
              <a:t>的使用說明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0211" y="1052736"/>
            <a:ext cx="5376285" cy="541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7"/>
          <p:cNvSpPr txBox="1"/>
          <p:nvPr/>
        </p:nvSpPr>
        <p:spPr>
          <a:xfrm>
            <a:off x="179512" y="473759"/>
            <a:ext cx="331236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TW" sz="1400" dirty="0" smtClean="0"/>
              <a:t>A.	</a:t>
            </a:r>
            <a:r>
              <a:rPr lang="zh-TW" altLang="en-US" sz="1400" dirty="0" smtClean="0"/>
              <a:t>設定</a:t>
            </a:r>
            <a:r>
              <a:rPr lang="en-US" altLang="zh-TW" sz="1400" dirty="0" smtClean="0"/>
              <a:t>Joystick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Control</a:t>
            </a:r>
            <a:r>
              <a:rPr lang="zh-TW" altLang="en-US" sz="1400" dirty="0" smtClean="0"/>
              <a:t>的參數，與輸出的檔案位置</a:t>
            </a:r>
            <a:r>
              <a:rPr lang="en-US" altLang="zh-TW" sz="1400" dirty="0" smtClean="0"/>
              <a:t>+</a:t>
            </a:r>
            <a:r>
              <a:rPr lang="zh-TW" altLang="en-US" sz="1400" dirty="0" smtClean="0"/>
              <a:t>檔案名稱，此例中，馬達的訊號會在桌面的</a:t>
            </a:r>
            <a:r>
              <a:rPr lang="en-US" altLang="zh-TW" sz="1400" dirty="0" smtClean="0"/>
              <a:t>SS3_20151015</a:t>
            </a:r>
            <a:r>
              <a:rPr lang="zh-TW" altLang="en-US" sz="1400" dirty="0" smtClean="0"/>
              <a:t>資料夾中輸出</a:t>
            </a:r>
            <a:r>
              <a:rPr lang="en-US" altLang="zh-TW" sz="1400" dirty="0" smtClean="0"/>
              <a:t>SS3_Test_motor.txt</a:t>
            </a:r>
          </a:p>
          <a:p>
            <a:pPr marL="342900" indent="-342900">
              <a:buAutoNum type="alphaUcPeriod"/>
            </a:pPr>
            <a:endParaRPr lang="en-US" altLang="zh-TW" sz="1400" b="1" dirty="0" smtClean="0"/>
          </a:p>
          <a:p>
            <a:r>
              <a:rPr lang="en-US" altLang="zh-TW" sz="1400" b="1" dirty="0" smtClean="0"/>
              <a:t>Joystick</a:t>
            </a:r>
            <a:r>
              <a:rPr lang="zh-TW" altLang="en-US" sz="1400" b="1" dirty="0" smtClean="0"/>
              <a:t>的參數意義</a:t>
            </a:r>
            <a:r>
              <a:rPr lang="zh-TW" altLang="en-US" sz="1400" dirty="0" smtClean="0"/>
              <a:t>可讀</a:t>
            </a:r>
            <a:r>
              <a:rPr lang="en-US" altLang="zh-TW" sz="1400" dirty="0" smtClean="0"/>
              <a:t>Arcus</a:t>
            </a:r>
            <a:r>
              <a:rPr lang="zh-TW" altLang="en-US" sz="1400" dirty="0" smtClean="0"/>
              <a:t>的使用手冊的</a:t>
            </a:r>
            <a:r>
              <a:rPr lang="en-US" altLang="zh-TW" sz="1400" dirty="0" smtClean="0"/>
              <a:t>p32</a:t>
            </a:r>
            <a:r>
              <a:rPr lang="zh-TW" altLang="en-US" sz="1400" dirty="0" smtClean="0"/>
              <a:t>下半到</a:t>
            </a:r>
            <a:r>
              <a:rPr lang="en-US" altLang="zh-TW" sz="1400" dirty="0" smtClean="0"/>
              <a:t>p33</a:t>
            </a:r>
            <a:r>
              <a:rPr lang="zh-TW" altLang="en-US" sz="1400" dirty="0" smtClean="0"/>
              <a:t>的上半，以及實驗記錄簿</a:t>
            </a:r>
            <a:r>
              <a:rPr lang="en-US" altLang="zh-TW" sz="1400" dirty="0" smtClean="0"/>
              <a:t>2013.12.30</a:t>
            </a:r>
            <a:r>
              <a:rPr lang="zh-TW" altLang="en-US" sz="1400" dirty="0" smtClean="0"/>
              <a:t>的說明。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*實驗紀錄簿上沒有指名的</a:t>
            </a:r>
            <a:r>
              <a:rPr lang="en-US" altLang="zh-TW" sz="1400" dirty="0" err="1" smtClean="0"/>
              <a:t>Negtive</a:t>
            </a:r>
            <a:r>
              <a:rPr lang="en-US" altLang="zh-TW" sz="1400" dirty="0" smtClean="0"/>
              <a:t> outer limit, </a:t>
            </a:r>
            <a:r>
              <a:rPr lang="en-US" altLang="zh-TW" sz="1400" dirty="0" err="1" smtClean="0"/>
              <a:t>Negtive</a:t>
            </a:r>
            <a:r>
              <a:rPr lang="en-US" altLang="zh-TW" sz="1400" dirty="0" smtClean="0"/>
              <a:t> Inner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limit…</a:t>
            </a:r>
            <a:r>
              <a:rPr lang="zh-TW" altLang="en-US" sz="1400" dirty="0" smtClean="0"/>
              <a:t>等，原則上都是設成如左圖中大到對實驗沒有影響的數值；有些早期實驗使用較小的數值，皆記載在紀錄簿上。</a:t>
            </a:r>
            <a:endParaRPr lang="en-US" altLang="zh-TW" sz="1400" dirty="0" smtClean="0"/>
          </a:p>
          <a:p>
            <a:pPr marL="342900" indent="-342900"/>
            <a:endParaRPr lang="en-US" altLang="zh-TW" sz="1400" dirty="0" smtClean="0"/>
          </a:p>
          <a:p>
            <a:pPr marL="342900" indent="-342900">
              <a:buAutoNum type="alphaUcPeriod" startAt="2"/>
            </a:pPr>
            <a:r>
              <a:rPr lang="zh-TW" altLang="en-US" sz="1400" dirty="0" smtClean="0"/>
              <a:t>按下箭頭執行之後，會跑出選擇馬達清單的畫面，此時按下</a:t>
            </a:r>
            <a:r>
              <a:rPr lang="en-US" altLang="zh-TW" sz="1400" dirty="0" smtClean="0"/>
              <a:t>&gt;&gt;&gt;</a:t>
            </a:r>
            <a:r>
              <a:rPr lang="zh-TW" altLang="en-US" sz="1400" dirty="0" smtClean="0"/>
              <a:t>按鈕馬達就會依照控制器</a:t>
            </a:r>
            <a:r>
              <a:rPr lang="en-US" altLang="zh-TW" sz="1400" dirty="0" smtClean="0"/>
              <a:t>pin15-pin16</a:t>
            </a:r>
            <a:r>
              <a:rPr lang="zh-TW" altLang="en-US" sz="1400" dirty="0" smtClean="0"/>
              <a:t>的電壓差開始運轉</a:t>
            </a:r>
            <a:endParaRPr lang="en-US" altLang="zh-TW" sz="1400" dirty="0" smtClean="0"/>
          </a:p>
          <a:p>
            <a:pPr marL="342900" indent="-342900">
              <a:buAutoNum type="alphaUcPeriod" startAt="2"/>
            </a:pPr>
            <a:endParaRPr lang="en-US" altLang="zh-TW" sz="1400" dirty="0" smtClean="0"/>
          </a:p>
          <a:p>
            <a:pPr marL="342900" indent="-342900">
              <a:buAutoNum type="alphaUcPeriod" startAt="2"/>
            </a:pPr>
            <a:endParaRPr lang="en-US" altLang="zh-TW" sz="1400" dirty="0" smtClean="0"/>
          </a:p>
          <a:p>
            <a:pPr marL="342900" indent="-342900">
              <a:buAutoNum type="alphaUcPeriod" startAt="2"/>
            </a:pPr>
            <a:endParaRPr lang="en-US" altLang="zh-TW" sz="1400" dirty="0" smtClean="0"/>
          </a:p>
          <a:p>
            <a:pPr marL="342900" indent="-342900">
              <a:buAutoNum type="alphaUcPeriod" startAt="2"/>
            </a:pPr>
            <a:endParaRPr lang="en-US" altLang="zh-TW" sz="1400" dirty="0" smtClean="0"/>
          </a:p>
          <a:p>
            <a:pPr marL="342900" indent="-342900">
              <a:buAutoNum type="alphaUcPeriod" startAt="2"/>
            </a:pPr>
            <a:endParaRPr lang="en-US" altLang="zh-TW" sz="1400" dirty="0" smtClean="0"/>
          </a:p>
          <a:p>
            <a:pPr marL="342900" indent="-342900">
              <a:buAutoNum type="alphaUcPeriod" startAt="2"/>
            </a:pPr>
            <a:endParaRPr lang="en-US" altLang="zh-TW" sz="1400" dirty="0" smtClean="0"/>
          </a:p>
          <a:p>
            <a:pPr marL="342900" indent="-342900">
              <a:buAutoNum type="alphaUcPeriod" startAt="2"/>
            </a:pPr>
            <a:endParaRPr lang="en-US" altLang="zh-TW" sz="1400" dirty="0" smtClean="0"/>
          </a:p>
          <a:p>
            <a:pPr marL="342900" indent="-342900">
              <a:buAutoNum type="alphaUcPeriod" startAt="2"/>
            </a:pPr>
            <a:endParaRPr lang="en-US" altLang="zh-TW" sz="1400" dirty="0" smtClean="0"/>
          </a:p>
          <a:p>
            <a:pPr marL="342900" indent="-342900">
              <a:buAutoNum type="alphaUcPeriod" startAt="2"/>
            </a:pPr>
            <a:r>
              <a:rPr lang="zh-TW" altLang="en-US" sz="1400" dirty="0" smtClean="0"/>
              <a:t>按下</a:t>
            </a:r>
            <a:r>
              <a:rPr lang="en-US" altLang="zh-TW" sz="1400" dirty="0" smtClean="0"/>
              <a:t>Stop</a:t>
            </a:r>
            <a:r>
              <a:rPr lang="zh-TW" altLang="en-US" sz="1400" dirty="0" smtClean="0"/>
              <a:t>之後馬達就會停止運轉並且將馬達的時間位置檔案輸出</a:t>
            </a:r>
            <a:endParaRPr lang="en-US" altLang="zh-TW" sz="1400" dirty="0" smtClean="0"/>
          </a:p>
        </p:txBody>
      </p:sp>
      <p:sp>
        <p:nvSpPr>
          <p:cNvPr id="19" name="矩形 18"/>
          <p:cNvSpPr/>
          <p:nvPr/>
        </p:nvSpPr>
        <p:spPr>
          <a:xfrm>
            <a:off x="3888432" y="1284825"/>
            <a:ext cx="323528" cy="288032"/>
          </a:xfrm>
          <a:prstGeom prst="rect">
            <a:avLst/>
          </a:prstGeom>
          <a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16" b="84058" l="9619" r="87308">
                          <a14:backgroundMark x1="69405" y1="27899" x2="20708" y2="585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344" t="-741" r="-2684" b="-1481"/>
            </a:stretch>
          </a:blipFill>
          <a:ln w="19050">
            <a:solidFill>
              <a:srgbClr val="0070C0"/>
            </a:solidFill>
          </a:ln>
        </p:spPr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528392" y="1265080"/>
            <a:ext cx="28084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B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7905" y="4609107"/>
            <a:ext cx="1641887" cy="16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2123728" y="6021288"/>
            <a:ext cx="432048" cy="216024"/>
          </a:xfrm>
          <a:prstGeom prst="rect">
            <a:avLst/>
          </a:prstGeom>
          <a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16" b="84058" l="9619" r="87308">
                          <a14:backgroundMark x1="69405" y1="27899" x2="20708" y2="585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344" t="-741" r="-2684" b="-1481"/>
            </a:stretch>
          </a:blipFill>
          <a:ln w="19050">
            <a:solidFill>
              <a:srgbClr val="0070C0"/>
            </a:solidFill>
          </a:ln>
        </p:spPr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96594" y="2148921"/>
            <a:ext cx="4651870" cy="93610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3785494" y="2129176"/>
            <a:ext cx="28886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A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20072" y="1860888"/>
            <a:ext cx="504056" cy="2160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5297662" y="1553112"/>
            <a:ext cx="28245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C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1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8393" y="980728"/>
            <a:ext cx="5580112" cy="343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1" y="111688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Sinusoidal</a:t>
            </a:r>
            <a:r>
              <a:rPr lang="zh-TW" altLang="en-US" sz="2400" b="1" dirty="0">
                <a:solidFill>
                  <a:srgbClr val="FF0000"/>
                </a:solidFill>
              </a:rPr>
              <a:t>的馬達控制程式說明</a:t>
            </a:r>
          </a:p>
        </p:txBody>
      </p:sp>
      <p:sp>
        <p:nvSpPr>
          <p:cNvPr id="17" name="矩形 16"/>
          <p:cNvSpPr/>
          <p:nvPr/>
        </p:nvSpPr>
        <p:spPr>
          <a:xfrm>
            <a:off x="21431" y="-38099"/>
            <a:ext cx="7254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Appendix_The_Use_of_Labview_Programs.pptx  </a:t>
            </a:r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(Ray2016_MasterThesis_OnlineSupplement)</a:t>
            </a:r>
            <a:endParaRPr lang="zh-TW" alt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491881" y="620688"/>
            <a:ext cx="565211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1600" dirty="0" smtClean="0"/>
              <a:t>AI_voltage_v4.2_OK.vi</a:t>
            </a:r>
            <a:r>
              <a:rPr lang="zh-TW" altLang="en-US" sz="1600" dirty="0" smtClean="0"/>
              <a:t>使用說明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師大黃仲仁老師開發，</a:t>
            </a:r>
            <a:r>
              <a:rPr lang="en-US" altLang="zh-TW" sz="1600" dirty="0" smtClean="0"/>
              <a:t>Ray</a:t>
            </a:r>
            <a:r>
              <a:rPr lang="zh-TW" altLang="en-US" sz="1600" dirty="0" smtClean="0"/>
              <a:t>修改</a:t>
            </a:r>
            <a:r>
              <a:rPr lang="en-US" altLang="zh-TW" sz="1600" dirty="0" smtClean="0"/>
              <a:t>)</a:t>
            </a:r>
            <a:endParaRPr lang="zh-TW" altLang="en-US" sz="16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07504" y="620688"/>
            <a:ext cx="331236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zh-TW" altLang="en-US" sz="1400" dirty="0" smtClean="0"/>
              <a:t>設定左邊</a:t>
            </a:r>
            <a:r>
              <a:rPr lang="en-US" altLang="zh-TW" sz="1400" dirty="0" smtClean="0"/>
              <a:t>DAQ</a:t>
            </a:r>
            <a:r>
              <a:rPr lang="zh-TW" altLang="en-US" sz="1400" dirty="0" smtClean="0"/>
              <a:t>面板，包括：</a:t>
            </a:r>
            <a:endParaRPr lang="en-US" altLang="zh-TW" sz="1400" dirty="0" smtClean="0"/>
          </a:p>
          <a:p>
            <a:pPr marL="342900" indent="-342900"/>
            <a:r>
              <a:rPr lang="en-US" altLang="zh-TW" sz="1400" dirty="0" smtClean="0"/>
              <a:t>	Input Terminal </a:t>
            </a:r>
            <a:r>
              <a:rPr lang="en-US" altLang="zh-TW" sz="1400" dirty="0" err="1" smtClean="0"/>
              <a:t>Config</a:t>
            </a:r>
            <a:r>
              <a:rPr lang="en-US" altLang="zh-TW" sz="1400" dirty="0" smtClean="0"/>
              <a:t>:</a:t>
            </a:r>
          </a:p>
          <a:p>
            <a:pPr marL="342900" indent="-342900"/>
            <a:r>
              <a:rPr lang="en-US" altLang="zh-TW" sz="1400" dirty="0" smtClean="0"/>
              <a:t>	NI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DAQ</a:t>
            </a:r>
            <a:r>
              <a:rPr lang="zh-TW" altLang="en-US" sz="1400" dirty="0" smtClean="0"/>
              <a:t>讀取模式，</a:t>
            </a:r>
            <a:r>
              <a:rPr lang="en-US" altLang="zh-TW" sz="1400" b="1" dirty="0" smtClean="0"/>
              <a:t>SS3</a:t>
            </a:r>
            <a:r>
              <a:rPr lang="zh-TW" altLang="en-US" sz="1400" b="1" dirty="0" smtClean="0"/>
              <a:t>的實驗都是取</a:t>
            </a:r>
            <a:r>
              <a:rPr lang="en-US" altLang="zh-TW" sz="1400" b="1" dirty="0" smtClean="0"/>
              <a:t>Differential</a:t>
            </a:r>
          </a:p>
          <a:p>
            <a:pPr marL="342900" indent="-342900"/>
            <a:endParaRPr lang="en-US" altLang="zh-TW" sz="1400" b="1" dirty="0" smtClean="0"/>
          </a:p>
          <a:p>
            <a:pPr marL="342900" indent="-342900"/>
            <a:r>
              <a:rPr lang="en-US" altLang="zh-TW" sz="1400" b="1" dirty="0" smtClean="0"/>
              <a:t>	</a:t>
            </a:r>
            <a:r>
              <a:rPr lang="en-US" altLang="zh-TW" sz="1400" dirty="0" smtClean="0"/>
              <a:t>Min. Voltage &amp; Max. Voltage(Volt): </a:t>
            </a:r>
          </a:p>
          <a:p>
            <a:pPr marL="342900" indent="-342900"/>
            <a:r>
              <a:rPr lang="en-US" altLang="zh-TW" sz="1400" dirty="0" smtClean="0"/>
              <a:t>	</a:t>
            </a:r>
            <a:r>
              <a:rPr lang="zh-TW" altLang="en-US" sz="1400" dirty="0" smtClean="0"/>
              <a:t>設定</a:t>
            </a:r>
            <a:r>
              <a:rPr lang="en-US" altLang="zh-TW" sz="1400" dirty="0" smtClean="0"/>
              <a:t>DAQ Channel</a:t>
            </a:r>
            <a:r>
              <a:rPr lang="zh-TW" altLang="en-US" sz="1400" dirty="0" smtClean="0"/>
              <a:t>的最大最小電壓，所設定的值會套用到所有</a:t>
            </a:r>
            <a:r>
              <a:rPr lang="en-US" altLang="zh-TW" sz="1400" dirty="0" smtClean="0"/>
              <a:t>Channel</a:t>
            </a:r>
            <a:r>
              <a:rPr lang="zh-TW" altLang="en-US" sz="1400" dirty="0" smtClean="0"/>
              <a:t>，</a:t>
            </a:r>
            <a:r>
              <a:rPr lang="en-US" altLang="zh-TW" sz="1400" b="1" dirty="0" smtClean="0"/>
              <a:t>SS3</a:t>
            </a:r>
            <a:r>
              <a:rPr lang="zh-TW" altLang="en-US" sz="1400" b="1" dirty="0" smtClean="0"/>
              <a:t>的實驗都是取</a:t>
            </a:r>
            <a:r>
              <a:rPr lang="en-US" altLang="zh-TW" sz="1400" b="1" dirty="0" smtClean="0"/>
              <a:t>Min Voltage -10</a:t>
            </a:r>
            <a:r>
              <a:rPr lang="zh-TW" altLang="en-US" sz="1400" b="1" dirty="0" smtClean="0"/>
              <a:t>與</a:t>
            </a:r>
            <a:r>
              <a:rPr lang="en-US" altLang="zh-TW" sz="1400" b="1" dirty="0" smtClean="0"/>
              <a:t>Max Voltage</a:t>
            </a:r>
            <a:r>
              <a:rPr lang="zh-TW" altLang="en-US" sz="1400" b="1" dirty="0" smtClean="0"/>
              <a:t> </a:t>
            </a:r>
            <a:r>
              <a:rPr lang="en-US" altLang="zh-TW" sz="1400" b="1" dirty="0" smtClean="0"/>
              <a:t>+10</a:t>
            </a:r>
          </a:p>
          <a:p>
            <a:pPr marL="342900" indent="-342900"/>
            <a:endParaRPr lang="en-US" altLang="zh-TW" sz="1400" b="1" dirty="0" smtClean="0"/>
          </a:p>
          <a:p>
            <a:pPr marL="342900" indent="-342900"/>
            <a:r>
              <a:rPr lang="en-US" altLang="zh-TW" sz="1400" b="1" dirty="0" smtClean="0"/>
              <a:t>	</a:t>
            </a:r>
            <a:r>
              <a:rPr lang="en-US" altLang="zh-TW" sz="1400" dirty="0" smtClean="0"/>
              <a:t>Sample Rate(Hz):</a:t>
            </a:r>
          </a:p>
          <a:p>
            <a:pPr marL="342900" indent="-342900"/>
            <a:r>
              <a:rPr lang="en-US" altLang="zh-TW" sz="1400" dirty="0" smtClean="0"/>
              <a:t>	</a:t>
            </a:r>
            <a:r>
              <a:rPr lang="zh-TW" altLang="en-US" sz="1400" dirty="0" smtClean="0"/>
              <a:t>實驗讀取電壓訊號的頻率</a:t>
            </a:r>
            <a:endParaRPr lang="en-US" altLang="zh-TW" sz="1400" dirty="0" smtClean="0"/>
          </a:p>
          <a:p>
            <a:pPr marL="342900" indent="-342900"/>
            <a:endParaRPr lang="en-US" altLang="zh-TW" sz="1400" dirty="0" smtClean="0"/>
          </a:p>
          <a:p>
            <a:pPr marL="342900" indent="-342900"/>
            <a:r>
              <a:rPr lang="en-US" altLang="zh-TW" sz="1400" dirty="0" smtClean="0"/>
              <a:t>	Volt. </a:t>
            </a:r>
            <a:r>
              <a:rPr lang="en-US" altLang="zh-TW" sz="1400" dirty="0" err="1" smtClean="0"/>
              <a:t>Resol</a:t>
            </a:r>
            <a:r>
              <a:rPr lang="en-US" altLang="zh-TW" sz="1400" dirty="0" smtClean="0"/>
              <a:t>.(Volt) :</a:t>
            </a:r>
          </a:p>
          <a:p>
            <a:pPr marL="342900" indent="-342900"/>
            <a:r>
              <a:rPr lang="en-US" altLang="zh-TW" sz="1400" dirty="0" smtClean="0"/>
              <a:t>	</a:t>
            </a:r>
            <a:r>
              <a:rPr lang="zh-TW" altLang="en-US" sz="1400" dirty="0" smtClean="0"/>
              <a:t>實驗讀取電壓訊號的精度，</a:t>
            </a:r>
            <a:r>
              <a:rPr lang="en-US" altLang="zh-TW" sz="1400" dirty="0" smtClean="0"/>
              <a:t>SS3</a:t>
            </a:r>
            <a:r>
              <a:rPr lang="zh-TW" altLang="en-US" sz="1400" dirty="0" smtClean="0"/>
              <a:t>的實驗都是讀到</a:t>
            </a:r>
            <a:r>
              <a:rPr lang="en-US" altLang="zh-TW" sz="1400" dirty="0" smtClean="0"/>
              <a:t>0.001V=1mV</a:t>
            </a:r>
          </a:p>
          <a:p>
            <a:pPr marL="342900" indent="-342900"/>
            <a:endParaRPr lang="en-US" altLang="zh-TW" sz="1400" dirty="0" smtClean="0"/>
          </a:p>
          <a:p>
            <a:pPr marL="342900" indent="-342900"/>
            <a:r>
              <a:rPr lang="en-US" altLang="zh-TW" sz="1400" dirty="0" smtClean="0"/>
              <a:t>	Convolution #:</a:t>
            </a:r>
          </a:p>
          <a:p>
            <a:pPr marL="342900" indent="-342900"/>
            <a:r>
              <a:rPr lang="en-US" altLang="zh-TW" sz="1400" dirty="0" smtClean="0"/>
              <a:t>	</a:t>
            </a:r>
            <a:r>
              <a:rPr lang="zh-TW" altLang="en-US" sz="1400" dirty="0" smtClean="0"/>
              <a:t>如果不為</a:t>
            </a:r>
            <a:r>
              <a:rPr lang="en-US" altLang="zh-TW" sz="1400" dirty="0" smtClean="0"/>
              <a:t>1</a:t>
            </a:r>
            <a:r>
              <a:rPr lang="zh-TW" altLang="en-US" sz="1400" dirty="0" smtClean="0"/>
              <a:t>，而設為某</a:t>
            </a:r>
            <a:r>
              <a:rPr lang="en-US" altLang="zh-TW" sz="1400" dirty="0" smtClean="0"/>
              <a:t>N(&gt;1)</a:t>
            </a:r>
            <a:r>
              <a:rPr lang="zh-TW" altLang="en-US" sz="1400" dirty="0" smtClean="0"/>
              <a:t>。程式會自動的將</a:t>
            </a:r>
            <a:r>
              <a:rPr lang="en-US" altLang="zh-TW" sz="1400" dirty="0" smtClean="0"/>
              <a:t>N</a:t>
            </a:r>
            <a:r>
              <a:rPr lang="zh-TW" altLang="en-US" sz="1400" dirty="0" smtClean="0"/>
              <a:t>筆資料取平均，而紀錄下來的電壓訊號，每一筆資料</a:t>
            </a:r>
            <a:r>
              <a:rPr lang="en-US" altLang="zh-TW" sz="1400" dirty="0" smtClean="0"/>
              <a:t>N</a:t>
            </a:r>
            <a:r>
              <a:rPr lang="zh-TW" altLang="en-US" sz="1400" dirty="0" smtClean="0"/>
              <a:t>筆資料的平均。</a:t>
            </a:r>
            <a:endParaRPr lang="en-US" altLang="zh-TW" sz="1400" dirty="0" smtClean="0"/>
          </a:p>
          <a:p>
            <a:pPr marL="342900" indent="-342900"/>
            <a:endParaRPr lang="en-US" altLang="zh-TW" sz="1400" dirty="0" smtClean="0"/>
          </a:p>
          <a:p>
            <a:pPr marL="342900" indent="-342900">
              <a:buFont typeface="+mj-lt"/>
              <a:buAutoNum type="alphaUcPeriod" startAt="2"/>
            </a:pPr>
            <a:r>
              <a:rPr lang="zh-TW" altLang="en-US" sz="1400" dirty="0" smtClean="0"/>
              <a:t>設定檔案名稱與輸出的位置。須包含完整的路徑與檔名，</a:t>
            </a:r>
            <a:r>
              <a:rPr lang="en-US" altLang="zh-TW" sz="1400" dirty="0" smtClean="0"/>
              <a:t>Ex. C:\Users\Lab232\Desktop\SS3_20151015\SS3_Test_force.txt</a:t>
            </a:r>
          </a:p>
        </p:txBody>
      </p:sp>
      <p:sp>
        <p:nvSpPr>
          <p:cNvPr id="19" name="矩形 18"/>
          <p:cNvSpPr/>
          <p:nvPr/>
        </p:nvSpPr>
        <p:spPr>
          <a:xfrm>
            <a:off x="5184577" y="1484784"/>
            <a:ext cx="1403648" cy="288032"/>
          </a:xfrm>
          <a:prstGeom prst="rect">
            <a:avLst/>
          </a:prstGeom>
          <a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16" b="84058" l="9619" r="87308">
                          <a14:backgroundMark x1="69405" y1="27899" x2="20708" y2="585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344" t="-741" r="-2684" b="-1481"/>
            </a:stretch>
          </a:blipFill>
          <a:ln w="19050">
            <a:solidFill>
              <a:srgbClr val="0070C0"/>
            </a:solidFill>
          </a:ln>
        </p:spPr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184577" y="1177007"/>
            <a:ext cx="28084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B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14949" y="1484784"/>
            <a:ext cx="1633116" cy="230425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3491051" y="1124744"/>
            <a:ext cx="28886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A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16017" y="1556792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4355977" y="1556792"/>
            <a:ext cx="28245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C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769023" y="4509120"/>
            <a:ext cx="5374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C. </a:t>
            </a:r>
            <a:r>
              <a:rPr lang="zh-TW" altLang="en-US" sz="1400" dirty="0" smtClean="0"/>
              <a:t>當按下</a:t>
            </a:r>
            <a:r>
              <a:rPr lang="en-US" altLang="zh-TW" sz="1400" dirty="0" smtClean="0"/>
              <a:t>off</a:t>
            </a:r>
            <a:r>
              <a:rPr lang="zh-TW" altLang="en-US" sz="1400" dirty="0" smtClean="0"/>
              <a:t>的按鈕的時候，</a:t>
            </a:r>
            <a:r>
              <a:rPr lang="en-US" altLang="zh-TW" sz="1400" dirty="0" smtClean="0"/>
              <a:t>off</a:t>
            </a:r>
            <a:r>
              <a:rPr lang="zh-TW" altLang="en-US" sz="1400" dirty="0" smtClean="0"/>
              <a:t>按鈕會轉變成</a:t>
            </a:r>
            <a:r>
              <a:rPr lang="en-US" altLang="zh-TW" sz="1400" dirty="0" smtClean="0"/>
              <a:t>On</a:t>
            </a:r>
            <a:r>
              <a:rPr lang="zh-TW" altLang="en-US" sz="1400" dirty="0" smtClean="0"/>
              <a:t>，</a:t>
            </a:r>
            <a:r>
              <a:rPr lang="en-US" altLang="zh-TW" sz="1400" dirty="0" smtClean="0"/>
              <a:t>DAQ</a:t>
            </a:r>
            <a:r>
              <a:rPr lang="zh-TW" altLang="en-US" sz="1400" dirty="0" smtClean="0"/>
              <a:t>就會開始紀   </a:t>
            </a:r>
            <a:endParaRPr lang="en-US" altLang="zh-TW" sz="1400" dirty="0" smtClean="0"/>
          </a:p>
          <a:p>
            <a:r>
              <a:rPr lang="zh-TW" altLang="en-US" sz="1400" dirty="0" smtClean="0"/>
              <a:t>     錄電壓讀值；當再按同一個按鈕，</a:t>
            </a:r>
            <a:r>
              <a:rPr lang="en-US" altLang="zh-TW" sz="1400" dirty="0" smtClean="0"/>
              <a:t>on</a:t>
            </a:r>
            <a:r>
              <a:rPr lang="zh-TW" altLang="en-US" sz="1400" dirty="0" smtClean="0"/>
              <a:t>又會轉變為</a:t>
            </a:r>
            <a:r>
              <a:rPr lang="en-US" altLang="zh-TW" sz="1400" dirty="0" smtClean="0"/>
              <a:t>off</a:t>
            </a:r>
            <a:r>
              <a:rPr lang="zh-TW" altLang="en-US" sz="1400" dirty="0" smtClean="0"/>
              <a:t>，此時之前</a:t>
            </a:r>
            <a:endParaRPr lang="en-US" altLang="zh-TW" sz="1400" dirty="0" smtClean="0"/>
          </a:p>
          <a:p>
            <a:r>
              <a:rPr lang="zh-TW" altLang="en-US" sz="1400" dirty="0" smtClean="0"/>
              <a:t>     紀錄的訊息就會輸出成</a:t>
            </a:r>
            <a:r>
              <a:rPr lang="en-US" altLang="zh-TW" sz="1400" dirty="0" smtClean="0"/>
              <a:t>txt</a:t>
            </a:r>
            <a:endParaRPr lang="zh-TW" altLang="en-US" sz="1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301208"/>
            <a:ext cx="1247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255468"/>
            <a:ext cx="1066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向右箭號 28"/>
          <p:cNvSpPr/>
          <p:nvPr/>
        </p:nvSpPr>
        <p:spPr>
          <a:xfrm>
            <a:off x="7236296" y="5733256"/>
            <a:ext cx="576064" cy="57606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5301208"/>
            <a:ext cx="990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向右箭號 30"/>
          <p:cNvSpPr/>
          <p:nvPr/>
        </p:nvSpPr>
        <p:spPr>
          <a:xfrm>
            <a:off x="5436096" y="5733256"/>
            <a:ext cx="576064" cy="57606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71016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1" y="111688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Sinusoidal</a:t>
            </a:r>
            <a:r>
              <a:rPr lang="zh-TW" altLang="en-US" sz="2400" b="1" dirty="0">
                <a:solidFill>
                  <a:srgbClr val="FF0000"/>
                </a:solidFill>
              </a:rPr>
              <a:t>的馬達控制程式說明</a:t>
            </a:r>
          </a:p>
        </p:txBody>
      </p:sp>
      <p:sp>
        <p:nvSpPr>
          <p:cNvPr id="17" name="矩形 16"/>
          <p:cNvSpPr/>
          <p:nvPr/>
        </p:nvSpPr>
        <p:spPr>
          <a:xfrm>
            <a:off x="21431" y="-38099"/>
            <a:ext cx="7254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Appendix_The_Use_of_Labview_Programs.pptx  </a:t>
            </a:r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(Ray2016_MasterThesis_OnlineSupplement)</a:t>
            </a:r>
            <a:endParaRPr lang="zh-TW" alt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23529" y="749022"/>
            <a:ext cx="84969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zh-TW" altLang="en-US" sz="1600" dirty="0" smtClean="0"/>
              <a:t>使用時有幾點注意事項：</a:t>
            </a: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600" dirty="0" smtClean="0">
                <a:solidFill>
                  <a:srgbClr val="FF0000"/>
                </a:solidFill>
              </a:rPr>
              <a:t>實驗中發生什麼意外強制停止馬達的唯一</a:t>
            </a:r>
            <a:r>
              <a:rPr lang="en-US" altLang="zh-TW" sz="1600" dirty="0" smtClean="0">
                <a:solidFill>
                  <a:srgbClr val="FF0000"/>
                </a:solidFill>
              </a:rPr>
              <a:t>100%</a:t>
            </a:r>
            <a:r>
              <a:rPr lang="zh-TW" altLang="en-US" sz="1600" dirty="0" smtClean="0">
                <a:solidFill>
                  <a:srgbClr val="FF0000"/>
                </a:solidFill>
              </a:rPr>
              <a:t>有效的方法，是切掉馬達電源</a:t>
            </a:r>
            <a:endParaRPr lang="en-US" altLang="zh-TW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1600" dirty="0" smtClean="0"/>
              <a:t>SS3</a:t>
            </a:r>
            <a:r>
              <a:rPr lang="zh-TW" altLang="en-US" sz="1600" dirty="0" smtClean="0"/>
              <a:t>實驗使用的</a:t>
            </a:r>
            <a:r>
              <a:rPr lang="en-US" altLang="zh-TW" sz="1600" dirty="0" smtClean="0"/>
              <a:t>Function Generator</a:t>
            </a:r>
            <a:r>
              <a:rPr lang="zh-TW" altLang="en-US" sz="1600" dirty="0" smtClean="0"/>
              <a:t>訊號，是</a:t>
            </a:r>
            <a:r>
              <a:rPr lang="en-US" altLang="zh-TW" sz="1600" dirty="0" smtClean="0"/>
              <a:t>NF</a:t>
            </a:r>
            <a:r>
              <a:rPr lang="zh-TW" altLang="en-US" sz="1600" dirty="0" smtClean="0"/>
              <a:t>公司生產的</a:t>
            </a:r>
            <a:r>
              <a:rPr lang="en-US" altLang="zh-TW" sz="1600" dirty="0" smtClean="0"/>
              <a:t>WF1944B</a:t>
            </a:r>
            <a:r>
              <a:rPr lang="zh-TW" altLang="en-US" sz="1600" dirty="0" smtClean="0"/>
              <a:t>機型。最後微調的結果，輸出訊號的</a:t>
            </a:r>
            <a:r>
              <a:rPr lang="en-US" altLang="zh-TW" sz="1600" dirty="0" smtClean="0"/>
              <a:t>peak-to peak</a:t>
            </a:r>
            <a:r>
              <a:rPr lang="zh-TW" altLang="en-US" sz="1600" dirty="0" smtClean="0"/>
              <a:t>值是</a:t>
            </a:r>
            <a:r>
              <a:rPr lang="en-US" altLang="zh-TW" sz="1600" dirty="0" smtClean="0"/>
              <a:t>4.7volt</a:t>
            </a:r>
            <a:r>
              <a:rPr lang="zh-TW" altLang="en-US" sz="1600" dirty="0" smtClean="0"/>
              <a:t>，</a:t>
            </a:r>
            <a:r>
              <a:rPr lang="en-US" altLang="zh-TW" sz="1600" dirty="0" smtClean="0"/>
              <a:t>offset</a:t>
            </a:r>
            <a:r>
              <a:rPr lang="zh-TW" altLang="en-US" sz="1600" dirty="0" smtClean="0"/>
              <a:t>是</a:t>
            </a:r>
            <a:r>
              <a:rPr lang="en-US" altLang="zh-TW" sz="1600" dirty="0" smtClean="0"/>
              <a:t>2.45volt(</a:t>
            </a:r>
            <a:r>
              <a:rPr lang="zh-TW" altLang="en-US" sz="1600" dirty="0" smtClean="0"/>
              <a:t>接近</a:t>
            </a:r>
            <a:r>
              <a:rPr lang="en-US" altLang="zh-TW" sz="1600" dirty="0" smtClean="0"/>
              <a:t>p-p 5volt,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offset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2.5volt</a:t>
            </a:r>
            <a:r>
              <a:rPr lang="zh-TW" altLang="en-US" sz="1600" dirty="0" smtClean="0"/>
              <a:t>，見</a:t>
            </a:r>
            <a:r>
              <a:rPr lang="en-US" altLang="zh-TW" sz="1600" dirty="0" smtClean="0"/>
              <a:t>B2-1-1)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600" dirty="0" smtClean="0"/>
              <a:t>如同前面所述，實驗的開始與停止都是由手動控制的</a:t>
            </a:r>
            <a:endParaRPr lang="en-US" altLang="zh-TW" sz="1600" dirty="0" smtClean="0"/>
          </a:p>
          <a:p>
            <a:pPr marL="285750" indent="-285750"/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600" dirty="0" smtClean="0"/>
              <a:t>此程式單</a:t>
            </a:r>
            <a:r>
              <a:rPr lang="zh-TW" altLang="en-US" sz="1600" dirty="0"/>
              <a:t>筆實驗可以</a:t>
            </a:r>
            <a:r>
              <a:rPr lang="zh-TW" altLang="en-US" sz="1600" dirty="0" smtClean="0"/>
              <a:t>儲存的資料仍然有其上限。若執行總資料長度過長的實驗，會導致程式意外的錯誤中止。</a:t>
            </a:r>
            <a:endParaRPr lang="en-US" altLang="zh-TW" sz="1600" dirty="0" smtClean="0"/>
          </a:p>
        </p:txBody>
      </p:sp>
    </p:spTree>
    <p:extLst>
      <p:ext uri="{BB962C8B-B14F-4D97-AF65-F5344CB8AC3E}">
        <p14:creationId xmlns:p14="http://schemas.microsoft.com/office/powerpoint/2010/main" val="178673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1" y="111688"/>
            <a:ext cx="570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使</a:t>
            </a:r>
            <a:r>
              <a:rPr lang="zh-TW" altLang="en-US" sz="2400" b="1" dirty="0">
                <a:solidFill>
                  <a:srgbClr val="FF0000"/>
                </a:solidFill>
              </a:rPr>
              <a:t>用的</a:t>
            </a:r>
            <a:r>
              <a:rPr lang="en-US" altLang="zh-TW" sz="2400" b="1" dirty="0" err="1">
                <a:solidFill>
                  <a:srgbClr val="FF0000"/>
                </a:solidFill>
              </a:rPr>
              <a:t>Labview</a:t>
            </a:r>
            <a:r>
              <a:rPr lang="zh-TW" altLang="en-US" sz="2400" b="1" dirty="0">
                <a:solidFill>
                  <a:srgbClr val="FF0000"/>
                </a:solidFill>
              </a:rPr>
              <a:t>程式概觀與程式版本說明</a:t>
            </a:r>
          </a:p>
        </p:txBody>
      </p:sp>
      <p:sp>
        <p:nvSpPr>
          <p:cNvPr id="17" name="矩形 16"/>
          <p:cNvSpPr/>
          <p:nvPr/>
        </p:nvSpPr>
        <p:spPr>
          <a:xfrm>
            <a:off x="21431" y="-38099"/>
            <a:ext cx="7254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Appendix_The_Use_of_Labview_Programs.pptx  </a:t>
            </a:r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(Ray2016_MasterThesis_OnlineSupplement)</a:t>
            </a:r>
            <a:endParaRPr lang="zh-TW" alt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9512" y="476672"/>
            <a:ext cx="882047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1400" dirty="0" smtClean="0"/>
              <a:t>SS3</a:t>
            </a:r>
            <a:r>
              <a:rPr lang="zh-TW" altLang="en-US" sz="1400" dirty="0" smtClean="0"/>
              <a:t>實驗中不同的馬達轉動方式，對應到不同的</a:t>
            </a:r>
            <a:r>
              <a:rPr lang="en-US" altLang="zh-TW" sz="1400" dirty="0" err="1" smtClean="0"/>
              <a:t>Labview</a:t>
            </a:r>
            <a:r>
              <a:rPr lang="zh-TW" altLang="en-US" sz="1400" dirty="0" smtClean="0"/>
              <a:t>程式：</a:t>
            </a:r>
            <a:endParaRPr lang="en-US" altLang="zh-TW" sz="1400" dirty="0" smtClean="0"/>
          </a:p>
          <a:p>
            <a:pPr marL="285750" indent="-285750"/>
            <a:endParaRPr lang="en-US" altLang="zh-TW" sz="1400" dirty="0" smtClean="0"/>
          </a:p>
          <a:p>
            <a:pPr marL="285750" indent="-285750"/>
            <a:r>
              <a:rPr lang="en-US" altLang="zh-TW" sz="1400" dirty="0" smtClean="0"/>
              <a:t>	</a:t>
            </a:r>
            <a:r>
              <a:rPr lang="zh-TW" altLang="en-US" sz="1400" dirty="0" smtClean="0"/>
              <a:t>定速轉動</a:t>
            </a:r>
            <a:r>
              <a:rPr lang="en-US" altLang="zh-TW" sz="1400" dirty="0" smtClean="0"/>
              <a:t>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	(</a:t>
            </a:r>
            <a:r>
              <a:rPr lang="zh-TW" altLang="en-US" sz="1400" dirty="0" smtClean="0"/>
              <a:t>新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AI_voltage_v5.3.1_DCExp.vi</a:t>
            </a:r>
            <a:r>
              <a:rPr lang="zh-TW" altLang="en-US" sz="1400" dirty="0" smtClean="0"/>
              <a:t>；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舊</a:t>
            </a:r>
            <a:r>
              <a:rPr lang="en-US" altLang="zh-TW" sz="1400" dirty="0" smtClean="0"/>
              <a:t>)DC_Speed_Control_xxxxx.llb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&amp;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AI_voltage_v4.2_OK.vi</a:t>
            </a:r>
          </a:p>
          <a:p>
            <a:pPr marL="285750" indent="-285750"/>
            <a:r>
              <a:rPr lang="en-US" altLang="zh-TW" sz="1400" dirty="0" smtClean="0"/>
              <a:t>	Seesaw</a:t>
            </a:r>
            <a:r>
              <a:rPr lang="zh-TW" altLang="en-US" sz="1400" dirty="0" smtClean="0"/>
              <a:t>往復轉動</a:t>
            </a:r>
            <a:r>
              <a:rPr lang="en-US" altLang="zh-TW" sz="1400" dirty="0" smtClean="0"/>
              <a:t>:	 AI_voltage_v5.1.4.vi</a:t>
            </a:r>
          </a:p>
          <a:p>
            <a:pPr marL="285750" indent="-285750"/>
            <a:r>
              <a:rPr lang="en-US" altLang="zh-TW" sz="1400" dirty="0" smtClean="0"/>
              <a:t>	</a:t>
            </a:r>
            <a:r>
              <a:rPr lang="en-US" altLang="zh-TW" sz="1400" dirty="0" err="1" smtClean="0"/>
              <a:t>Sinisoidal</a:t>
            </a:r>
            <a:r>
              <a:rPr lang="zh-TW" altLang="en-US" sz="1400" dirty="0" smtClean="0"/>
              <a:t>轉動</a:t>
            </a:r>
            <a:r>
              <a:rPr lang="en-US" altLang="zh-TW" sz="1400" dirty="0" smtClean="0"/>
              <a:t>:	Speed Control_20140530ray.llb</a:t>
            </a:r>
            <a:r>
              <a:rPr lang="zh-TW" altLang="en-US" sz="1400" dirty="0" smtClean="0"/>
              <a:t> 與 </a:t>
            </a:r>
            <a:r>
              <a:rPr lang="en-US" altLang="zh-TW" sz="1400" dirty="0" smtClean="0"/>
              <a:t>AI_voltage_v4.2_OK.vi</a:t>
            </a:r>
            <a:r>
              <a:rPr lang="zh-TW" altLang="en-US" sz="1400" dirty="0" smtClean="0"/>
              <a:t>　</a:t>
            </a:r>
            <a:endParaRPr lang="en-US" altLang="zh-TW" sz="1400" dirty="0" smtClean="0"/>
          </a:p>
          <a:p>
            <a:pPr marL="285750" indent="-285750"/>
            <a:endParaRPr lang="en-US" altLang="zh-TW" sz="1400" dirty="0" smtClean="0"/>
          </a:p>
          <a:p>
            <a:pPr marL="285750" indent="-285750"/>
            <a:r>
              <a:rPr lang="en-US" altLang="zh-TW" sz="1400" dirty="0" smtClean="0"/>
              <a:t>	</a:t>
            </a:r>
            <a:r>
              <a:rPr lang="zh-TW" altLang="en-US" sz="1400" dirty="0" smtClean="0"/>
              <a:t>比較古早的實驗，馬達控制與</a:t>
            </a:r>
            <a:r>
              <a:rPr lang="en-US" altLang="zh-TW" sz="1400" dirty="0" smtClean="0"/>
              <a:t>DAQ</a:t>
            </a:r>
            <a:r>
              <a:rPr lang="zh-TW" altLang="en-US" sz="1400" dirty="0" smtClean="0"/>
              <a:t>電壓訊號量測的程式是分開的，要手動分別啟動。到了</a:t>
            </a:r>
            <a:r>
              <a:rPr lang="en-US" altLang="zh-TW" sz="1400" dirty="0" smtClean="0"/>
              <a:t>AI_voltage_v5.1</a:t>
            </a:r>
            <a:r>
              <a:rPr lang="zh-TW" altLang="en-US" sz="1400" dirty="0" smtClean="0"/>
              <a:t>的時候，馬達控制與</a:t>
            </a:r>
            <a:r>
              <a:rPr lang="en-US" altLang="zh-TW" sz="1400" dirty="0" smtClean="0"/>
              <a:t>DAQ</a:t>
            </a:r>
            <a:r>
              <a:rPr lang="zh-TW" altLang="en-US" sz="1400" dirty="0" smtClean="0"/>
              <a:t>的量測已整合單一一個程式，且支援實驗排程的功能。</a:t>
            </a:r>
            <a:endParaRPr lang="en-US" altLang="zh-TW" sz="1400" dirty="0" smtClean="0"/>
          </a:p>
          <a:p>
            <a:pPr marL="285750" indent="-285750"/>
            <a:endParaRPr lang="en-US" altLang="zh-TW" sz="14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400" dirty="0" smtClean="0"/>
              <a:t>不同版本程式的說明：</a:t>
            </a:r>
            <a:endParaRPr lang="en-US" altLang="zh-TW" sz="14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400" dirty="0" smtClean="0"/>
          </a:p>
          <a:p>
            <a:pPr marL="285750" indent="-285750"/>
            <a:r>
              <a:rPr lang="en-US" altLang="zh-TW" sz="1400" dirty="0" smtClean="0"/>
              <a:t>	Speed Control_20140530ray.llb</a:t>
            </a:r>
            <a:r>
              <a:rPr lang="zh-TW" altLang="en-US" sz="1400" dirty="0" smtClean="0"/>
              <a:t>：</a:t>
            </a:r>
            <a:r>
              <a:rPr lang="en-US" altLang="zh-TW" sz="1400" dirty="0" smtClean="0"/>
              <a:t>Sinusoidal</a:t>
            </a:r>
            <a:r>
              <a:rPr lang="zh-TW" altLang="en-US" sz="1400" dirty="0" smtClean="0"/>
              <a:t>馬達控制使用的程式，讓馬達依照控制器的</a:t>
            </a:r>
            <a:r>
              <a:rPr lang="en-US" altLang="zh-TW" sz="1400" dirty="0" smtClean="0"/>
              <a:t>pin15,16</a:t>
            </a:r>
            <a:r>
              <a:rPr lang="zh-TW" altLang="en-US" sz="1400" dirty="0" smtClean="0"/>
              <a:t>腳電壓差，使用</a:t>
            </a:r>
            <a:r>
              <a:rPr lang="en-US" altLang="zh-TW" sz="1400" dirty="0" smtClean="0"/>
              <a:t>Joystick Control</a:t>
            </a:r>
            <a:r>
              <a:rPr lang="zh-TW" altLang="en-US" sz="1400" dirty="0" smtClean="0"/>
              <a:t>的實驗。</a:t>
            </a:r>
            <a:endParaRPr lang="en-US" altLang="zh-TW" sz="14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400" dirty="0" smtClean="0"/>
          </a:p>
          <a:p>
            <a:pPr marL="285750" indent="-285750"/>
            <a:r>
              <a:rPr lang="en-US" altLang="zh-TW" sz="1400" dirty="0" smtClean="0"/>
              <a:t>	DC_Speed_Control_xxxxx.llb</a:t>
            </a:r>
            <a:r>
              <a:rPr lang="zh-TW" altLang="en-US" sz="1400" dirty="0" smtClean="0"/>
              <a:t>：控制馬達定轉速使用的程式，讓馬達依照排程的速度，依序轉動固定圈數。兩個轉速之間沒有任何停頓，程式會把所有轉速的檔案寫在同一個</a:t>
            </a:r>
            <a:r>
              <a:rPr lang="en-US" altLang="zh-TW" sz="1400" dirty="0" smtClean="0"/>
              <a:t>txt</a:t>
            </a:r>
            <a:r>
              <a:rPr lang="zh-TW" altLang="en-US" sz="1400" dirty="0" smtClean="0"/>
              <a:t>，彼此不分；且由於</a:t>
            </a:r>
            <a:r>
              <a:rPr lang="en-US" altLang="zh-TW" sz="1400" dirty="0" smtClean="0"/>
              <a:t>Bug</a:t>
            </a:r>
            <a:r>
              <a:rPr lang="zh-TW" altLang="en-US" sz="1400" dirty="0" smtClean="0"/>
              <a:t>，會漏掉一些轉速沒有執行，後來已被</a:t>
            </a:r>
            <a:r>
              <a:rPr lang="en-US" altLang="zh-TW" sz="1400" dirty="0" smtClean="0"/>
              <a:t>AI_voltage_v5.3.1_DCExp.vi</a:t>
            </a:r>
            <a:r>
              <a:rPr lang="zh-TW" altLang="en-US" sz="1400" dirty="0" smtClean="0"/>
              <a:t>取代。</a:t>
            </a:r>
            <a:endParaRPr lang="en-US" altLang="zh-TW" sz="1400" dirty="0" smtClean="0"/>
          </a:p>
          <a:p>
            <a:pPr marL="285750" indent="-285750"/>
            <a:endParaRPr lang="en-US" altLang="zh-TW" sz="1400" dirty="0" smtClean="0"/>
          </a:p>
          <a:p>
            <a:pPr marL="285750" indent="-285750"/>
            <a:r>
              <a:rPr lang="en-US" altLang="zh-TW" sz="1400" dirty="0" smtClean="0"/>
              <a:t>	AI_voltage_v4.x_OK</a:t>
            </a:r>
            <a:r>
              <a:rPr lang="zh-TW" altLang="en-US" sz="1400" dirty="0" smtClean="0"/>
              <a:t>：讀取</a:t>
            </a:r>
            <a:r>
              <a:rPr lang="en-US" altLang="zh-TW" sz="1400" dirty="0" smtClean="0"/>
              <a:t>DAQ</a:t>
            </a:r>
            <a:r>
              <a:rPr lang="zh-TW" altLang="en-US" sz="1400" dirty="0" smtClean="0"/>
              <a:t>訊號的程式，黃仲仁老師提供的，</a:t>
            </a:r>
            <a:r>
              <a:rPr lang="en-US" altLang="zh-TW" sz="1400" dirty="0" smtClean="0"/>
              <a:t>Ray</a:t>
            </a:r>
            <a:r>
              <a:rPr lang="zh-TW" altLang="en-US" sz="1400" dirty="0" smtClean="0"/>
              <a:t>拿到的第一版為</a:t>
            </a:r>
            <a:r>
              <a:rPr lang="en-US" altLang="zh-TW" sz="1400" dirty="0" smtClean="0"/>
              <a:t>AI_voltage_4.1_OK</a:t>
            </a:r>
            <a:r>
              <a:rPr lang="zh-TW" altLang="en-US" sz="1400" dirty="0" smtClean="0"/>
              <a:t>。</a:t>
            </a:r>
            <a:r>
              <a:rPr lang="en-US" altLang="zh-TW" sz="1400" dirty="0" smtClean="0"/>
              <a:t>4.1</a:t>
            </a:r>
            <a:r>
              <a:rPr lang="zh-TW" altLang="en-US" sz="1400" dirty="0" smtClean="0"/>
              <a:t>與</a:t>
            </a:r>
            <a:r>
              <a:rPr lang="en-US" altLang="zh-TW" sz="1400" dirty="0" smtClean="0"/>
              <a:t>4.2.x</a:t>
            </a:r>
            <a:r>
              <a:rPr lang="zh-TW" altLang="en-US" sz="1400" dirty="0" smtClean="0"/>
              <a:t>之間都只有小的改動，曾經用在的實驗有：所有古早的實驗、所有的</a:t>
            </a:r>
            <a:r>
              <a:rPr lang="en-US" altLang="zh-TW" sz="1400" dirty="0" smtClean="0"/>
              <a:t>Sinusoidal</a:t>
            </a:r>
            <a:r>
              <a:rPr lang="zh-TW" altLang="en-US" sz="1400" dirty="0" smtClean="0"/>
              <a:t>實驗、</a:t>
            </a:r>
            <a:r>
              <a:rPr lang="en-US" altLang="zh-TW" sz="1400" dirty="0" smtClean="0"/>
              <a:t>2015.02-2015.03</a:t>
            </a:r>
            <a:r>
              <a:rPr lang="zh-TW" altLang="en-US" sz="1400" dirty="0" smtClean="0"/>
              <a:t>的</a:t>
            </a:r>
            <a:r>
              <a:rPr lang="en-US" altLang="zh-TW" sz="1400" dirty="0" smtClean="0"/>
              <a:t>DC</a:t>
            </a:r>
            <a:r>
              <a:rPr lang="zh-TW" altLang="en-US" sz="1400" dirty="0" smtClean="0"/>
              <a:t>實驗</a:t>
            </a:r>
            <a:endParaRPr lang="en-US" altLang="zh-TW" sz="1400" dirty="0" smtClean="0"/>
          </a:p>
          <a:p>
            <a:pPr marL="285750" indent="-285750"/>
            <a:endParaRPr lang="en-US" altLang="zh-TW" sz="1400" dirty="0" smtClean="0"/>
          </a:p>
          <a:p>
            <a:pPr marL="285750" indent="-285750"/>
            <a:r>
              <a:rPr lang="en-US" altLang="zh-TW" sz="1400" dirty="0" smtClean="0"/>
              <a:t>	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AI_voltage_v5.1.x</a:t>
            </a:r>
            <a:r>
              <a:rPr lang="zh-TW" altLang="en-US" sz="1400" dirty="0" smtClean="0"/>
              <a:t>：將馬達控制與</a:t>
            </a:r>
            <a:r>
              <a:rPr lang="en-US" altLang="zh-TW" sz="1400" dirty="0" smtClean="0"/>
              <a:t>DAQ</a:t>
            </a:r>
            <a:r>
              <a:rPr lang="zh-TW" altLang="en-US" sz="1400" dirty="0" smtClean="0"/>
              <a:t>讀取整合為一的，使用的實驗有：所有的</a:t>
            </a:r>
            <a:r>
              <a:rPr lang="en-US" altLang="zh-TW" sz="1400" dirty="0" smtClean="0"/>
              <a:t>Seesaw</a:t>
            </a:r>
            <a:r>
              <a:rPr lang="zh-TW" altLang="en-US" sz="1400" dirty="0" smtClean="0"/>
              <a:t>實驗</a:t>
            </a:r>
            <a:endParaRPr lang="en-US" altLang="zh-TW" sz="1400" dirty="0" smtClean="0"/>
          </a:p>
          <a:p>
            <a:pPr marL="285750" indent="-285750"/>
            <a:endParaRPr lang="en-US" altLang="zh-TW" sz="1400" dirty="0" smtClean="0"/>
          </a:p>
          <a:p>
            <a:pPr marL="285750" indent="-285750"/>
            <a:r>
              <a:rPr lang="en-US" altLang="zh-TW" sz="1400" dirty="0" smtClean="0"/>
              <a:t>	 AI_voltage_v5.2_delta_theta.vi</a:t>
            </a:r>
            <a:r>
              <a:rPr lang="zh-TW" altLang="en-US" sz="1400" dirty="0" smtClean="0"/>
              <a:t>：同為將馬達控制與</a:t>
            </a:r>
            <a:r>
              <a:rPr lang="en-US" altLang="zh-TW" sz="1400" dirty="0" smtClean="0"/>
              <a:t>DAQ</a:t>
            </a:r>
            <a:r>
              <a:rPr lang="zh-TW" altLang="en-US" sz="1400" dirty="0" smtClean="0"/>
              <a:t>讀取整合為一的程式，但將馬達的運轉改為</a:t>
            </a:r>
            <a:r>
              <a:rPr lang="en-US" altLang="zh-TW" sz="1400" dirty="0" smtClean="0"/>
              <a:t>delta-theta</a:t>
            </a:r>
            <a:r>
              <a:rPr lang="zh-TW" altLang="en-US" sz="1400" dirty="0" smtClean="0"/>
              <a:t>實驗所需的，使用的實驗有：</a:t>
            </a:r>
            <a:r>
              <a:rPr lang="en-US" altLang="zh-TW" sz="1400" dirty="0" smtClean="0"/>
              <a:t>SS3_20151006_deltatheta_test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285750" indent="-285750"/>
            <a:endParaRPr lang="en-US" altLang="zh-TW" sz="1400" dirty="0" smtClean="0"/>
          </a:p>
          <a:p>
            <a:pPr marL="285750" indent="-285750"/>
            <a:r>
              <a:rPr lang="en-US" altLang="zh-TW" sz="1400" dirty="0" smtClean="0"/>
              <a:t>	AI_voltage_v5.3.1_DCExp.vi</a:t>
            </a:r>
            <a:r>
              <a:rPr lang="zh-TW" altLang="en-US" sz="1400" dirty="0" smtClean="0"/>
              <a:t>：同為將馬達控制與</a:t>
            </a:r>
            <a:r>
              <a:rPr lang="en-US" altLang="zh-TW" sz="1400" dirty="0" smtClean="0"/>
              <a:t>DAQ</a:t>
            </a:r>
            <a:r>
              <a:rPr lang="zh-TW" altLang="en-US" sz="1400" dirty="0" smtClean="0"/>
              <a:t>讀取整合為一的程式，但將馬達的運轉改為</a:t>
            </a:r>
            <a:r>
              <a:rPr lang="en-US" altLang="zh-TW" sz="1400" dirty="0" smtClean="0"/>
              <a:t>DC</a:t>
            </a:r>
            <a:r>
              <a:rPr lang="zh-TW" altLang="en-US" sz="1400" dirty="0" smtClean="0"/>
              <a:t>實驗所需的，使用的實驗有：所有</a:t>
            </a:r>
            <a:r>
              <a:rPr lang="en-US" altLang="zh-TW" sz="1400" dirty="0" smtClean="0"/>
              <a:t>2015.10</a:t>
            </a:r>
            <a:r>
              <a:rPr lang="zh-TW" altLang="en-US" sz="1400" dirty="0" smtClean="0"/>
              <a:t>之後的</a:t>
            </a:r>
            <a:r>
              <a:rPr lang="en-US" altLang="zh-TW" sz="1400" dirty="0" smtClean="0"/>
              <a:t>DC</a:t>
            </a:r>
            <a:r>
              <a:rPr lang="zh-TW" altLang="en-US" sz="1400" dirty="0" smtClean="0"/>
              <a:t>實驗。</a:t>
            </a:r>
            <a:endParaRPr lang="en-US" altLang="zh-TW" sz="1400" dirty="0" smtClean="0"/>
          </a:p>
        </p:txBody>
      </p:sp>
    </p:spTree>
    <p:extLst>
      <p:ext uri="{BB962C8B-B14F-4D97-AF65-F5344CB8AC3E}">
        <p14:creationId xmlns:p14="http://schemas.microsoft.com/office/powerpoint/2010/main" val="207101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1" y="111688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定</a:t>
            </a:r>
            <a:r>
              <a:rPr lang="zh-TW" altLang="en-US" sz="2400" b="1" dirty="0">
                <a:solidFill>
                  <a:srgbClr val="FF0000"/>
                </a:solidFill>
              </a:rPr>
              <a:t>速轉動的馬達控制程式說明</a:t>
            </a:r>
          </a:p>
        </p:txBody>
      </p:sp>
      <p:sp>
        <p:nvSpPr>
          <p:cNvPr id="17" name="矩形 16"/>
          <p:cNvSpPr/>
          <p:nvPr/>
        </p:nvSpPr>
        <p:spPr>
          <a:xfrm>
            <a:off x="21431" y="-38099"/>
            <a:ext cx="7214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Appendix_The_Use_of_Labview_Programs.pptx </a:t>
            </a:r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(Ray2016_MasterThesis_OnlineSupplement)</a:t>
            </a:r>
            <a:endParaRPr lang="zh-TW" alt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3529" y="695598"/>
            <a:ext cx="8496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600" dirty="0" smtClean="0"/>
              <a:t>使用的程式最新版 </a:t>
            </a:r>
            <a:r>
              <a:rPr lang="en-US" altLang="zh-TW" sz="1600" dirty="0" smtClean="0"/>
              <a:t>AI_voltage_v5.3.1_DCExp.vi</a:t>
            </a:r>
            <a:r>
              <a:rPr lang="zh-TW" altLang="en-US" sz="1600" dirty="0" smtClean="0"/>
              <a:t>，</a:t>
            </a:r>
            <a:r>
              <a:rPr lang="en-US" altLang="zh-TW" sz="1600" dirty="0" smtClean="0"/>
              <a:t>2015.02-03</a:t>
            </a:r>
            <a:r>
              <a:rPr lang="zh-TW" altLang="en-US" sz="1600" dirty="0" smtClean="0"/>
              <a:t>的定速轉動時驗，使用的是舊版的</a:t>
            </a:r>
            <a:r>
              <a:rPr lang="en-US" altLang="zh-TW" sz="1600" dirty="0" smtClean="0"/>
              <a:t>DC_Speed_Control_xxxxx.llb</a:t>
            </a:r>
            <a:r>
              <a:rPr lang="zh-TW" altLang="en-US" sz="1600" dirty="0" smtClean="0"/>
              <a:t>系列，請參考</a:t>
            </a:r>
            <a:r>
              <a:rPr lang="en-US" altLang="zh-TW" sz="1600" dirty="0" smtClean="0"/>
              <a:t>B3-0</a:t>
            </a:r>
            <a:r>
              <a:rPr lang="zh-TW" altLang="en-US" sz="1600" dirty="0" smtClean="0"/>
              <a:t>的舊版程式說明</a:t>
            </a: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600" dirty="0" smtClean="0"/>
              <a:t>其使用到子程式與</a:t>
            </a:r>
            <a:r>
              <a:rPr lang="en-US" altLang="zh-TW" sz="1600" dirty="0" smtClean="0"/>
              <a:t>DLL</a:t>
            </a:r>
            <a:r>
              <a:rPr lang="zh-TW" altLang="en-US" sz="1600" dirty="0" smtClean="0"/>
              <a:t>檔共</a:t>
            </a:r>
            <a:r>
              <a:rPr lang="en-US" altLang="zh-TW" sz="1600" dirty="0" smtClean="0"/>
              <a:t>24</a:t>
            </a:r>
            <a:r>
              <a:rPr lang="zh-TW" altLang="en-US" sz="1600" dirty="0" smtClean="0"/>
              <a:t>個（見右下），將其放在同一個資料夾中。</a:t>
            </a: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600" dirty="0" smtClean="0"/>
              <a:t>打開新版 </a:t>
            </a:r>
            <a:r>
              <a:rPr lang="en-US" altLang="zh-TW" sz="1600" dirty="0" smtClean="0"/>
              <a:t>AI_voltage_v5.3.1_DCExp.vi </a:t>
            </a:r>
            <a:r>
              <a:rPr lang="zh-TW" altLang="en-US" sz="1600" dirty="0" smtClean="0"/>
              <a:t>，前面板的大致說明如下：</a:t>
            </a:r>
            <a:endParaRPr lang="zh-TW" alt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420888"/>
            <a:ext cx="2664000" cy="4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6372200" y="1988840"/>
            <a:ext cx="26642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程式與子程式清單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463" y="1902479"/>
            <a:ext cx="5900729" cy="332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467544" y="2348880"/>
            <a:ext cx="1296144" cy="180020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cxnSp>
        <p:nvCxnSpPr>
          <p:cNvPr id="13" name="直線單箭頭接點 12"/>
          <p:cNvCxnSpPr>
            <a:stCxn id="12" idx="2"/>
            <a:endCxn id="14" idx="0"/>
          </p:cNvCxnSpPr>
          <p:nvPr/>
        </p:nvCxnSpPr>
        <p:spPr>
          <a:xfrm flipH="1">
            <a:off x="1079612" y="4149080"/>
            <a:ext cx="36004" cy="1258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4" name="文字方塊 13"/>
          <p:cNvSpPr txBox="1"/>
          <p:nvPr/>
        </p:nvSpPr>
        <p:spPr>
          <a:xfrm>
            <a:off x="-36512" y="5408056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70C0"/>
                </a:solidFill>
              </a:rPr>
              <a:t>DAQ</a:t>
            </a:r>
            <a:r>
              <a:rPr lang="zh-TW" altLang="en-US" dirty="0" smtClean="0">
                <a:solidFill>
                  <a:srgbClr val="0070C0"/>
                </a:solidFill>
              </a:rPr>
              <a:t>擷取的設定</a:t>
            </a:r>
            <a:endParaRPr lang="en-US" altLang="zh-TW" sz="1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200" dirty="0" smtClean="0">
                <a:solidFill>
                  <a:srgbClr val="0070C0"/>
                </a:solidFill>
              </a:rPr>
              <a:t>選定要讀取的</a:t>
            </a:r>
            <a:r>
              <a:rPr lang="en-US" altLang="zh-TW" sz="1200" dirty="0" smtClean="0">
                <a:solidFill>
                  <a:srgbClr val="0070C0"/>
                </a:solidFill>
              </a:rPr>
              <a:t>DAQ Channel</a:t>
            </a:r>
            <a:r>
              <a:rPr lang="zh-TW" altLang="en-US" sz="1200" dirty="0" smtClean="0">
                <a:solidFill>
                  <a:srgbClr val="0070C0"/>
                </a:solidFill>
              </a:rPr>
              <a:t>與  </a:t>
            </a:r>
            <a:endParaRPr lang="en-US" altLang="zh-TW" sz="1200" dirty="0" smtClean="0">
              <a:solidFill>
                <a:srgbClr val="0070C0"/>
              </a:solidFill>
            </a:endParaRPr>
          </a:p>
          <a:p>
            <a:r>
              <a:rPr lang="zh-TW" altLang="en-US" sz="1200" dirty="0" smtClean="0">
                <a:solidFill>
                  <a:srgbClr val="0070C0"/>
                </a:solidFill>
              </a:rPr>
              <a:t>    讀取方式</a:t>
            </a:r>
            <a:endParaRPr lang="en-US" altLang="zh-TW" sz="1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200" dirty="0" smtClean="0">
                <a:solidFill>
                  <a:srgbClr val="0070C0"/>
                </a:solidFill>
              </a:rPr>
              <a:t>原則上這區都不需要動， 預</a:t>
            </a:r>
            <a:endParaRPr lang="en-US" altLang="zh-TW" sz="1200" dirty="0" smtClean="0">
              <a:solidFill>
                <a:srgbClr val="0070C0"/>
              </a:solidFill>
            </a:endParaRPr>
          </a:p>
          <a:p>
            <a:r>
              <a:rPr lang="zh-TW" altLang="en-US" sz="1200" dirty="0" smtClean="0">
                <a:solidFill>
                  <a:srgbClr val="0070C0"/>
                </a:solidFill>
              </a:rPr>
              <a:t>    設是讀取</a:t>
            </a:r>
            <a:r>
              <a:rPr lang="en-US" altLang="zh-TW" sz="1200" dirty="0" smtClean="0">
                <a:solidFill>
                  <a:srgbClr val="0070C0"/>
                </a:solidFill>
              </a:rPr>
              <a:t>7</a:t>
            </a:r>
            <a:r>
              <a:rPr lang="zh-TW" altLang="en-US" sz="1200" dirty="0" smtClean="0">
                <a:solidFill>
                  <a:srgbClr val="0070C0"/>
                </a:solidFill>
              </a:rPr>
              <a:t>個</a:t>
            </a:r>
            <a:r>
              <a:rPr lang="en-US" altLang="zh-TW" sz="1200" dirty="0" smtClean="0">
                <a:solidFill>
                  <a:srgbClr val="0070C0"/>
                </a:solidFill>
              </a:rPr>
              <a:t>-10~+10volt</a:t>
            </a:r>
            <a:r>
              <a:rPr lang="zh-TW" altLang="en-US" sz="1200" dirty="0" smtClean="0">
                <a:solidFill>
                  <a:srgbClr val="0070C0"/>
                </a:solidFill>
              </a:rPr>
              <a:t>的</a:t>
            </a:r>
            <a:endParaRPr lang="en-US" altLang="zh-TW" sz="1200" dirty="0" smtClean="0">
              <a:solidFill>
                <a:srgbClr val="0070C0"/>
              </a:solidFill>
            </a:endParaRPr>
          </a:p>
          <a:p>
            <a:r>
              <a:rPr lang="zh-TW" altLang="en-US" sz="1200" dirty="0" smtClean="0">
                <a:solidFill>
                  <a:srgbClr val="0070C0"/>
                </a:solidFill>
              </a:rPr>
              <a:t>    </a:t>
            </a:r>
            <a:r>
              <a:rPr lang="en-US" altLang="zh-TW" sz="1200" dirty="0" smtClean="0">
                <a:solidFill>
                  <a:srgbClr val="0070C0"/>
                </a:solidFill>
              </a:rPr>
              <a:t>channel</a:t>
            </a:r>
            <a:r>
              <a:rPr lang="zh-TW" altLang="en-US" sz="1200" dirty="0" smtClean="0">
                <a:solidFill>
                  <a:srgbClr val="0070C0"/>
                </a:solidFill>
              </a:rPr>
              <a:t>，採</a:t>
            </a:r>
            <a:r>
              <a:rPr lang="en-US" altLang="zh-TW" sz="1200" dirty="0" smtClean="0">
                <a:solidFill>
                  <a:srgbClr val="0070C0"/>
                </a:solidFill>
              </a:rPr>
              <a:t>Differential</a:t>
            </a:r>
            <a:r>
              <a:rPr lang="zh-TW" altLang="en-US" sz="1200" dirty="0" smtClean="0">
                <a:solidFill>
                  <a:srgbClr val="0070C0"/>
                </a:solidFill>
              </a:rPr>
              <a:t>方式 </a:t>
            </a:r>
            <a:endParaRPr lang="en-US" altLang="zh-TW" sz="1200" dirty="0" smtClean="0">
              <a:solidFill>
                <a:srgbClr val="0070C0"/>
              </a:solidFill>
            </a:endParaRPr>
          </a:p>
          <a:p>
            <a:r>
              <a:rPr lang="zh-TW" altLang="en-US" sz="1200" dirty="0" smtClean="0">
                <a:solidFill>
                  <a:srgbClr val="0070C0"/>
                </a:solidFill>
              </a:rPr>
              <a:t>    </a:t>
            </a:r>
            <a:r>
              <a:rPr lang="en-US" altLang="zh-TW" sz="1200" dirty="0" smtClean="0">
                <a:solidFill>
                  <a:srgbClr val="0070C0"/>
                </a:solidFill>
              </a:rPr>
              <a:t>(</a:t>
            </a:r>
            <a:r>
              <a:rPr lang="zh-TW" altLang="en-US" sz="1200" dirty="0" smtClean="0">
                <a:solidFill>
                  <a:srgbClr val="0070C0"/>
                </a:solidFill>
              </a:rPr>
              <a:t>見</a:t>
            </a:r>
            <a:r>
              <a:rPr lang="en-US" altLang="zh-TW" sz="1200" dirty="0" smtClean="0">
                <a:solidFill>
                  <a:srgbClr val="0070C0"/>
                </a:solidFill>
              </a:rPr>
              <a:t>B-1)</a:t>
            </a:r>
            <a:endParaRPr lang="zh-TW" altLang="en-US" sz="1200" dirty="0">
              <a:solidFill>
                <a:srgbClr val="0070C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23928" y="2348880"/>
            <a:ext cx="2304256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cxnSp>
        <p:nvCxnSpPr>
          <p:cNvPr id="16" name="直線單箭頭接點 15"/>
          <p:cNvCxnSpPr>
            <a:stCxn id="15" idx="2"/>
            <a:endCxn id="18" idx="0"/>
          </p:cNvCxnSpPr>
          <p:nvPr/>
        </p:nvCxnSpPr>
        <p:spPr>
          <a:xfrm flipH="1">
            <a:off x="5004048" y="5157192"/>
            <a:ext cx="72008" cy="4041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707904" y="5561364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馬達的參數設定與排程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200" dirty="0" smtClean="0">
                <a:solidFill>
                  <a:srgbClr val="FF0000"/>
                </a:solidFill>
              </a:rPr>
              <a:t>設定馬達的參數，實驗資料存放的</a:t>
            </a:r>
            <a:endParaRPr lang="en-US" altLang="zh-TW" sz="1200" dirty="0" smtClean="0">
              <a:solidFill>
                <a:srgbClr val="FF0000"/>
              </a:solidFill>
            </a:endParaRPr>
          </a:p>
          <a:p>
            <a:r>
              <a:rPr lang="zh-TW" altLang="en-US" sz="1200" dirty="0" smtClean="0">
                <a:solidFill>
                  <a:srgbClr val="FF0000"/>
                </a:solidFill>
              </a:rPr>
              <a:t>    資料夾</a:t>
            </a:r>
            <a:endParaRPr lang="en-US" altLang="zh-TW" sz="12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200" dirty="0" smtClean="0">
                <a:solidFill>
                  <a:srgbClr val="FF0000"/>
                </a:solidFill>
              </a:rPr>
              <a:t>下半的表格則設定實驗計畫，每一</a:t>
            </a:r>
            <a:endParaRPr lang="en-US" altLang="zh-TW" sz="1200" dirty="0" smtClean="0">
              <a:solidFill>
                <a:srgbClr val="FF0000"/>
              </a:solidFill>
            </a:endParaRPr>
          </a:p>
          <a:p>
            <a:r>
              <a:rPr lang="zh-TW" altLang="en-US" sz="1200" dirty="0" smtClean="0">
                <a:solidFill>
                  <a:srgbClr val="FF0000"/>
                </a:solidFill>
              </a:rPr>
              <a:t>    個橫列代表一次實驗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線單箭頭接點 18"/>
          <p:cNvCxnSpPr>
            <a:endCxn id="20" idx="0"/>
          </p:cNvCxnSpPr>
          <p:nvPr/>
        </p:nvCxnSpPr>
        <p:spPr>
          <a:xfrm>
            <a:off x="2123728" y="4509120"/>
            <a:ext cx="720080" cy="828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2267744" y="533778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按此按鈕</a:t>
            </a:r>
          </a:p>
          <a:p>
            <a:r>
              <a:rPr lang="zh-TW" altLang="en-US" dirty="0" smtClean="0"/>
              <a:t>開始實驗</a:t>
            </a:r>
            <a:endParaRPr lang="en-US" altLang="zh-TW" dirty="0" smtClean="0"/>
          </a:p>
        </p:txBody>
      </p:sp>
      <p:sp>
        <p:nvSpPr>
          <p:cNvPr id="21" name="橢圓 20"/>
          <p:cNvSpPr/>
          <p:nvPr/>
        </p:nvSpPr>
        <p:spPr>
          <a:xfrm>
            <a:off x="2455384" y="4293096"/>
            <a:ext cx="115212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383376" y="4149080"/>
            <a:ext cx="13965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50" dirty="0" smtClean="0">
                <a:solidFill>
                  <a:srgbClr val="FFFF00"/>
                </a:solidFill>
              </a:rPr>
              <a:t>兩個裝飾品，無用處</a:t>
            </a:r>
            <a:endParaRPr lang="zh-TW" altLang="en-US" sz="1050" dirty="0">
              <a:solidFill>
                <a:srgbClr val="FFFF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07704" y="2420888"/>
            <a:ext cx="1944216" cy="165618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763688" y="1807656"/>
            <a:ext cx="2031325" cy="369332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電壓訊號顯示面板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1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21978"/>
          <a:stretch>
            <a:fillRect/>
          </a:stretch>
        </p:blipFill>
        <p:spPr bwMode="auto">
          <a:xfrm>
            <a:off x="539552" y="2354101"/>
            <a:ext cx="313792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r="25760"/>
          <a:stretch>
            <a:fillRect/>
          </a:stretch>
        </p:blipFill>
        <p:spPr bwMode="auto">
          <a:xfrm>
            <a:off x="395536" y="908720"/>
            <a:ext cx="5544616" cy="103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1" y="111688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定</a:t>
            </a:r>
            <a:r>
              <a:rPr lang="zh-TW" altLang="en-US" sz="2400" b="1" dirty="0">
                <a:solidFill>
                  <a:srgbClr val="FF0000"/>
                </a:solidFill>
              </a:rPr>
              <a:t>速轉動的馬達控制程式說明</a:t>
            </a:r>
          </a:p>
        </p:txBody>
      </p:sp>
      <p:sp>
        <p:nvSpPr>
          <p:cNvPr id="17" name="矩形 16"/>
          <p:cNvSpPr/>
          <p:nvPr/>
        </p:nvSpPr>
        <p:spPr>
          <a:xfrm>
            <a:off x="21431" y="-38099"/>
            <a:ext cx="7254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Appendix_The_Use_of_Labview_Programs.pptx  </a:t>
            </a:r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(Ray2016_MasterThesis_OnlineSupplement)</a:t>
            </a:r>
            <a:endParaRPr lang="zh-TW" alt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38009" y="2046324"/>
            <a:ext cx="3239469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400" dirty="0"/>
              <a:t>2</a:t>
            </a:r>
            <a:r>
              <a:rPr lang="en-US" altLang="zh-TW" sz="1400" dirty="0" smtClean="0"/>
              <a:t>.</a:t>
            </a:r>
            <a:r>
              <a:rPr lang="zh-TW" altLang="en-US" sz="1400" dirty="0" smtClean="0"/>
              <a:t> 設定左邊</a:t>
            </a:r>
            <a:r>
              <a:rPr lang="en-US" altLang="zh-TW" sz="1400" dirty="0" smtClean="0"/>
              <a:t>DAQ</a:t>
            </a:r>
            <a:r>
              <a:rPr lang="zh-TW" altLang="en-US" sz="1400" dirty="0" smtClean="0"/>
              <a:t>面板，原則上不需改動</a:t>
            </a:r>
            <a:endParaRPr lang="zh-TW" altLang="en-US" sz="1400" dirty="0"/>
          </a:p>
        </p:txBody>
      </p:sp>
      <p:sp>
        <p:nvSpPr>
          <p:cNvPr id="29" name="橢圓 28"/>
          <p:cNvSpPr/>
          <p:nvPr/>
        </p:nvSpPr>
        <p:spPr>
          <a:xfrm>
            <a:off x="683568" y="1196751"/>
            <a:ext cx="432050" cy="36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39552" y="980728"/>
            <a:ext cx="800219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</a:rPr>
              <a:t>按此執行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95537" y="620688"/>
            <a:ext cx="6120679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400" dirty="0" smtClean="0"/>
              <a:t>0. </a:t>
            </a:r>
            <a:r>
              <a:rPr lang="zh-TW" altLang="en-US" sz="1400" dirty="0" smtClean="0"/>
              <a:t>確認</a:t>
            </a:r>
            <a:r>
              <a:rPr lang="en-US" altLang="zh-TW" sz="1400" dirty="0" smtClean="0"/>
              <a:t>DAQ </a:t>
            </a:r>
            <a:r>
              <a:rPr lang="zh-TW" altLang="en-US" sz="1400" dirty="0" smtClean="0"/>
              <a:t>與 馬達的電源與接線； </a:t>
            </a:r>
            <a:r>
              <a:rPr lang="en-US" altLang="zh-TW" sz="1400" dirty="0" smtClean="0"/>
              <a:t>1.</a:t>
            </a:r>
            <a:r>
              <a:rPr lang="zh-TW" altLang="en-US" sz="1400" dirty="0" smtClean="0"/>
              <a:t> 打開且執行</a:t>
            </a:r>
            <a:r>
              <a:rPr lang="en-US" altLang="zh-TW" sz="1400" dirty="0" smtClean="0"/>
              <a:t>AI_voltage_v5.3.1_DCExp.vi</a:t>
            </a:r>
            <a:endParaRPr lang="zh-TW" altLang="en-US" sz="1400" dirty="0"/>
          </a:p>
        </p:txBody>
      </p:sp>
      <p:sp>
        <p:nvSpPr>
          <p:cNvPr id="33" name="矩形 32"/>
          <p:cNvSpPr/>
          <p:nvPr/>
        </p:nvSpPr>
        <p:spPr>
          <a:xfrm>
            <a:off x="650915" y="3434221"/>
            <a:ext cx="1154355" cy="316835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650915" y="3074181"/>
            <a:ext cx="1627534" cy="36069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293102" y="3102919"/>
            <a:ext cx="28245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B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70692" y="4566604"/>
            <a:ext cx="28245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C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37318" y="2714141"/>
            <a:ext cx="1080119" cy="360040"/>
          </a:xfrm>
          <a:prstGeom prst="rect">
            <a:avLst/>
          </a:prstGeom>
          <a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616" b="84058" l="9619" r="87308">
                          <a14:backgroundMark x1="69405" y1="27899" x2="20708" y2="585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344" t="-741" r="-2684" b="-1481"/>
            </a:stretch>
          </a:blipFill>
          <a:ln w="19050">
            <a:solidFill>
              <a:srgbClr val="0070C0"/>
            </a:solidFill>
          </a:ln>
        </p:spPr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913312" y="2560252"/>
            <a:ext cx="28886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A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851920" y="2697882"/>
            <a:ext cx="5112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zh-TW" altLang="en-US" sz="1600" dirty="0" smtClean="0"/>
              <a:t>設定</a:t>
            </a:r>
            <a:r>
              <a:rPr lang="en-US" altLang="zh-TW" sz="1600" dirty="0" smtClean="0"/>
              <a:t>NI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DAQ</a:t>
            </a:r>
            <a:r>
              <a:rPr lang="zh-TW" altLang="en-US" sz="1600" dirty="0" smtClean="0"/>
              <a:t>讀取模式，</a:t>
            </a:r>
            <a:r>
              <a:rPr lang="en-US" altLang="zh-TW" sz="1600" b="1" dirty="0" smtClean="0"/>
              <a:t>SS3</a:t>
            </a:r>
            <a:r>
              <a:rPr lang="zh-TW" altLang="en-US" sz="1600" b="1" dirty="0" smtClean="0"/>
              <a:t>的實驗都是取</a:t>
            </a:r>
            <a:r>
              <a:rPr lang="en-US" altLang="zh-TW" sz="1600" b="1" dirty="0" smtClean="0"/>
              <a:t>Differential</a:t>
            </a:r>
          </a:p>
          <a:p>
            <a:pPr marL="342900" indent="-342900">
              <a:buAutoNum type="alphaUcPeriod"/>
            </a:pPr>
            <a:endParaRPr lang="en-US" altLang="zh-TW" sz="1600" dirty="0" smtClean="0"/>
          </a:p>
          <a:p>
            <a:pPr marL="342900" indent="-342900">
              <a:buAutoNum type="alphaUcPeriod"/>
            </a:pPr>
            <a:r>
              <a:rPr lang="zh-TW" altLang="en-US" sz="1600" dirty="0" smtClean="0"/>
              <a:t>設定</a:t>
            </a:r>
            <a:r>
              <a:rPr lang="en-US" altLang="zh-TW" sz="1600" dirty="0" smtClean="0"/>
              <a:t>DAQ </a:t>
            </a:r>
            <a:r>
              <a:rPr lang="en-US" altLang="zh-TW" sz="1600" dirty="0"/>
              <a:t>Channel</a:t>
            </a:r>
            <a:r>
              <a:rPr lang="zh-TW" altLang="en-US" sz="1600" dirty="0"/>
              <a:t>的最大最小</a:t>
            </a:r>
            <a:r>
              <a:rPr lang="zh-TW" altLang="en-US" sz="1600" dirty="0" smtClean="0"/>
              <a:t>電壓，所設定的值會套用到所有</a:t>
            </a:r>
            <a:r>
              <a:rPr lang="en-US" altLang="zh-TW" sz="1600" dirty="0" smtClean="0"/>
              <a:t>Channel</a:t>
            </a:r>
            <a:r>
              <a:rPr lang="zh-TW" altLang="en-US" sz="1600" dirty="0" smtClean="0"/>
              <a:t>，</a:t>
            </a:r>
            <a:r>
              <a:rPr lang="en-US" altLang="zh-TW" sz="1600" b="1" dirty="0" smtClean="0"/>
              <a:t>SS3</a:t>
            </a:r>
            <a:r>
              <a:rPr lang="zh-TW" altLang="en-US" sz="1600" b="1" dirty="0" smtClean="0"/>
              <a:t>的實驗都是取</a:t>
            </a:r>
            <a:r>
              <a:rPr lang="en-US" altLang="zh-TW" sz="1600" b="1" dirty="0" smtClean="0"/>
              <a:t>Min Voltage -10</a:t>
            </a:r>
            <a:r>
              <a:rPr lang="zh-TW" altLang="en-US" sz="1600" b="1" dirty="0" smtClean="0"/>
              <a:t>與</a:t>
            </a:r>
            <a:r>
              <a:rPr lang="en-US" altLang="zh-TW" sz="1600" b="1" dirty="0" smtClean="0"/>
              <a:t>Max Voltage</a:t>
            </a:r>
            <a:r>
              <a:rPr lang="zh-TW" altLang="en-US" sz="1600" b="1" dirty="0" smtClean="0"/>
              <a:t> </a:t>
            </a:r>
            <a:r>
              <a:rPr lang="en-US" altLang="zh-TW" sz="1600" b="1" dirty="0" smtClean="0"/>
              <a:t>+10</a:t>
            </a:r>
          </a:p>
          <a:p>
            <a:pPr marL="342900" indent="-342900">
              <a:buAutoNum type="alphaUcPeriod"/>
            </a:pPr>
            <a:endParaRPr lang="en-US" altLang="zh-TW" sz="1600" dirty="0" smtClean="0"/>
          </a:p>
          <a:p>
            <a:pPr marL="342900" indent="-342900">
              <a:buAutoNum type="alphaUcPeriod"/>
            </a:pPr>
            <a:r>
              <a:rPr lang="zh-TW" altLang="en-US" sz="1600" dirty="0" smtClean="0"/>
              <a:t>設定</a:t>
            </a:r>
            <a:r>
              <a:rPr lang="zh-TW" altLang="en-US" sz="1600" dirty="0"/>
              <a:t>要讀取的</a:t>
            </a:r>
            <a:r>
              <a:rPr lang="en-US" altLang="zh-TW" sz="1600" dirty="0"/>
              <a:t>DAQ </a:t>
            </a:r>
            <a:r>
              <a:rPr lang="en-US" altLang="zh-TW" sz="1600" dirty="0" smtClean="0"/>
              <a:t>Channel</a:t>
            </a:r>
            <a:r>
              <a:rPr lang="zh-TW" altLang="en-US" sz="1600" dirty="0" smtClean="0"/>
              <a:t>，</a:t>
            </a:r>
            <a:r>
              <a:rPr lang="en-US" altLang="zh-TW" sz="1600" dirty="0" smtClean="0"/>
              <a:t>On</a:t>
            </a:r>
            <a:r>
              <a:rPr lang="zh-TW" altLang="en-US" sz="1600" dirty="0" smtClean="0"/>
              <a:t>表示要讀取，</a:t>
            </a:r>
            <a:r>
              <a:rPr lang="en-US" altLang="zh-TW" sz="1600" dirty="0" smtClean="0"/>
              <a:t>I/O</a:t>
            </a:r>
            <a:r>
              <a:rPr lang="zh-TW" altLang="en-US" sz="1600" dirty="0" smtClean="0"/>
              <a:t>欄位顯示讀取的內容，</a:t>
            </a:r>
            <a:r>
              <a:rPr lang="en-US" altLang="zh-TW" sz="1600" b="1" dirty="0" smtClean="0"/>
              <a:t>SS3</a:t>
            </a:r>
            <a:r>
              <a:rPr lang="zh-TW" altLang="en-US" sz="1600" b="1" dirty="0" smtClean="0"/>
              <a:t>的實驗都是讀取</a:t>
            </a:r>
            <a:r>
              <a:rPr lang="en-US" altLang="zh-TW" sz="1600" b="1" dirty="0" smtClean="0"/>
              <a:t>Channel 1-7</a:t>
            </a:r>
            <a:r>
              <a:rPr lang="zh-TW" altLang="en-US" sz="1600" b="1" dirty="0" smtClean="0"/>
              <a:t>，設定與</a:t>
            </a:r>
            <a:r>
              <a:rPr lang="zh-TW" altLang="en-US" sz="1600" b="1" dirty="0"/>
              <a:t>左</a:t>
            </a:r>
            <a:r>
              <a:rPr lang="zh-TW" altLang="en-US" sz="1600" b="1" dirty="0" smtClean="0"/>
              <a:t>圖一致</a:t>
            </a:r>
            <a:endParaRPr lang="en-US" altLang="zh-TW" sz="1600" b="1" dirty="0" smtClean="0"/>
          </a:p>
          <a:p>
            <a:pPr marL="342900" indent="-342900">
              <a:buAutoNum type="alphaUcPeriod"/>
            </a:pPr>
            <a:endParaRPr lang="en-US" altLang="zh-TW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剩餘的區塊在此程式中並無作用。</a:t>
            </a:r>
            <a:endParaRPr lang="en-US" altLang="zh-TW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詳情可參考</a:t>
            </a:r>
            <a:r>
              <a:rPr lang="en-US" altLang="zh-TW" sz="1600" dirty="0">
                <a:hlinkClick r:id="rId6"/>
              </a:rPr>
              <a:t>NI</a:t>
            </a:r>
            <a:r>
              <a:rPr lang="zh-TW" altLang="en-US" sz="1600" dirty="0">
                <a:hlinkClick r:id="rId6"/>
              </a:rPr>
              <a:t>的網站</a:t>
            </a:r>
            <a:r>
              <a:rPr lang="zh-TW" altLang="en-US" sz="1600" dirty="0"/>
              <a:t>，上面有詳細的教學。如果</a:t>
            </a:r>
            <a:r>
              <a:rPr lang="zh-TW" altLang="en-US" sz="1600" dirty="0" smtClean="0"/>
              <a:t>想要了解程式</a:t>
            </a:r>
            <a:r>
              <a:rPr lang="zh-TW" altLang="en-US" sz="1600" dirty="0"/>
              <a:t>化的控制</a:t>
            </a:r>
            <a:r>
              <a:rPr lang="en-US" altLang="zh-TW" sz="1600" dirty="0"/>
              <a:t>DAQ</a:t>
            </a:r>
            <a:r>
              <a:rPr lang="zh-TW" altLang="en-US" sz="1600" dirty="0"/>
              <a:t>讀取，有個還不壊的</a:t>
            </a:r>
            <a:r>
              <a:rPr lang="zh-TW" altLang="en-US" sz="1600" dirty="0">
                <a:hlinkClick r:id="rId7"/>
              </a:rPr>
              <a:t>懶人包</a:t>
            </a:r>
            <a:r>
              <a:rPr lang="zh-TW" altLang="en-US" sz="1600" dirty="0"/>
              <a:t>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156176" y="941819"/>
            <a:ext cx="2556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打開之前請先確定所需要的子程式都已放入同一個資料夾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7101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320000" cy="381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1" y="111688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定</a:t>
            </a:r>
            <a:r>
              <a:rPr lang="zh-TW" altLang="en-US" sz="2400" b="1" dirty="0">
                <a:solidFill>
                  <a:srgbClr val="FF0000"/>
                </a:solidFill>
              </a:rPr>
              <a:t>速轉動的馬達控制程式說明</a:t>
            </a:r>
          </a:p>
        </p:txBody>
      </p:sp>
      <p:sp>
        <p:nvSpPr>
          <p:cNvPr id="17" name="矩形 16"/>
          <p:cNvSpPr/>
          <p:nvPr/>
        </p:nvSpPr>
        <p:spPr>
          <a:xfrm>
            <a:off x="21431" y="-38099"/>
            <a:ext cx="7254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Appendix_The_Use_of_Labview_Programs.pptx  </a:t>
            </a:r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(Ray2016_MasterThesis_OnlineSupplement)</a:t>
            </a:r>
            <a:endParaRPr lang="zh-TW" alt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39552" y="744959"/>
            <a:ext cx="432048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400" dirty="0"/>
              <a:t>3</a:t>
            </a:r>
            <a:r>
              <a:rPr lang="en-US" altLang="zh-TW" sz="1400" dirty="0" smtClean="0"/>
              <a:t>.</a:t>
            </a:r>
            <a:r>
              <a:rPr lang="zh-TW" altLang="en-US" sz="1400" dirty="0" smtClean="0"/>
              <a:t> 設定實驗的參數，設置好之後按下</a:t>
            </a:r>
            <a:r>
              <a:rPr lang="en-US" altLang="zh-TW" sz="1400" dirty="0" smtClean="0"/>
              <a:t>Run</a:t>
            </a:r>
            <a:r>
              <a:rPr lang="zh-TW" altLang="en-US" sz="1400" dirty="0" smtClean="0"/>
              <a:t>按鈕</a:t>
            </a:r>
            <a:endParaRPr lang="en-US" altLang="zh-TW" sz="1400" dirty="0" smtClean="0"/>
          </a:p>
        </p:txBody>
      </p:sp>
      <p:sp>
        <p:nvSpPr>
          <p:cNvPr id="33" name="矩形 32"/>
          <p:cNvSpPr/>
          <p:nvPr/>
        </p:nvSpPr>
        <p:spPr>
          <a:xfrm>
            <a:off x="539552" y="2924944"/>
            <a:ext cx="2592288" cy="194421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568202" y="2440633"/>
            <a:ext cx="4291830" cy="28868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179512" y="2420888"/>
            <a:ext cx="28245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B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59329" y="3717032"/>
            <a:ext cx="28245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C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12776"/>
            <a:ext cx="936104" cy="360040"/>
          </a:xfrm>
          <a:prstGeom prst="rect">
            <a:avLst/>
          </a:prstGeom>
          <a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16" b="84058" l="9619" r="87308">
                          <a14:backgroundMark x1="69405" y1="27899" x2="20708" y2="585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344" t="-741" r="-2684" b="-1481"/>
            </a:stretch>
          </a:blipFill>
          <a:ln w="19050">
            <a:solidFill>
              <a:srgbClr val="0070C0"/>
            </a:solidFill>
          </a:ln>
        </p:spPr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11560" y="1393031"/>
            <a:ext cx="28886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A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03848" y="2924944"/>
            <a:ext cx="1584176" cy="19442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4788024" y="3769295"/>
            <a:ext cx="28245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D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0" y="5356373"/>
            <a:ext cx="9184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D.</a:t>
            </a:r>
            <a:r>
              <a:rPr lang="zh-TW" altLang="en-US" sz="1400" dirty="0" smtClean="0"/>
              <a:t> 按下執行之後，正在進行的實驗會</a:t>
            </a:r>
            <a:r>
              <a:rPr lang="en-US" altLang="zh-TW" sz="1400" dirty="0" smtClean="0"/>
              <a:t>status</a:t>
            </a:r>
            <a:r>
              <a:rPr lang="zh-TW" altLang="en-US" sz="1400" dirty="0" smtClean="0"/>
              <a:t>會顯示</a:t>
            </a:r>
            <a:r>
              <a:rPr lang="en-US" altLang="zh-TW" sz="1400" dirty="0" smtClean="0"/>
              <a:t>processing</a:t>
            </a:r>
            <a:r>
              <a:rPr lang="zh-TW" altLang="en-US" sz="1400" dirty="0" smtClean="0"/>
              <a:t>，完成時會顯示</a:t>
            </a:r>
            <a:r>
              <a:rPr lang="en-US" altLang="zh-TW" sz="1400" dirty="0" smtClean="0"/>
              <a:t>done</a:t>
            </a:r>
            <a:r>
              <a:rPr lang="zh-TW" altLang="en-US" sz="1400" dirty="0" smtClean="0"/>
              <a:t>並把輸出的檔案名稱顯示在右邊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以此圖為例，按下</a:t>
            </a:r>
            <a:r>
              <a:rPr lang="en-US" altLang="zh-TW" sz="1400" dirty="0" smtClean="0"/>
              <a:t>Run</a:t>
            </a:r>
            <a:r>
              <a:rPr lang="zh-TW" altLang="en-US" sz="1400" dirty="0" smtClean="0"/>
              <a:t>按鈕後會有三比實驗進行：</a:t>
            </a:r>
            <a:endParaRPr lang="en-US" altLang="zh-TW" sz="1400" dirty="0" smtClean="0"/>
          </a:p>
          <a:p>
            <a:r>
              <a:rPr lang="zh-TW" altLang="en-US" sz="1400" dirty="0" smtClean="0"/>
              <a:t>第一次實驗會馬達不轉動，</a:t>
            </a:r>
            <a:r>
              <a:rPr lang="en-US" altLang="zh-TW" sz="1400" dirty="0" smtClean="0"/>
              <a:t>DAQ</a:t>
            </a:r>
            <a:r>
              <a:rPr lang="zh-TW" altLang="en-US" sz="1400" dirty="0" smtClean="0"/>
              <a:t>以</a:t>
            </a:r>
            <a:r>
              <a:rPr lang="en-US" altLang="zh-TW" sz="1400" dirty="0" smtClean="0"/>
              <a:t>10hz</a:t>
            </a:r>
            <a:r>
              <a:rPr lang="zh-TW" altLang="en-US" sz="1400" dirty="0" smtClean="0"/>
              <a:t>紀錄</a:t>
            </a:r>
            <a:r>
              <a:rPr lang="en-US" altLang="zh-TW" sz="1400" dirty="0" smtClean="0"/>
              <a:t>25</a:t>
            </a:r>
            <a:r>
              <a:rPr lang="zh-TW" altLang="en-US" sz="1400" dirty="0" smtClean="0"/>
              <a:t>秒，紀錄後電壓訊號檔案名稱為</a:t>
            </a:r>
            <a:r>
              <a:rPr lang="en-US" altLang="zh-TW" sz="1400" dirty="0" smtClean="0"/>
              <a:t>SS3_Test_00_origin.txt</a:t>
            </a:r>
          </a:p>
          <a:p>
            <a:r>
              <a:rPr lang="zh-TW" altLang="en-US" sz="1400" dirty="0" smtClean="0"/>
              <a:t>第二次，</a:t>
            </a:r>
            <a:r>
              <a:rPr lang="en-US" altLang="zh-TW" sz="1400" dirty="0" smtClean="0"/>
              <a:t>DAQ</a:t>
            </a:r>
            <a:r>
              <a:rPr lang="zh-TW" altLang="en-US" sz="1400" dirty="0" smtClean="0"/>
              <a:t>以</a:t>
            </a:r>
            <a:r>
              <a:rPr lang="en-US" altLang="zh-TW" sz="1400" dirty="0" smtClean="0"/>
              <a:t>10Hz</a:t>
            </a:r>
            <a:r>
              <a:rPr lang="zh-TW" altLang="en-US" sz="1400" dirty="0" smtClean="0"/>
              <a:t>紀錄，馬達會以設定參數轉</a:t>
            </a:r>
            <a:r>
              <a:rPr lang="en-US" altLang="zh-TW" sz="1400" dirty="0" smtClean="0"/>
              <a:t>9</a:t>
            </a:r>
            <a:r>
              <a:rPr lang="zh-TW" altLang="en-US" sz="1400" dirty="0" smtClean="0"/>
              <a:t>圈，寫下兩檔案</a:t>
            </a:r>
            <a:r>
              <a:rPr lang="en-US" altLang="zh-TW" sz="1400" dirty="0" smtClean="0"/>
              <a:t>SS3_Test_01_force.txt / SS3_Test_01_motor.txt</a:t>
            </a:r>
          </a:p>
          <a:p>
            <a:r>
              <a:rPr lang="zh-TW" altLang="en-US" sz="1400" dirty="0" smtClean="0"/>
              <a:t>第三次，同樣會有兩個檔案名稱 </a:t>
            </a:r>
            <a:r>
              <a:rPr lang="en-US" altLang="zh-TW" sz="1400" dirty="0" smtClean="0"/>
              <a:t>SS3_Test_02_force.txt / SS3_Test_02_motor.txt</a:t>
            </a:r>
            <a:endParaRPr lang="zh-TW" altLang="en-US" sz="1400" dirty="0" smtClean="0"/>
          </a:p>
        </p:txBody>
      </p:sp>
      <p:sp>
        <p:nvSpPr>
          <p:cNvPr id="23" name="文字方塊 22"/>
          <p:cNvSpPr txBox="1"/>
          <p:nvPr/>
        </p:nvSpPr>
        <p:spPr>
          <a:xfrm>
            <a:off x="5004048" y="476672"/>
            <a:ext cx="40324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zh-TW" altLang="en-US" sz="1400" dirty="0" smtClean="0"/>
              <a:t>設定馬達的加速度。以左圖例來說，所有的實驗將會共同使用同一個加速度值</a:t>
            </a:r>
            <a:r>
              <a:rPr lang="en-US" altLang="zh-TW" sz="1400" dirty="0" smtClean="0"/>
              <a:t>32767</a:t>
            </a:r>
            <a:r>
              <a:rPr lang="zh-TW" altLang="en-US" sz="1400" dirty="0" smtClean="0"/>
              <a:t>，若此值超過控制器允許的上限，控制器會自己修正。</a:t>
            </a:r>
            <a:r>
              <a:rPr lang="zh-TW" altLang="en-US" sz="1400" b="1" dirty="0" smtClean="0"/>
              <a:t> 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尤其請參考</a:t>
            </a:r>
            <a:r>
              <a:rPr lang="en-US" altLang="zh-TW" sz="1400" dirty="0" err="1" smtClean="0"/>
              <a:t>Arcus</a:t>
            </a:r>
            <a:r>
              <a:rPr lang="zh-TW" altLang="en-US" sz="1400" dirty="0" smtClean="0"/>
              <a:t>的使用手冊</a:t>
            </a:r>
            <a:r>
              <a:rPr lang="en-US" altLang="zh-TW" sz="1400" dirty="0" smtClean="0"/>
              <a:t>P.31</a:t>
            </a:r>
            <a:r>
              <a:rPr lang="zh-TW" altLang="en-US" sz="1400" dirty="0" smtClean="0"/>
              <a:t>以及</a:t>
            </a:r>
            <a:r>
              <a:rPr lang="en-US" altLang="zh-TW" sz="1400" dirty="0" smtClean="0"/>
              <a:t>Appendix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A.</a:t>
            </a:r>
            <a:r>
              <a:rPr lang="zh-TW" altLang="en-US" sz="1400" dirty="0" smtClean="0"/>
              <a:t> 來了解參數的設定與參數設定的限制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342900" indent="-342900">
              <a:buAutoNum type="alphaUcPeriod"/>
            </a:pPr>
            <a:endParaRPr lang="en-US" altLang="zh-TW" sz="1400" dirty="0" smtClean="0"/>
          </a:p>
          <a:p>
            <a:pPr marL="342900" indent="-342900">
              <a:buAutoNum type="alphaUcPeriod"/>
            </a:pPr>
            <a:r>
              <a:rPr lang="zh-TW" altLang="en-US" sz="1400" dirty="0" smtClean="0"/>
              <a:t>設定檔案名稱與輸出的位置。左邊的圖例中，檔案會被輸出在電腦桌面的</a:t>
            </a:r>
            <a:r>
              <a:rPr lang="en-US" altLang="zh-TW" sz="1400" dirty="0" smtClean="0"/>
              <a:t>SS3_201511152</a:t>
            </a:r>
            <a:r>
              <a:rPr lang="zh-TW" altLang="en-US" sz="1400" dirty="0" smtClean="0"/>
              <a:t>資夾料中。而檔案的名稱會是</a:t>
            </a:r>
            <a:r>
              <a:rPr lang="en-US" altLang="zh-TW" sz="1400" dirty="0" smtClean="0"/>
              <a:t>Data ID</a:t>
            </a:r>
            <a:r>
              <a:rPr lang="zh-TW" altLang="en-US" sz="1400" dirty="0" smtClean="0"/>
              <a:t>再加上欄位的訊息：</a:t>
            </a:r>
            <a:r>
              <a:rPr lang="en-US" altLang="zh-TW" sz="1400" dirty="0" smtClean="0"/>
              <a:t>SS3_Test_OO_</a:t>
            </a:r>
            <a:r>
              <a:rPr lang="zh-TW" altLang="en-US" sz="1400" dirty="0" smtClean="0"/>
              <a:t>*****</a:t>
            </a:r>
            <a:r>
              <a:rPr lang="en-US" altLang="zh-TW" sz="1400" dirty="0" smtClean="0"/>
              <a:t>.txt</a:t>
            </a:r>
            <a:r>
              <a:rPr lang="zh-TW" altLang="en-US" sz="1400" dirty="0" smtClean="0"/>
              <a:t>，見最下方</a:t>
            </a:r>
            <a:endParaRPr lang="en-US" altLang="zh-TW" sz="1400" dirty="0" smtClean="0"/>
          </a:p>
          <a:p>
            <a:pPr marL="342900" indent="-342900">
              <a:buAutoNum type="alphaUcPeriod"/>
            </a:pPr>
            <a:endParaRPr lang="en-US" altLang="zh-TW" sz="1400" dirty="0" smtClean="0"/>
          </a:p>
          <a:p>
            <a:pPr marL="342900" indent="-342900">
              <a:buAutoNum type="alphaUcPeriod"/>
            </a:pPr>
            <a:r>
              <a:rPr lang="zh-TW" altLang="en-US" sz="1400" dirty="0" smtClean="0"/>
              <a:t>設定每筆實驗的參數，其中：</a:t>
            </a:r>
            <a:endParaRPr lang="en-US" altLang="zh-TW" sz="1400" dirty="0" smtClean="0"/>
          </a:p>
          <a:p>
            <a:pPr marL="342900" indent="-342900"/>
            <a:r>
              <a:rPr lang="en-US" altLang="zh-TW" sz="1400" dirty="0" smtClean="0"/>
              <a:t>	Velocity(step): </a:t>
            </a:r>
            <a:r>
              <a:rPr lang="zh-TW" altLang="en-US" sz="1400" dirty="0" smtClean="0"/>
              <a:t>實驗轉速</a:t>
            </a:r>
            <a:r>
              <a:rPr lang="zh-TW" altLang="en-US" sz="1400" baseline="30000" dirty="0" smtClean="0"/>
              <a:t>，</a:t>
            </a:r>
            <a:r>
              <a:rPr lang="zh-TW" altLang="en-US" sz="1400" dirty="0" smtClean="0"/>
              <a:t>單位是</a:t>
            </a:r>
            <a:r>
              <a:rPr lang="en-US" altLang="zh-TW" sz="1400" dirty="0" smtClean="0"/>
              <a:t>step/sec</a:t>
            </a:r>
            <a:r>
              <a:rPr lang="zh-TW" altLang="en-US" sz="1400" dirty="0" smtClean="0"/>
              <a:t>，</a:t>
            </a:r>
            <a:endParaRPr lang="en-US" altLang="zh-TW" sz="1400" dirty="0" smtClean="0"/>
          </a:p>
          <a:p>
            <a:pPr marL="342900" indent="-342900"/>
            <a:r>
              <a:rPr lang="en-US" altLang="zh-TW" sz="1400" dirty="0" smtClean="0"/>
              <a:t>	Amplitude(round):</a:t>
            </a:r>
            <a:r>
              <a:rPr lang="zh-TW" altLang="en-US" sz="1400" dirty="0" smtClean="0"/>
              <a:t> 實驗的振幅，單位是</a:t>
            </a:r>
            <a:r>
              <a:rPr lang="en-US" altLang="zh-TW" sz="1400" dirty="0" smtClean="0"/>
              <a:t>turn</a:t>
            </a:r>
          </a:p>
          <a:p>
            <a:pPr marL="342900" indent="-342900"/>
            <a:r>
              <a:rPr lang="en-US" altLang="zh-TW" sz="1400" dirty="0" smtClean="0"/>
              <a:t>	Low Speed(step):</a:t>
            </a:r>
            <a:r>
              <a:rPr lang="zh-TW" altLang="en-US" sz="1400" dirty="0" smtClean="0"/>
              <a:t>實驗的</a:t>
            </a:r>
            <a:r>
              <a:rPr lang="en-US" altLang="zh-TW" sz="1400" dirty="0" smtClean="0"/>
              <a:t>LSPD</a:t>
            </a:r>
            <a:r>
              <a:rPr lang="zh-TW" altLang="en-US" sz="1400" dirty="0" smtClean="0"/>
              <a:t>，單位是</a:t>
            </a:r>
            <a:r>
              <a:rPr lang="en-US" altLang="zh-TW" sz="1400" dirty="0" smtClean="0"/>
              <a:t>step/sec</a:t>
            </a:r>
          </a:p>
          <a:p>
            <a:pPr marL="342900" indent="-342900"/>
            <a:r>
              <a:rPr lang="en-US" altLang="zh-TW" sz="1400" dirty="0" smtClean="0"/>
              <a:t>	Sample Rate:</a:t>
            </a:r>
            <a:r>
              <a:rPr lang="zh-TW" altLang="en-US" sz="1400" dirty="0" smtClean="0"/>
              <a:t> 力訊號紀錄的頻率，單位是</a:t>
            </a:r>
            <a:r>
              <a:rPr lang="en-US" altLang="zh-TW" sz="1400" dirty="0" smtClean="0"/>
              <a:t>Hz</a:t>
            </a:r>
          </a:p>
          <a:p>
            <a:pPr marL="342900" indent="-342900">
              <a:buAutoNum type="alphaUcPeriod"/>
            </a:pPr>
            <a:endParaRPr lang="en-US" altLang="zh-TW" sz="1400" dirty="0" smtClean="0"/>
          </a:p>
          <a:p>
            <a:pPr marL="342900" indent="-342900"/>
            <a:r>
              <a:rPr lang="en-US" altLang="zh-TW" sz="1400" dirty="0" smtClean="0"/>
              <a:t>	</a:t>
            </a:r>
            <a:r>
              <a:rPr lang="zh-TW" altLang="en-US" sz="1400" b="1" dirty="0" smtClean="0"/>
              <a:t>如果</a:t>
            </a:r>
            <a:r>
              <a:rPr lang="en-US" altLang="zh-TW" sz="1400" b="1" dirty="0" smtClean="0"/>
              <a:t>Velocity</a:t>
            </a:r>
            <a:r>
              <a:rPr lang="zh-TW" altLang="en-US" sz="1400" b="1" dirty="0" smtClean="0"/>
              <a:t>被設為小於等於</a:t>
            </a:r>
            <a:r>
              <a:rPr lang="en-US" altLang="zh-TW" sz="1400" b="1" dirty="0" smtClean="0"/>
              <a:t>0</a:t>
            </a:r>
            <a:r>
              <a:rPr lang="zh-TW" altLang="en-US" sz="1400" b="1" dirty="0" smtClean="0"/>
              <a:t>的值，該筆實驗馬達不會轉動，</a:t>
            </a:r>
            <a:r>
              <a:rPr lang="en-US" altLang="zh-TW" sz="1400" b="1" dirty="0" smtClean="0"/>
              <a:t>DAQ</a:t>
            </a:r>
            <a:r>
              <a:rPr lang="zh-TW" altLang="en-US" sz="1400" b="1" dirty="0" smtClean="0"/>
              <a:t>會以</a:t>
            </a:r>
            <a:r>
              <a:rPr lang="en-US" altLang="zh-TW" sz="1400" b="1" dirty="0" smtClean="0"/>
              <a:t>Sample Rate</a:t>
            </a:r>
            <a:r>
              <a:rPr lang="zh-TW" altLang="en-US" sz="1400" b="1" dirty="0" smtClean="0"/>
              <a:t>紀錄</a:t>
            </a:r>
            <a:r>
              <a:rPr lang="en-US" altLang="zh-TW" sz="1400" b="1" dirty="0" smtClean="0"/>
              <a:t>25</a:t>
            </a:r>
            <a:r>
              <a:rPr lang="zh-TW" altLang="en-US" sz="1400" b="1" dirty="0" smtClean="0"/>
              <a:t>秒，與所設定的</a:t>
            </a:r>
            <a:r>
              <a:rPr lang="en-US" altLang="zh-TW" sz="1400" b="1" dirty="0" smtClean="0"/>
              <a:t>Amplitude</a:t>
            </a:r>
            <a:r>
              <a:rPr lang="zh-TW" altLang="en-US" sz="1400" b="1" dirty="0" smtClean="0"/>
              <a:t>與</a:t>
            </a:r>
            <a:r>
              <a:rPr lang="en-US" altLang="zh-TW" sz="1400" b="1" dirty="0" smtClean="0"/>
              <a:t>Time Width</a:t>
            </a:r>
            <a:r>
              <a:rPr lang="zh-TW" altLang="en-US" sz="1400" b="1" dirty="0" smtClean="0"/>
              <a:t>都無關</a:t>
            </a:r>
            <a:r>
              <a:rPr lang="zh-TW" altLang="en-US" sz="1400" dirty="0" smtClean="0"/>
              <a:t>。此功能是拿來量測電壓訊號原點用的。</a:t>
            </a:r>
            <a:endParaRPr lang="en-US" altLang="zh-TW" sz="1400" dirty="0" smtClean="0"/>
          </a:p>
        </p:txBody>
      </p:sp>
    </p:spTree>
    <p:extLst>
      <p:ext uri="{BB962C8B-B14F-4D97-AF65-F5344CB8AC3E}">
        <p14:creationId xmlns:p14="http://schemas.microsoft.com/office/powerpoint/2010/main" val="178673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1943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1" y="111688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定</a:t>
            </a:r>
            <a:r>
              <a:rPr lang="zh-TW" altLang="en-US" sz="2400" b="1" dirty="0">
                <a:solidFill>
                  <a:srgbClr val="FF0000"/>
                </a:solidFill>
              </a:rPr>
              <a:t>速轉動的馬達控制程式說明</a:t>
            </a:r>
          </a:p>
        </p:txBody>
      </p:sp>
      <p:sp>
        <p:nvSpPr>
          <p:cNvPr id="17" name="矩形 16"/>
          <p:cNvSpPr/>
          <p:nvPr/>
        </p:nvSpPr>
        <p:spPr>
          <a:xfrm>
            <a:off x="21431" y="-38099"/>
            <a:ext cx="7254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Appendix_The_Use_of_Labview_Programs.pptx  </a:t>
            </a:r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(Ray2016_MasterThesis_OnlineSupplement)</a:t>
            </a:r>
            <a:endParaRPr lang="zh-TW" alt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23529" y="749022"/>
            <a:ext cx="84969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zh-TW" altLang="en-US" sz="1600" dirty="0" smtClean="0"/>
              <a:t>使用時有幾點注意事項：</a:t>
            </a: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600" dirty="0" smtClean="0">
                <a:solidFill>
                  <a:srgbClr val="FF0000"/>
                </a:solidFill>
              </a:rPr>
              <a:t>實驗中強制停止馬達的唯一方法，是切掉馬達電源</a:t>
            </a:r>
            <a:endParaRPr lang="en-US" altLang="zh-TW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600" dirty="0" smtClean="0"/>
              <a:t>實驗結束之後程式會自動停止，如果想要強制停止，只能按左上角的紅色按鈕，右方的</a:t>
            </a:r>
            <a:r>
              <a:rPr lang="en-US" altLang="zh-TW" sz="1600" dirty="0" smtClean="0"/>
              <a:t>Stop</a:t>
            </a:r>
            <a:r>
              <a:rPr lang="zh-TW" altLang="en-US" sz="1600" dirty="0" smtClean="0"/>
              <a:t>等按鈕目前還是裝飾品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注意：</a:t>
            </a:r>
            <a:r>
              <a:rPr lang="zh-TW" altLang="en-US" sz="1600" b="1" dirty="0" smtClean="0"/>
              <a:t>馬達不會自動停止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。強制停止後，</a:t>
            </a:r>
            <a:r>
              <a:rPr lang="en-US" altLang="zh-TW" sz="1600" dirty="0" smtClean="0"/>
              <a:t>Run</a:t>
            </a:r>
            <a:r>
              <a:rPr lang="zh-TW" altLang="en-US" sz="1600" dirty="0" smtClean="0"/>
              <a:t>按鈕的狀態會維持</a:t>
            </a:r>
            <a:r>
              <a:rPr lang="en-US" altLang="zh-TW" sz="1600" dirty="0" smtClean="0"/>
              <a:t>disabled</a:t>
            </a:r>
            <a:r>
              <a:rPr lang="zh-TW" altLang="en-US" sz="1600" dirty="0" smtClean="0"/>
              <a:t>，要對其按右鍵，選</a:t>
            </a:r>
            <a:r>
              <a:rPr lang="en-US" altLang="zh-TW" sz="1600" dirty="0" smtClean="0"/>
              <a:t>Properties</a:t>
            </a:r>
            <a:r>
              <a:rPr lang="zh-TW" altLang="en-US" sz="1600" dirty="0" smtClean="0"/>
              <a:t>把其改回</a:t>
            </a:r>
            <a:r>
              <a:rPr lang="en-US" altLang="zh-TW" sz="1600" dirty="0" smtClean="0"/>
              <a:t>Enabled</a:t>
            </a:r>
            <a:r>
              <a:rPr lang="zh-TW" altLang="en-US" sz="1600" dirty="0" smtClean="0"/>
              <a:t>，且關掉重開馬達電源才能開始下一次實驗。</a:t>
            </a: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/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/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/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600" dirty="0" smtClean="0"/>
              <a:t>此程式單筆實驗可以儲存的資料仍然有其上限。</a:t>
            </a:r>
            <a:r>
              <a:rPr lang="zh-TW" altLang="en-US" sz="1600" dirty="0" smtClean="0">
                <a:solidFill>
                  <a:srgbClr val="FF0000"/>
                </a:solidFill>
              </a:rPr>
              <a:t>若執行總資料長度過長的實驗，會導致程式意外的錯誤中止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600" dirty="0" smtClean="0"/>
              <a:t>另外據經驗，此程式有其不穩定性，會有一點機會因為不明原因意外中止，這造成一些困擾，</a:t>
            </a:r>
            <a:r>
              <a:rPr lang="en-US" altLang="zh-TW" sz="1600" dirty="0" smtClean="0"/>
              <a:t>Ray</a:t>
            </a:r>
            <a:r>
              <a:rPr lang="zh-TW" altLang="en-US" sz="1600" dirty="0" smtClean="0"/>
              <a:t>在此向您致歉。</a:t>
            </a:r>
            <a:endParaRPr lang="en-US" altLang="zh-TW" sz="1600" dirty="0" smtClean="0"/>
          </a:p>
          <a:p>
            <a:pPr marL="285750" indent="-285750"/>
            <a:endParaRPr lang="en-US" altLang="zh-TW" sz="1600" dirty="0" smtClean="0"/>
          </a:p>
        </p:txBody>
      </p:sp>
      <p:sp>
        <p:nvSpPr>
          <p:cNvPr id="22" name="橢圓 21"/>
          <p:cNvSpPr/>
          <p:nvPr/>
        </p:nvSpPr>
        <p:spPr>
          <a:xfrm>
            <a:off x="1547664" y="3270806"/>
            <a:ext cx="432050" cy="36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03648" y="3054783"/>
            <a:ext cx="800219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</a:rPr>
              <a:t>按此停止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10766"/>
            <a:ext cx="2492524" cy="131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673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23529" y="593393"/>
            <a:ext cx="8496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600" dirty="0" smtClean="0"/>
              <a:t>使用的程式最新版為 </a:t>
            </a:r>
            <a:r>
              <a:rPr lang="en-US" altLang="zh-TW" sz="1600" dirty="0" smtClean="0"/>
              <a:t>AI_voltage_v5.1.4.vi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600" dirty="0" smtClean="0"/>
              <a:t>其使用到子程式與</a:t>
            </a:r>
            <a:r>
              <a:rPr lang="en-US" altLang="zh-TW" sz="1600" dirty="0" smtClean="0"/>
              <a:t>DLL</a:t>
            </a:r>
            <a:r>
              <a:rPr lang="zh-TW" altLang="en-US" sz="1600" dirty="0" smtClean="0"/>
              <a:t>檔共</a:t>
            </a:r>
            <a:r>
              <a:rPr lang="en-US" altLang="zh-TW" sz="1600" dirty="0" smtClean="0"/>
              <a:t>24</a:t>
            </a:r>
            <a:r>
              <a:rPr lang="zh-TW" altLang="en-US" sz="1600" dirty="0" smtClean="0"/>
              <a:t>個（見右下），將其放在同一個資料夾中。</a:t>
            </a: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16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600" dirty="0" smtClean="0"/>
              <a:t>打開</a:t>
            </a:r>
            <a:r>
              <a:rPr lang="en-US" altLang="zh-TW" sz="1600" dirty="0" smtClean="0"/>
              <a:t>AI_voltage_v5.1.4.vi</a:t>
            </a:r>
            <a:r>
              <a:rPr lang="zh-TW" altLang="en-US" sz="1600" dirty="0" smtClean="0"/>
              <a:t>，前面板的大致說明如下：</a:t>
            </a:r>
            <a:endParaRPr lang="zh-TW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1" y="111688"/>
            <a:ext cx="452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Seesaw</a:t>
            </a:r>
            <a:r>
              <a:rPr lang="zh-TW" altLang="en-US" sz="2400" b="1" dirty="0">
                <a:solidFill>
                  <a:srgbClr val="FF0000"/>
                </a:solidFill>
              </a:rPr>
              <a:t>實驗的馬達控制程式說明</a:t>
            </a:r>
          </a:p>
        </p:txBody>
      </p:sp>
      <p:sp>
        <p:nvSpPr>
          <p:cNvPr id="17" name="矩形 16"/>
          <p:cNvSpPr/>
          <p:nvPr/>
        </p:nvSpPr>
        <p:spPr>
          <a:xfrm>
            <a:off x="21431" y="-38099"/>
            <a:ext cx="7254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Appendix_The_Use_of_Labview_Programs.pptx  </a:t>
            </a:r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(Ray2016_MasterThesis_OnlineSupplement)</a:t>
            </a:r>
            <a:endParaRPr lang="zh-TW" alt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72200" y="2060848"/>
            <a:ext cx="26642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程式與子程式清單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5976664" cy="289564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467544" y="2348880"/>
            <a:ext cx="1296144" cy="2304256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cxnSp>
        <p:nvCxnSpPr>
          <p:cNvPr id="18" name="直線單箭頭接點 17"/>
          <p:cNvCxnSpPr>
            <a:stCxn id="14" idx="2"/>
            <a:endCxn id="23" idx="0"/>
          </p:cNvCxnSpPr>
          <p:nvPr/>
        </p:nvCxnSpPr>
        <p:spPr>
          <a:xfrm flipH="1">
            <a:off x="1079612" y="4653136"/>
            <a:ext cx="3600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3" name="文字方塊 22"/>
          <p:cNvSpPr txBox="1"/>
          <p:nvPr/>
        </p:nvSpPr>
        <p:spPr>
          <a:xfrm>
            <a:off x="-36512" y="5085184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70C0"/>
                </a:solidFill>
              </a:rPr>
              <a:t>DAQ</a:t>
            </a:r>
            <a:r>
              <a:rPr lang="zh-TW" altLang="en-US" dirty="0" smtClean="0">
                <a:solidFill>
                  <a:srgbClr val="0070C0"/>
                </a:solidFill>
              </a:rPr>
              <a:t>擷取的設定</a:t>
            </a:r>
            <a:endParaRPr lang="en-US" altLang="zh-TW" sz="1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200" dirty="0" smtClean="0">
                <a:solidFill>
                  <a:srgbClr val="0070C0"/>
                </a:solidFill>
              </a:rPr>
              <a:t>選定要讀取的</a:t>
            </a:r>
            <a:r>
              <a:rPr lang="en-US" altLang="zh-TW" sz="1200" dirty="0" smtClean="0">
                <a:solidFill>
                  <a:srgbClr val="0070C0"/>
                </a:solidFill>
              </a:rPr>
              <a:t>DAQ Channel</a:t>
            </a:r>
            <a:r>
              <a:rPr lang="zh-TW" altLang="en-US" sz="1200" dirty="0" smtClean="0">
                <a:solidFill>
                  <a:srgbClr val="0070C0"/>
                </a:solidFill>
              </a:rPr>
              <a:t>與  </a:t>
            </a:r>
            <a:endParaRPr lang="en-US" altLang="zh-TW" sz="1200" dirty="0" smtClean="0">
              <a:solidFill>
                <a:srgbClr val="0070C0"/>
              </a:solidFill>
            </a:endParaRPr>
          </a:p>
          <a:p>
            <a:r>
              <a:rPr lang="zh-TW" altLang="en-US" sz="1200" dirty="0" smtClean="0">
                <a:solidFill>
                  <a:srgbClr val="0070C0"/>
                </a:solidFill>
              </a:rPr>
              <a:t>    讀取方式</a:t>
            </a:r>
            <a:endParaRPr lang="en-US" altLang="zh-TW" sz="1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200" dirty="0" smtClean="0">
                <a:solidFill>
                  <a:srgbClr val="0070C0"/>
                </a:solidFill>
              </a:rPr>
              <a:t>原則上這區都不需要動， 預</a:t>
            </a:r>
            <a:endParaRPr lang="en-US" altLang="zh-TW" sz="1200" dirty="0" smtClean="0">
              <a:solidFill>
                <a:srgbClr val="0070C0"/>
              </a:solidFill>
            </a:endParaRPr>
          </a:p>
          <a:p>
            <a:r>
              <a:rPr lang="zh-TW" altLang="en-US" sz="1200" dirty="0" smtClean="0">
                <a:solidFill>
                  <a:srgbClr val="0070C0"/>
                </a:solidFill>
              </a:rPr>
              <a:t>    設是讀取</a:t>
            </a:r>
            <a:r>
              <a:rPr lang="en-US" altLang="zh-TW" sz="1200" dirty="0" smtClean="0">
                <a:solidFill>
                  <a:srgbClr val="0070C0"/>
                </a:solidFill>
              </a:rPr>
              <a:t>7</a:t>
            </a:r>
            <a:r>
              <a:rPr lang="zh-TW" altLang="en-US" sz="1200" dirty="0" smtClean="0">
                <a:solidFill>
                  <a:srgbClr val="0070C0"/>
                </a:solidFill>
              </a:rPr>
              <a:t>個</a:t>
            </a:r>
            <a:r>
              <a:rPr lang="en-US" altLang="zh-TW" sz="1200" dirty="0" smtClean="0">
                <a:solidFill>
                  <a:srgbClr val="0070C0"/>
                </a:solidFill>
              </a:rPr>
              <a:t>-10~+10volt</a:t>
            </a:r>
            <a:r>
              <a:rPr lang="zh-TW" altLang="en-US" sz="1200" dirty="0" smtClean="0">
                <a:solidFill>
                  <a:srgbClr val="0070C0"/>
                </a:solidFill>
              </a:rPr>
              <a:t>的</a:t>
            </a:r>
            <a:endParaRPr lang="en-US" altLang="zh-TW" sz="1200" dirty="0" smtClean="0">
              <a:solidFill>
                <a:srgbClr val="0070C0"/>
              </a:solidFill>
            </a:endParaRPr>
          </a:p>
          <a:p>
            <a:r>
              <a:rPr lang="zh-TW" altLang="en-US" sz="1200" dirty="0" smtClean="0">
                <a:solidFill>
                  <a:srgbClr val="0070C0"/>
                </a:solidFill>
              </a:rPr>
              <a:t>    </a:t>
            </a:r>
            <a:r>
              <a:rPr lang="en-US" altLang="zh-TW" sz="1200" dirty="0" smtClean="0">
                <a:solidFill>
                  <a:srgbClr val="0070C0"/>
                </a:solidFill>
              </a:rPr>
              <a:t>channel</a:t>
            </a:r>
            <a:r>
              <a:rPr lang="zh-TW" altLang="en-US" sz="1200" dirty="0" smtClean="0">
                <a:solidFill>
                  <a:srgbClr val="0070C0"/>
                </a:solidFill>
              </a:rPr>
              <a:t>，採</a:t>
            </a:r>
            <a:r>
              <a:rPr lang="en-US" altLang="zh-TW" sz="1200" dirty="0" smtClean="0">
                <a:solidFill>
                  <a:srgbClr val="0070C0"/>
                </a:solidFill>
              </a:rPr>
              <a:t>Differential</a:t>
            </a:r>
            <a:r>
              <a:rPr lang="zh-TW" altLang="en-US" sz="1200" dirty="0" smtClean="0">
                <a:solidFill>
                  <a:srgbClr val="0070C0"/>
                </a:solidFill>
              </a:rPr>
              <a:t>方式 </a:t>
            </a:r>
            <a:endParaRPr lang="en-US" altLang="zh-TW" sz="1200" dirty="0" smtClean="0">
              <a:solidFill>
                <a:srgbClr val="0070C0"/>
              </a:solidFill>
            </a:endParaRPr>
          </a:p>
          <a:p>
            <a:r>
              <a:rPr lang="zh-TW" altLang="en-US" sz="1200" dirty="0" smtClean="0">
                <a:solidFill>
                  <a:srgbClr val="0070C0"/>
                </a:solidFill>
              </a:rPr>
              <a:t>    </a:t>
            </a:r>
            <a:r>
              <a:rPr lang="en-US" altLang="zh-TW" sz="1200" dirty="0" smtClean="0">
                <a:solidFill>
                  <a:srgbClr val="0070C0"/>
                </a:solidFill>
              </a:rPr>
              <a:t>(</a:t>
            </a:r>
            <a:r>
              <a:rPr lang="zh-TW" altLang="en-US" sz="1200" dirty="0" smtClean="0">
                <a:solidFill>
                  <a:srgbClr val="0070C0"/>
                </a:solidFill>
              </a:rPr>
              <a:t>見</a:t>
            </a:r>
            <a:r>
              <a:rPr lang="en-US" altLang="zh-TW" sz="1200" dirty="0" smtClean="0">
                <a:solidFill>
                  <a:srgbClr val="0070C0"/>
                </a:solidFill>
              </a:rPr>
              <a:t>B-1)</a:t>
            </a:r>
            <a:endParaRPr lang="zh-TW" altLang="en-US" sz="1200" dirty="0">
              <a:solidFill>
                <a:srgbClr val="0070C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79912" y="2492896"/>
            <a:ext cx="244827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cxnSp>
        <p:nvCxnSpPr>
          <p:cNvPr id="26" name="直線單箭頭接點 25"/>
          <p:cNvCxnSpPr>
            <a:stCxn id="25" idx="2"/>
            <a:endCxn id="27" idx="0"/>
          </p:cNvCxnSpPr>
          <p:nvPr/>
        </p:nvCxnSpPr>
        <p:spPr>
          <a:xfrm>
            <a:off x="5004048" y="4797152"/>
            <a:ext cx="0" cy="4041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7" name="文字方塊 26"/>
          <p:cNvSpPr txBox="1"/>
          <p:nvPr/>
        </p:nvSpPr>
        <p:spPr>
          <a:xfrm>
            <a:off x="3707904" y="5201324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馬達的參數設定與排程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200" dirty="0" smtClean="0">
                <a:solidFill>
                  <a:srgbClr val="FF0000"/>
                </a:solidFill>
              </a:rPr>
              <a:t>設定馬達的參數，實驗資料存放的</a:t>
            </a:r>
            <a:endParaRPr lang="en-US" altLang="zh-TW" sz="1200" dirty="0" smtClean="0">
              <a:solidFill>
                <a:srgbClr val="FF0000"/>
              </a:solidFill>
            </a:endParaRPr>
          </a:p>
          <a:p>
            <a:r>
              <a:rPr lang="zh-TW" altLang="en-US" sz="1200" dirty="0" smtClean="0">
                <a:solidFill>
                  <a:srgbClr val="FF0000"/>
                </a:solidFill>
              </a:rPr>
              <a:t>    資料夾</a:t>
            </a:r>
            <a:endParaRPr lang="en-US" altLang="zh-TW" sz="12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200" dirty="0" smtClean="0">
                <a:solidFill>
                  <a:srgbClr val="FF0000"/>
                </a:solidFill>
              </a:rPr>
              <a:t>下半的表格則設定實驗計畫，每一</a:t>
            </a:r>
            <a:endParaRPr lang="en-US" altLang="zh-TW" sz="1200" dirty="0" smtClean="0">
              <a:solidFill>
                <a:srgbClr val="FF0000"/>
              </a:solidFill>
            </a:endParaRPr>
          </a:p>
          <a:p>
            <a:r>
              <a:rPr lang="zh-TW" altLang="en-US" sz="1200" dirty="0" smtClean="0">
                <a:solidFill>
                  <a:srgbClr val="FF0000"/>
                </a:solidFill>
              </a:rPr>
              <a:t>    個橫列代表一次實驗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49" name="直線單箭頭接點 48"/>
          <p:cNvCxnSpPr>
            <a:endCxn id="52" idx="0"/>
          </p:cNvCxnSpPr>
          <p:nvPr/>
        </p:nvCxnSpPr>
        <p:spPr>
          <a:xfrm>
            <a:off x="2051720" y="4509120"/>
            <a:ext cx="792088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/>
          <p:cNvSpPr txBox="1"/>
          <p:nvPr/>
        </p:nvSpPr>
        <p:spPr>
          <a:xfrm>
            <a:off x="2267744" y="522920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按此按鈕</a:t>
            </a:r>
          </a:p>
          <a:p>
            <a:r>
              <a:rPr lang="zh-TW" altLang="en-US" dirty="0" smtClean="0"/>
              <a:t>開始實驗</a:t>
            </a:r>
            <a:endParaRPr lang="en-US" altLang="zh-TW" dirty="0" smtClean="0"/>
          </a:p>
        </p:txBody>
      </p:sp>
      <p:sp>
        <p:nvSpPr>
          <p:cNvPr id="59" name="橢圓 58"/>
          <p:cNvSpPr/>
          <p:nvPr/>
        </p:nvSpPr>
        <p:spPr>
          <a:xfrm>
            <a:off x="2339752" y="4221088"/>
            <a:ext cx="115212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2267744" y="4077072"/>
            <a:ext cx="13965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50" dirty="0" smtClean="0">
                <a:solidFill>
                  <a:srgbClr val="FFFF00"/>
                </a:solidFill>
              </a:rPr>
              <a:t>兩個裝飾品，無用處</a:t>
            </a:r>
            <a:endParaRPr lang="zh-TW" altLang="en-US" sz="1050" dirty="0">
              <a:solidFill>
                <a:srgbClr val="FFFF00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763688" y="2420888"/>
            <a:ext cx="1944216" cy="165618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1763688" y="1988840"/>
            <a:ext cx="2031325" cy="369332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電壓訊號顯示面板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20888"/>
            <a:ext cx="2664296" cy="428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01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21978"/>
          <a:stretch>
            <a:fillRect/>
          </a:stretch>
        </p:blipFill>
        <p:spPr bwMode="auto">
          <a:xfrm>
            <a:off x="539552" y="2354101"/>
            <a:ext cx="313792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r="25760"/>
          <a:stretch>
            <a:fillRect/>
          </a:stretch>
        </p:blipFill>
        <p:spPr bwMode="auto">
          <a:xfrm>
            <a:off x="395536" y="908720"/>
            <a:ext cx="5544616" cy="103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1" y="111688"/>
            <a:ext cx="452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Seesaw</a:t>
            </a:r>
            <a:r>
              <a:rPr lang="zh-TW" altLang="en-US" sz="2400" b="1" dirty="0">
                <a:solidFill>
                  <a:srgbClr val="FF0000"/>
                </a:solidFill>
              </a:rPr>
              <a:t>實驗的馬達控制程式說明</a:t>
            </a:r>
          </a:p>
        </p:txBody>
      </p:sp>
      <p:sp>
        <p:nvSpPr>
          <p:cNvPr id="17" name="矩形 16"/>
          <p:cNvSpPr/>
          <p:nvPr/>
        </p:nvSpPr>
        <p:spPr>
          <a:xfrm>
            <a:off x="21431" y="-38099"/>
            <a:ext cx="7254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Appendix_The_Use_of_Labview_Programs.pptx  </a:t>
            </a:r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(Ray2016_MasterThesis_OnlineSupplement)</a:t>
            </a:r>
            <a:endParaRPr lang="zh-TW" alt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38009" y="2046324"/>
            <a:ext cx="3239469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400" dirty="0"/>
              <a:t>2</a:t>
            </a:r>
            <a:r>
              <a:rPr lang="en-US" altLang="zh-TW" sz="1400" dirty="0" smtClean="0"/>
              <a:t>.</a:t>
            </a:r>
            <a:r>
              <a:rPr lang="zh-TW" altLang="en-US" sz="1400" dirty="0" smtClean="0"/>
              <a:t> 設定左邊</a:t>
            </a:r>
            <a:r>
              <a:rPr lang="en-US" altLang="zh-TW" sz="1400" dirty="0" smtClean="0"/>
              <a:t>DAQ</a:t>
            </a:r>
            <a:r>
              <a:rPr lang="zh-TW" altLang="en-US" sz="1400" dirty="0" smtClean="0"/>
              <a:t>面板，原則上不需改動</a:t>
            </a:r>
            <a:endParaRPr lang="zh-TW" altLang="en-US" sz="1400" dirty="0"/>
          </a:p>
        </p:txBody>
      </p:sp>
      <p:sp>
        <p:nvSpPr>
          <p:cNvPr id="29" name="橢圓 28"/>
          <p:cNvSpPr/>
          <p:nvPr/>
        </p:nvSpPr>
        <p:spPr>
          <a:xfrm>
            <a:off x="683568" y="1196751"/>
            <a:ext cx="432050" cy="36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39552" y="980728"/>
            <a:ext cx="800219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</a:rPr>
              <a:t>按此執行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95537" y="620688"/>
            <a:ext cx="554461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400" dirty="0" smtClean="0"/>
              <a:t>0. </a:t>
            </a:r>
            <a:r>
              <a:rPr lang="zh-TW" altLang="en-US" sz="1400" dirty="0" smtClean="0"/>
              <a:t>確認</a:t>
            </a:r>
            <a:r>
              <a:rPr lang="en-US" altLang="zh-TW" sz="1400" dirty="0" smtClean="0"/>
              <a:t>DAQ </a:t>
            </a:r>
            <a:r>
              <a:rPr lang="zh-TW" altLang="en-US" sz="1400" dirty="0" smtClean="0"/>
              <a:t>與 馬達的電源與接線； </a:t>
            </a:r>
            <a:r>
              <a:rPr lang="en-US" altLang="zh-TW" sz="1400" dirty="0" smtClean="0"/>
              <a:t>1.</a:t>
            </a:r>
            <a:r>
              <a:rPr lang="zh-TW" altLang="en-US" sz="1400" dirty="0" smtClean="0"/>
              <a:t> 打開且執行</a:t>
            </a:r>
            <a:r>
              <a:rPr lang="en-US" altLang="zh-TW" sz="1400" dirty="0" smtClean="0"/>
              <a:t>AI_voltage_v5.1.4.vi</a:t>
            </a:r>
            <a:endParaRPr lang="zh-TW" altLang="en-US" sz="1400" dirty="0"/>
          </a:p>
        </p:txBody>
      </p:sp>
      <p:sp>
        <p:nvSpPr>
          <p:cNvPr id="33" name="矩形 32"/>
          <p:cNvSpPr/>
          <p:nvPr/>
        </p:nvSpPr>
        <p:spPr>
          <a:xfrm>
            <a:off x="650915" y="3434221"/>
            <a:ext cx="1154355" cy="316835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650915" y="3074181"/>
            <a:ext cx="1627534" cy="36069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293102" y="3102919"/>
            <a:ext cx="28245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B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70692" y="4566604"/>
            <a:ext cx="28245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C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37318" y="2714141"/>
            <a:ext cx="1080119" cy="360040"/>
          </a:xfrm>
          <a:prstGeom prst="rect">
            <a:avLst/>
          </a:prstGeom>
          <a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616" b="84058" l="9619" r="87308">
                          <a14:backgroundMark x1="69405" y1="27899" x2="20708" y2="585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344" t="-741" r="-2684" b="-1481"/>
            </a:stretch>
          </a:blipFill>
          <a:ln w="19050">
            <a:solidFill>
              <a:srgbClr val="0070C0"/>
            </a:solidFill>
          </a:ln>
        </p:spPr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913312" y="2560252"/>
            <a:ext cx="28886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A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851920" y="2697882"/>
            <a:ext cx="5112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zh-TW" altLang="en-US" sz="1600" dirty="0" smtClean="0"/>
              <a:t>設定</a:t>
            </a:r>
            <a:r>
              <a:rPr lang="en-US" altLang="zh-TW" sz="1600" dirty="0" smtClean="0"/>
              <a:t>NI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DAQ</a:t>
            </a:r>
            <a:r>
              <a:rPr lang="zh-TW" altLang="en-US" sz="1600" dirty="0" smtClean="0"/>
              <a:t>讀取模式，</a:t>
            </a:r>
            <a:r>
              <a:rPr lang="en-US" altLang="zh-TW" sz="1600" b="1" dirty="0" smtClean="0"/>
              <a:t>SS3</a:t>
            </a:r>
            <a:r>
              <a:rPr lang="zh-TW" altLang="en-US" sz="1600" b="1" dirty="0" smtClean="0"/>
              <a:t>的實驗都是取</a:t>
            </a:r>
            <a:r>
              <a:rPr lang="en-US" altLang="zh-TW" sz="1600" b="1" dirty="0" smtClean="0"/>
              <a:t>Differential</a:t>
            </a:r>
          </a:p>
          <a:p>
            <a:pPr marL="342900" indent="-342900">
              <a:buAutoNum type="alphaUcPeriod"/>
            </a:pPr>
            <a:endParaRPr lang="en-US" altLang="zh-TW" sz="1600" dirty="0" smtClean="0"/>
          </a:p>
          <a:p>
            <a:pPr marL="342900" indent="-342900">
              <a:buAutoNum type="alphaUcPeriod"/>
            </a:pPr>
            <a:r>
              <a:rPr lang="zh-TW" altLang="en-US" sz="1600" dirty="0" smtClean="0"/>
              <a:t>設定</a:t>
            </a:r>
            <a:r>
              <a:rPr lang="en-US" altLang="zh-TW" sz="1600" dirty="0" smtClean="0"/>
              <a:t>DAQ </a:t>
            </a:r>
            <a:r>
              <a:rPr lang="en-US" altLang="zh-TW" sz="1600" dirty="0"/>
              <a:t>Channel</a:t>
            </a:r>
            <a:r>
              <a:rPr lang="zh-TW" altLang="en-US" sz="1600" dirty="0"/>
              <a:t>的最大最小</a:t>
            </a:r>
            <a:r>
              <a:rPr lang="zh-TW" altLang="en-US" sz="1600" dirty="0" smtClean="0"/>
              <a:t>電壓，所設定的值會套用到所有</a:t>
            </a:r>
            <a:r>
              <a:rPr lang="en-US" altLang="zh-TW" sz="1600" dirty="0" smtClean="0"/>
              <a:t>Channel</a:t>
            </a:r>
            <a:r>
              <a:rPr lang="zh-TW" altLang="en-US" sz="1600" dirty="0" smtClean="0"/>
              <a:t>，</a:t>
            </a:r>
            <a:r>
              <a:rPr lang="en-US" altLang="zh-TW" sz="1600" b="1" dirty="0" smtClean="0"/>
              <a:t>SS3</a:t>
            </a:r>
            <a:r>
              <a:rPr lang="zh-TW" altLang="en-US" sz="1600" b="1" dirty="0" smtClean="0"/>
              <a:t>的實驗都是取</a:t>
            </a:r>
            <a:r>
              <a:rPr lang="en-US" altLang="zh-TW" sz="1600" b="1" dirty="0" smtClean="0"/>
              <a:t>Min Voltage -10</a:t>
            </a:r>
            <a:r>
              <a:rPr lang="zh-TW" altLang="en-US" sz="1600" b="1" dirty="0" smtClean="0"/>
              <a:t>與</a:t>
            </a:r>
            <a:r>
              <a:rPr lang="en-US" altLang="zh-TW" sz="1600" b="1" dirty="0" smtClean="0"/>
              <a:t>Max Voltage</a:t>
            </a:r>
            <a:r>
              <a:rPr lang="zh-TW" altLang="en-US" sz="1600" b="1" dirty="0" smtClean="0"/>
              <a:t> </a:t>
            </a:r>
            <a:r>
              <a:rPr lang="en-US" altLang="zh-TW" sz="1600" b="1" dirty="0" smtClean="0"/>
              <a:t>+10</a:t>
            </a:r>
          </a:p>
          <a:p>
            <a:pPr marL="342900" indent="-342900">
              <a:buAutoNum type="alphaUcPeriod"/>
            </a:pPr>
            <a:endParaRPr lang="en-US" altLang="zh-TW" sz="1600" dirty="0" smtClean="0"/>
          </a:p>
          <a:p>
            <a:pPr marL="342900" indent="-342900">
              <a:buAutoNum type="alphaUcPeriod"/>
            </a:pPr>
            <a:r>
              <a:rPr lang="zh-TW" altLang="en-US" sz="1600" dirty="0" smtClean="0"/>
              <a:t>設定</a:t>
            </a:r>
            <a:r>
              <a:rPr lang="zh-TW" altLang="en-US" sz="1600" dirty="0"/>
              <a:t>要讀取的</a:t>
            </a:r>
            <a:r>
              <a:rPr lang="en-US" altLang="zh-TW" sz="1600" dirty="0"/>
              <a:t>DAQ </a:t>
            </a:r>
            <a:r>
              <a:rPr lang="en-US" altLang="zh-TW" sz="1600" dirty="0" smtClean="0"/>
              <a:t>Channel</a:t>
            </a:r>
            <a:r>
              <a:rPr lang="zh-TW" altLang="en-US" sz="1600" dirty="0" smtClean="0"/>
              <a:t>，</a:t>
            </a:r>
            <a:r>
              <a:rPr lang="en-US" altLang="zh-TW" sz="1600" dirty="0" smtClean="0"/>
              <a:t>On</a:t>
            </a:r>
            <a:r>
              <a:rPr lang="zh-TW" altLang="en-US" sz="1600" dirty="0" smtClean="0"/>
              <a:t>表示要讀取，</a:t>
            </a:r>
            <a:r>
              <a:rPr lang="en-US" altLang="zh-TW" sz="1600" dirty="0" smtClean="0"/>
              <a:t>I/O</a:t>
            </a:r>
            <a:r>
              <a:rPr lang="zh-TW" altLang="en-US" sz="1600" dirty="0" smtClean="0"/>
              <a:t>欄位顯示讀取的內容，</a:t>
            </a:r>
            <a:r>
              <a:rPr lang="en-US" altLang="zh-TW" sz="1600" b="1" dirty="0" smtClean="0"/>
              <a:t>SS3</a:t>
            </a:r>
            <a:r>
              <a:rPr lang="zh-TW" altLang="en-US" sz="1600" b="1" dirty="0" smtClean="0"/>
              <a:t>的實驗都是讀取</a:t>
            </a:r>
            <a:r>
              <a:rPr lang="en-US" altLang="zh-TW" sz="1600" b="1" dirty="0" smtClean="0"/>
              <a:t>Channel 1-7</a:t>
            </a:r>
            <a:r>
              <a:rPr lang="zh-TW" altLang="en-US" sz="1600" b="1" dirty="0" smtClean="0"/>
              <a:t>，設定與</a:t>
            </a:r>
            <a:r>
              <a:rPr lang="zh-TW" altLang="en-US" sz="1600" b="1" dirty="0"/>
              <a:t>左</a:t>
            </a:r>
            <a:r>
              <a:rPr lang="zh-TW" altLang="en-US" sz="1600" b="1" dirty="0" smtClean="0"/>
              <a:t>圖一致</a:t>
            </a:r>
            <a:endParaRPr lang="en-US" altLang="zh-TW" sz="1600" b="1" dirty="0" smtClean="0"/>
          </a:p>
          <a:p>
            <a:pPr marL="342900" indent="-342900">
              <a:buAutoNum type="alphaUcPeriod"/>
            </a:pPr>
            <a:endParaRPr lang="en-US" altLang="zh-TW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剩餘的區塊在此程式中並無作用。</a:t>
            </a:r>
            <a:endParaRPr lang="en-US" altLang="zh-TW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詳情可參考</a:t>
            </a:r>
            <a:r>
              <a:rPr lang="en-US" altLang="zh-TW" sz="1600" dirty="0">
                <a:hlinkClick r:id="rId6"/>
              </a:rPr>
              <a:t>NI</a:t>
            </a:r>
            <a:r>
              <a:rPr lang="zh-TW" altLang="en-US" sz="1600" dirty="0">
                <a:hlinkClick r:id="rId6"/>
              </a:rPr>
              <a:t>的網站</a:t>
            </a:r>
            <a:r>
              <a:rPr lang="zh-TW" altLang="en-US" sz="1600" dirty="0"/>
              <a:t>，上面有詳細的教學。如果想要了解程式化的控制</a:t>
            </a:r>
            <a:r>
              <a:rPr lang="en-US" altLang="zh-TW" sz="1600" dirty="0"/>
              <a:t>DAQ</a:t>
            </a:r>
            <a:r>
              <a:rPr lang="zh-TW" altLang="en-US" sz="1600" dirty="0"/>
              <a:t>讀取，有個還不壊的</a:t>
            </a:r>
            <a:r>
              <a:rPr lang="zh-TW" altLang="en-US" sz="1600" dirty="0">
                <a:hlinkClick r:id="rId7"/>
              </a:rPr>
              <a:t>懶人包</a:t>
            </a:r>
            <a:r>
              <a:rPr lang="zh-TW" altLang="en-US" sz="1600" dirty="0"/>
              <a:t>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156176" y="941819"/>
            <a:ext cx="2556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打開之前請先確定所需要的子程式都已放入同一個資料夾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7101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44489"/>
            <a:ext cx="43213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1" y="111688"/>
            <a:ext cx="452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Seesaw</a:t>
            </a:r>
            <a:r>
              <a:rPr lang="zh-TW" altLang="en-US" sz="2400" b="1" dirty="0">
                <a:solidFill>
                  <a:srgbClr val="FF0000"/>
                </a:solidFill>
              </a:rPr>
              <a:t>實驗的馬達控制程式說明</a:t>
            </a:r>
          </a:p>
        </p:txBody>
      </p:sp>
      <p:sp>
        <p:nvSpPr>
          <p:cNvPr id="17" name="矩形 16"/>
          <p:cNvSpPr/>
          <p:nvPr/>
        </p:nvSpPr>
        <p:spPr>
          <a:xfrm>
            <a:off x="21431" y="-38099"/>
            <a:ext cx="7254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Appendix_The_Use_of_Labview_Programs.pptx  </a:t>
            </a:r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(Ray2016_MasterThesis_OnlineSupplement)</a:t>
            </a:r>
            <a:endParaRPr lang="zh-TW" alt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39552" y="836712"/>
            <a:ext cx="432048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400" dirty="0"/>
              <a:t>3</a:t>
            </a:r>
            <a:r>
              <a:rPr lang="en-US" altLang="zh-TW" sz="1400" dirty="0" smtClean="0"/>
              <a:t>.</a:t>
            </a:r>
            <a:r>
              <a:rPr lang="zh-TW" altLang="en-US" sz="1400" dirty="0" smtClean="0"/>
              <a:t> 設定實驗的參數，設置好之後按下</a:t>
            </a:r>
            <a:r>
              <a:rPr lang="en-US" altLang="zh-TW" sz="1400" dirty="0" smtClean="0"/>
              <a:t>Run</a:t>
            </a:r>
            <a:r>
              <a:rPr lang="zh-TW" altLang="en-US" sz="1400" dirty="0" smtClean="0"/>
              <a:t>按鈕</a:t>
            </a:r>
            <a:endParaRPr lang="en-US" altLang="zh-TW" sz="1400" dirty="0" smtClean="0"/>
          </a:p>
        </p:txBody>
      </p:sp>
      <p:sp>
        <p:nvSpPr>
          <p:cNvPr id="33" name="矩形 32"/>
          <p:cNvSpPr/>
          <p:nvPr/>
        </p:nvSpPr>
        <p:spPr>
          <a:xfrm>
            <a:off x="539552" y="2852935"/>
            <a:ext cx="2448272" cy="203596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568202" y="2367969"/>
            <a:ext cx="4363838" cy="28868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257102" y="2348880"/>
            <a:ext cx="28245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B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59329" y="3501008"/>
            <a:ext cx="28245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C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360513"/>
            <a:ext cx="1368152" cy="936104"/>
          </a:xfrm>
          <a:prstGeom prst="rect">
            <a:avLst/>
          </a:prstGeom>
          <a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16" b="84058" l="9619" r="87308">
                          <a14:backgroundMark x1="69405" y1="27899" x2="20708" y2="585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344" t="-741" r="-2684" b="-1481"/>
            </a:stretch>
          </a:blipFill>
          <a:ln w="19050">
            <a:solidFill>
              <a:srgbClr val="0070C0"/>
            </a:solidFill>
          </a:ln>
        </p:spPr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11560" y="1340768"/>
            <a:ext cx="28886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A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04048" y="476672"/>
            <a:ext cx="40324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zh-TW" altLang="en-US" sz="1400" dirty="0" smtClean="0"/>
              <a:t>設定馬達的加速度，與</a:t>
            </a:r>
            <a:r>
              <a:rPr lang="en-US" altLang="zh-TW" sz="1400" dirty="0" smtClean="0"/>
              <a:t>Seesaw</a:t>
            </a:r>
            <a:r>
              <a:rPr lang="zh-TW" altLang="en-US" sz="1400" dirty="0" smtClean="0"/>
              <a:t>實驗要進行的週期數。以左圖例來說，每一筆實驗都會轉動</a:t>
            </a:r>
            <a:r>
              <a:rPr lang="en-US" altLang="zh-TW" sz="1400" dirty="0" smtClean="0"/>
              <a:t>25</a:t>
            </a:r>
            <a:r>
              <a:rPr lang="zh-TW" altLang="en-US" sz="1400" dirty="0" smtClean="0"/>
              <a:t>周，馬達的一去一回定義為一周。</a:t>
            </a:r>
            <a:r>
              <a:rPr lang="en-US" altLang="zh-TW" sz="1400" b="1" dirty="0" smtClean="0"/>
              <a:t>AI_voltage_v5.1.4.vi</a:t>
            </a:r>
            <a:r>
              <a:rPr lang="zh-TW" altLang="en-US" sz="1400" b="1" dirty="0" smtClean="0"/>
              <a:t>裡頭，會將馬達</a:t>
            </a:r>
            <a:r>
              <a:rPr lang="en-US" altLang="zh-TW" sz="1400" b="1" dirty="0" smtClean="0"/>
              <a:t>LSPD</a:t>
            </a:r>
            <a:r>
              <a:rPr lang="zh-TW" altLang="en-US" sz="1400" b="1" dirty="0" smtClean="0"/>
              <a:t>與</a:t>
            </a:r>
            <a:r>
              <a:rPr lang="en-US" altLang="zh-TW" sz="1400" b="1" dirty="0" smtClean="0"/>
              <a:t>HSPD</a:t>
            </a:r>
            <a:r>
              <a:rPr lang="zh-TW" altLang="en-US" sz="1400" b="1" dirty="0" smtClean="0"/>
              <a:t>設定為同一個值，所以加速度大小對實驗無影響</a:t>
            </a:r>
            <a:r>
              <a:rPr lang="en-US" altLang="zh-TW" sz="1400" dirty="0" smtClean="0"/>
              <a:t>(LSPD</a:t>
            </a:r>
            <a:r>
              <a:rPr lang="zh-TW" altLang="en-US" sz="1400" dirty="0" smtClean="0"/>
              <a:t>與</a:t>
            </a:r>
            <a:r>
              <a:rPr lang="en-US" altLang="zh-TW" sz="1400" dirty="0" smtClean="0"/>
              <a:t>HSPD</a:t>
            </a:r>
            <a:r>
              <a:rPr lang="zh-TW" altLang="en-US" sz="1400" dirty="0" smtClean="0"/>
              <a:t>見</a:t>
            </a:r>
            <a:r>
              <a:rPr lang="en-US" altLang="zh-TW" sz="1400" dirty="0"/>
              <a:t>B1-2-3)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342900" indent="-342900">
              <a:buAutoNum type="alphaUcPeriod"/>
            </a:pPr>
            <a:endParaRPr lang="en-US" altLang="zh-TW" sz="1400" dirty="0" smtClean="0"/>
          </a:p>
          <a:p>
            <a:pPr marL="342900" indent="-342900">
              <a:buAutoNum type="alphaUcPeriod"/>
            </a:pPr>
            <a:r>
              <a:rPr lang="zh-TW" altLang="en-US" sz="1400" dirty="0" smtClean="0"/>
              <a:t>設定檔案名稱與輸出的位置。左邊的圖例中，檔案會被輸出在電腦桌面的</a:t>
            </a:r>
            <a:r>
              <a:rPr lang="en-US" altLang="zh-TW" sz="1400" dirty="0" smtClean="0"/>
              <a:t>SS3_201511152</a:t>
            </a:r>
            <a:r>
              <a:rPr lang="zh-TW" altLang="en-US" sz="1400" dirty="0" smtClean="0"/>
              <a:t>資夾料中。而檔案的名稱會是</a:t>
            </a:r>
            <a:r>
              <a:rPr lang="en-US" altLang="zh-TW" sz="1400" dirty="0" smtClean="0"/>
              <a:t>Data ID</a:t>
            </a:r>
            <a:r>
              <a:rPr lang="zh-TW" altLang="en-US" sz="1400" dirty="0" smtClean="0"/>
              <a:t>再加上欄位的訊息：</a:t>
            </a:r>
            <a:r>
              <a:rPr lang="en-US" altLang="zh-TW" sz="1400" dirty="0" smtClean="0"/>
              <a:t>SS3_Test_OO_</a:t>
            </a:r>
            <a:r>
              <a:rPr lang="zh-TW" altLang="en-US" sz="1400" dirty="0" smtClean="0"/>
              <a:t>*****</a:t>
            </a:r>
            <a:r>
              <a:rPr lang="en-US" altLang="zh-TW" sz="1400" dirty="0" smtClean="0"/>
              <a:t>.txt</a:t>
            </a:r>
            <a:r>
              <a:rPr lang="zh-TW" altLang="en-US" sz="1400" dirty="0" smtClean="0"/>
              <a:t>，見最下方</a:t>
            </a:r>
            <a:endParaRPr lang="en-US" altLang="zh-TW" sz="1400" dirty="0" smtClean="0"/>
          </a:p>
          <a:p>
            <a:pPr marL="342900" indent="-342900">
              <a:buAutoNum type="alphaUcPeriod"/>
            </a:pPr>
            <a:endParaRPr lang="en-US" altLang="zh-TW" sz="1400" dirty="0" smtClean="0"/>
          </a:p>
          <a:p>
            <a:pPr marL="342900" indent="-342900">
              <a:buAutoNum type="alphaUcPeriod"/>
            </a:pPr>
            <a:r>
              <a:rPr lang="zh-TW" altLang="en-US" sz="1400" dirty="0" smtClean="0"/>
              <a:t>設定每筆實驗的參數，其中：</a:t>
            </a:r>
            <a:endParaRPr lang="en-US" altLang="zh-TW" sz="1400" dirty="0" smtClean="0"/>
          </a:p>
          <a:p>
            <a:pPr marL="342900" indent="-342900"/>
            <a:r>
              <a:rPr lang="en-US" altLang="zh-TW" sz="1400" dirty="0" smtClean="0"/>
              <a:t>	Velocity(step): </a:t>
            </a:r>
            <a:r>
              <a:rPr lang="zh-TW" altLang="en-US" sz="1400" dirty="0" smtClean="0"/>
              <a:t>實驗的</a:t>
            </a:r>
            <a:r>
              <a:rPr lang="el-GR" altLang="zh-TW" sz="1400" dirty="0" smtClean="0"/>
              <a:t>Ω</a:t>
            </a:r>
            <a:r>
              <a:rPr lang="en-US" altLang="zh-TW" sz="1400" baseline="30000" dirty="0" smtClean="0"/>
              <a:t>on</a:t>
            </a:r>
            <a:r>
              <a:rPr lang="zh-TW" altLang="en-US" sz="1400" baseline="30000" dirty="0" smtClean="0"/>
              <a:t>，</a:t>
            </a:r>
            <a:r>
              <a:rPr lang="zh-TW" altLang="en-US" sz="1400" dirty="0" smtClean="0"/>
              <a:t>單位是</a:t>
            </a:r>
            <a:r>
              <a:rPr lang="en-US" altLang="zh-TW" sz="1400" dirty="0" smtClean="0"/>
              <a:t>step/sec</a:t>
            </a:r>
            <a:r>
              <a:rPr lang="zh-TW" altLang="en-US" sz="1400" dirty="0" smtClean="0"/>
              <a:t>，</a:t>
            </a:r>
            <a:endParaRPr lang="en-US" altLang="zh-TW" sz="1400" dirty="0" smtClean="0"/>
          </a:p>
          <a:p>
            <a:pPr marL="342900" indent="-342900"/>
            <a:r>
              <a:rPr lang="en-US" altLang="zh-TW" sz="1400" dirty="0" smtClean="0"/>
              <a:t>	Amplitude(round):</a:t>
            </a:r>
            <a:r>
              <a:rPr lang="zh-TW" altLang="en-US" sz="1400" dirty="0" smtClean="0"/>
              <a:t> 實驗的振幅，單位是</a:t>
            </a:r>
            <a:r>
              <a:rPr lang="en-US" altLang="zh-TW" sz="1400" dirty="0" smtClean="0"/>
              <a:t>turn</a:t>
            </a:r>
          </a:p>
          <a:p>
            <a:pPr marL="342900" indent="-342900"/>
            <a:r>
              <a:rPr lang="en-US" altLang="zh-TW" sz="1400" dirty="0" smtClean="0"/>
              <a:t>	Time Width(sec): </a:t>
            </a:r>
            <a:r>
              <a:rPr lang="zh-TW" altLang="en-US" sz="1400" dirty="0" smtClean="0"/>
              <a:t>實驗</a:t>
            </a:r>
            <a:r>
              <a:rPr lang="el-GR" altLang="zh-TW" sz="1400" dirty="0" smtClean="0"/>
              <a:t>Ω</a:t>
            </a:r>
            <a:r>
              <a:rPr lang="en-US" altLang="zh-TW" sz="1400" baseline="30000" dirty="0" smtClean="0"/>
              <a:t>off</a:t>
            </a:r>
            <a:r>
              <a:rPr lang="zh-TW" altLang="en-US" sz="1400" dirty="0" smtClean="0"/>
              <a:t>的時間，單位是</a:t>
            </a:r>
            <a:r>
              <a:rPr lang="en-US" altLang="zh-TW" sz="1400" dirty="0" smtClean="0"/>
              <a:t>sec</a:t>
            </a:r>
          </a:p>
          <a:p>
            <a:pPr marL="342900" indent="-342900"/>
            <a:r>
              <a:rPr lang="en-US" altLang="zh-TW" sz="1400" dirty="0" smtClean="0"/>
              <a:t>	Sample Rate:</a:t>
            </a:r>
            <a:r>
              <a:rPr lang="zh-TW" altLang="en-US" sz="1400" dirty="0" smtClean="0"/>
              <a:t> 力訊號紀錄的頻率，單位是</a:t>
            </a:r>
            <a:r>
              <a:rPr lang="en-US" altLang="zh-TW" sz="1400" dirty="0" smtClean="0"/>
              <a:t>Hz</a:t>
            </a:r>
          </a:p>
          <a:p>
            <a:pPr marL="342900" indent="-342900">
              <a:buAutoNum type="alphaUcPeriod"/>
            </a:pPr>
            <a:endParaRPr lang="en-US" altLang="zh-TW" sz="1400" dirty="0" smtClean="0"/>
          </a:p>
          <a:p>
            <a:pPr marL="342900" indent="-342900"/>
            <a:r>
              <a:rPr lang="en-US" altLang="zh-TW" sz="1400" dirty="0" smtClean="0"/>
              <a:t>	</a:t>
            </a:r>
            <a:r>
              <a:rPr lang="zh-TW" altLang="en-US" sz="1400" b="1" dirty="0" smtClean="0"/>
              <a:t>如果</a:t>
            </a:r>
            <a:r>
              <a:rPr lang="en-US" altLang="zh-TW" sz="1400" b="1" dirty="0" smtClean="0"/>
              <a:t>Velocity</a:t>
            </a:r>
            <a:r>
              <a:rPr lang="zh-TW" altLang="en-US" sz="1400" b="1" dirty="0" smtClean="0"/>
              <a:t>被設為小於等於</a:t>
            </a:r>
            <a:r>
              <a:rPr lang="en-US" altLang="zh-TW" sz="1400" b="1" dirty="0" smtClean="0"/>
              <a:t>0</a:t>
            </a:r>
            <a:r>
              <a:rPr lang="zh-TW" altLang="en-US" sz="1400" b="1" dirty="0" smtClean="0"/>
              <a:t>的值，該筆實驗馬達不會轉動，</a:t>
            </a:r>
            <a:r>
              <a:rPr lang="en-US" altLang="zh-TW" sz="1400" b="1" dirty="0" smtClean="0"/>
              <a:t>DAQ</a:t>
            </a:r>
            <a:r>
              <a:rPr lang="zh-TW" altLang="en-US" sz="1400" b="1" dirty="0" smtClean="0"/>
              <a:t>會以</a:t>
            </a:r>
            <a:r>
              <a:rPr lang="en-US" altLang="zh-TW" sz="1400" b="1" dirty="0" smtClean="0"/>
              <a:t>Sample Rate</a:t>
            </a:r>
            <a:r>
              <a:rPr lang="zh-TW" altLang="en-US" sz="1400" b="1" dirty="0" smtClean="0"/>
              <a:t>紀錄</a:t>
            </a:r>
            <a:r>
              <a:rPr lang="en-US" altLang="zh-TW" sz="1400" b="1" dirty="0" smtClean="0"/>
              <a:t>25</a:t>
            </a:r>
            <a:r>
              <a:rPr lang="zh-TW" altLang="en-US" sz="1400" b="1" dirty="0" smtClean="0"/>
              <a:t>秒，與所設定的</a:t>
            </a:r>
            <a:r>
              <a:rPr lang="en-US" altLang="zh-TW" sz="1400" b="1" dirty="0" smtClean="0"/>
              <a:t>Amplitude</a:t>
            </a:r>
            <a:r>
              <a:rPr lang="zh-TW" altLang="en-US" sz="1400" b="1" dirty="0" smtClean="0"/>
              <a:t>與</a:t>
            </a:r>
            <a:r>
              <a:rPr lang="en-US" altLang="zh-TW" sz="1400" b="1" dirty="0" smtClean="0"/>
              <a:t>Time Width</a:t>
            </a:r>
            <a:r>
              <a:rPr lang="zh-TW" altLang="en-US" sz="1400" b="1" dirty="0" smtClean="0"/>
              <a:t>都無關</a:t>
            </a:r>
            <a:r>
              <a:rPr lang="zh-TW" altLang="en-US" sz="1400" dirty="0" smtClean="0"/>
              <a:t>。此功能是拿來量測電壓訊號原點用的。</a:t>
            </a:r>
            <a:endParaRPr lang="en-US" altLang="zh-TW" sz="1400" dirty="0" smtClean="0"/>
          </a:p>
        </p:txBody>
      </p:sp>
      <p:sp>
        <p:nvSpPr>
          <p:cNvPr id="16" name="矩形 15"/>
          <p:cNvSpPr/>
          <p:nvPr/>
        </p:nvSpPr>
        <p:spPr>
          <a:xfrm>
            <a:off x="3059832" y="2852936"/>
            <a:ext cx="1728192" cy="203596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4716016" y="3429000"/>
            <a:ext cx="28245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D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0" y="5356373"/>
            <a:ext cx="9184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D.</a:t>
            </a:r>
            <a:r>
              <a:rPr lang="zh-TW" altLang="en-US" sz="1400" dirty="0" smtClean="0"/>
              <a:t> 按下執行之後，正在進行的實驗會</a:t>
            </a:r>
            <a:r>
              <a:rPr lang="en-US" altLang="zh-TW" sz="1400" dirty="0" smtClean="0"/>
              <a:t>status</a:t>
            </a:r>
            <a:r>
              <a:rPr lang="zh-TW" altLang="en-US" sz="1400" dirty="0" smtClean="0"/>
              <a:t>會顯示</a:t>
            </a:r>
            <a:r>
              <a:rPr lang="en-US" altLang="zh-TW" sz="1400" dirty="0" smtClean="0"/>
              <a:t>processing</a:t>
            </a:r>
            <a:r>
              <a:rPr lang="zh-TW" altLang="en-US" sz="1400" dirty="0" smtClean="0"/>
              <a:t>，完成時會顯示</a:t>
            </a:r>
            <a:r>
              <a:rPr lang="en-US" altLang="zh-TW" sz="1400" dirty="0" smtClean="0"/>
              <a:t>done</a:t>
            </a:r>
            <a:r>
              <a:rPr lang="zh-TW" altLang="en-US" sz="1400" dirty="0" smtClean="0"/>
              <a:t>並把輸出的檔案名稱顯示在右邊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以此圖為例，按下</a:t>
            </a:r>
            <a:r>
              <a:rPr lang="en-US" altLang="zh-TW" sz="1400" dirty="0" smtClean="0"/>
              <a:t>Run</a:t>
            </a:r>
            <a:r>
              <a:rPr lang="zh-TW" altLang="en-US" sz="1400" dirty="0" smtClean="0"/>
              <a:t>按鈕後會有三比實驗進行：</a:t>
            </a:r>
            <a:endParaRPr lang="en-US" altLang="zh-TW" sz="1400" dirty="0" smtClean="0"/>
          </a:p>
          <a:p>
            <a:r>
              <a:rPr lang="zh-TW" altLang="en-US" sz="1400" dirty="0" smtClean="0"/>
              <a:t>第一次實驗會馬達不轉動，</a:t>
            </a:r>
            <a:r>
              <a:rPr lang="en-US" altLang="zh-TW" sz="1400" dirty="0" smtClean="0"/>
              <a:t>DAQ</a:t>
            </a:r>
            <a:r>
              <a:rPr lang="zh-TW" altLang="en-US" sz="1400" dirty="0" smtClean="0"/>
              <a:t>以</a:t>
            </a:r>
            <a:r>
              <a:rPr lang="en-US" altLang="zh-TW" sz="1400" dirty="0" smtClean="0"/>
              <a:t>100hz</a:t>
            </a:r>
            <a:r>
              <a:rPr lang="zh-TW" altLang="en-US" sz="1400" dirty="0" smtClean="0"/>
              <a:t>紀錄</a:t>
            </a:r>
            <a:r>
              <a:rPr lang="en-US" altLang="zh-TW" sz="1400" dirty="0" smtClean="0"/>
              <a:t>25</a:t>
            </a:r>
            <a:r>
              <a:rPr lang="zh-TW" altLang="en-US" sz="1400" dirty="0" smtClean="0"/>
              <a:t>秒，紀錄後電壓訊號檔案名稱為</a:t>
            </a:r>
            <a:r>
              <a:rPr lang="en-US" altLang="zh-TW" sz="1400" dirty="0" smtClean="0"/>
              <a:t>SS3_Test_00_origin.txt</a:t>
            </a:r>
          </a:p>
          <a:p>
            <a:r>
              <a:rPr lang="zh-TW" altLang="en-US" sz="1400" dirty="0" smtClean="0"/>
              <a:t>第二次，</a:t>
            </a:r>
            <a:r>
              <a:rPr lang="en-US" altLang="zh-TW" sz="1400" dirty="0" smtClean="0"/>
              <a:t>DAQ</a:t>
            </a:r>
            <a:r>
              <a:rPr lang="zh-TW" altLang="en-US" sz="1400" dirty="0" smtClean="0"/>
              <a:t>以</a:t>
            </a:r>
            <a:r>
              <a:rPr lang="en-US" altLang="zh-TW" sz="1400" dirty="0" smtClean="0"/>
              <a:t>100Hz</a:t>
            </a:r>
            <a:r>
              <a:rPr lang="zh-TW" altLang="en-US" sz="1400" dirty="0" smtClean="0"/>
              <a:t>紀錄，馬達以設定的參數轉</a:t>
            </a:r>
            <a:r>
              <a:rPr lang="en-US" altLang="zh-TW" sz="1400" dirty="0" smtClean="0"/>
              <a:t>25</a:t>
            </a:r>
            <a:r>
              <a:rPr lang="zh-TW" altLang="en-US" sz="1400" dirty="0" smtClean="0"/>
              <a:t>個周期，寫下兩檔案</a:t>
            </a:r>
            <a:r>
              <a:rPr lang="en-US" altLang="zh-TW" sz="1400" dirty="0" smtClean="0"/>
              <a:t>SS3_Test_01_force.txt / SS3_Test_01_motor.txt</a:t>
            </a:r>
          </a:p>
          <a:p>
            <a:r>
              <a:rPr lang="zh-TW" altLang="en-US" sz="1400" dirty="0" smtClean="0"/>
              <a:t>第三次，以</a:t>
            </a:r>
            <a:r>
              <a:rPr lang="en-US" altLang="zh-TW" sz="1400" dirty="0" smtClean="0"/>
              <a:t>500Hz</a:t>
            </a:r>
            <a:r>
              <a:rPr lang="zh-TW" altLang="en-US" sz="1400" dirty="0" smtClean="0"/>
              <a:t>紀錄，同樣會有兩個檔案名稱 </a:t>
            </a:r>
            <a:r>
              <a:rPr lang="en-US" altLang="zh-TW" sz="1400" dirty="0" smtClean="0"/>
              <a:t>SS3_Test_02_force.txt / SS3_Test_02_motor.txt</a:t>
            </a:r>
            <a:endParaRPr lang="zh-TW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786732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 cstate="print"/>
          <a:stretch>
            <a:fillRect l="-344" t="-741" r="-2684" b="-1481"/>
          </a:stretch>
        </a:blipFill>
      </a:spPr>
      <a:bodyPr/>
      <a:lstStyle>
        <a:defPPr>
          <a:defRPr dirty="0">
            <a:noFill/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2908</Words>
  <Application>Microsoft Office PowerPoint</Application>
  <PresentationFormat>Overhead</PresentationFormat>
  <Paragraphs>273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新細明體</vt:lpstr>
      <vt:lpstr>Arial</vt:lpstr>
      <vt:lpstr>Calibri</vt:lpstr>
      <vt:lpstr>Wingdings</vt:lpstr>
      <vt:lpstr>Office 佈景主題</vt:lpstr>
      <vt:lpstr>A-1-3 Labview程式的使用說明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JC Tsai2012Jul</dc:creator>
  <cp:lastModifiedBy>JC Tsai2012Jul</cp:lastModifiedBy>
  <cp:revision>273</cp:revision>
  <dcterms:created xsi:type="dcterms:W3CDTF">2015-11-12T06:29:54Z</dcterms:created>
  <dcterms:modified xsi:type="dcterms:W3CDTF">2016-08-10T04:25:30Z</dcterms:modified>
</cp:coreProperties>
</file>