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5"/>
  </p:notesMasterIdLst>
  <p:handoutMasterIdLst>
    <p:handoutMasterId r:id="rId76"/>
  </p:handoutMasterIdLst>
  <p:sldIdLst>
    <p:sldId id="901" r:id="rId2"/>
    <p:sldId id="966" r:id="rId3"/>
    <p:sldId id="967" r:id="rId4"/>
    <p:sldId id="968" r:id="rId5"/>
    <p:sldId id="969" r:id="rId6"/>
    <p:sldId id="963" r:id="rId7"/>
    <p:sldId id="964" r:id="rId8"/>
    <p:sldId id="802" r:id="rId9"/>
    <p:sldId id="803" r:id="rId10"/>
    <p:sldId id="908" r:id="rId11"/>
    <p:sldId id="891" r:id="rId12"/>
    <p:sldId id="970" r:id="rId13"/>
    <p:sldId id="971" r:id="rId14"/>
    <p:sldId id="972" r:id="rId15"/>
    <p:sldId id="973" r:id="rId16"/>
    <p:sldId id="974" r:id="rId17"/>
    <p:sldId id="829" r:id="rId18"/>
    <p:sldId id="830" r:id="rId19"/>
    <p:sldId id="982" r:id="rId20"/>
    <p:sldId id="983" r:id="rId21"/>
    <p:sldId id="984" r:id="rId22"/>
    <p:sldId id="985" r:id="rId23"/>
    <p:sldId id="986" r:id="rId24"/>
    <p:sldId id="987" r:id="rId25"/>
    <p:sldId id="988" r:id="rId26"/>
    <p:sldId id="892" r:id="rId27"/>
    <p:sldId id="910" r:id="rId28"/>
    <p:sldId id="911" r:id="rId29"/>
    <p:sldId id="912" r:id="rId30"/>
    <p:sldId id="913" r:id="rId31"/>
    <p:sldId id="914" r:id="rId32"/>
    <p:sldId id="965" r:id="rId33"/>
    <p:sldId id="916" r:id="rId34"/>
    <p:sldId id="917" r:id="rId35"/>
    <p:sldId id="918" r:id="rId36"/>
    <p:sldId id="919" r:id="rId37"/>
    <p:sldId id="920" r:id="rId38"/>
    <p:sldId id="921" r:id="rId39"/>
    <p:sldId id="933" r:id="rId40"/>
    <p:sldId id="934" r:id="rId41"/>
    <p:sldId id="935" r:id="rId42"/>
    <p:sldId id="936" r:id="rId43"/>
    <p:sldId id="937" r:id="rId44"/>
    <p:sldId id="938" r:id="rId45"/>
    <p:sldId id="939" r:id="rId46"/>
    <p:sldId id="940" r:id="rId47"/>
    <p:sldId id="941" r:id="rId48"/>
    <p:sldId id="942" r:id="rId49"/>
    <p:sldId id="943" r:id="rId50"/>
    <p:sldId id="944" r:id="rId51"/>
    <p:sldId id="945" r:id="rId52"/>
    <p:sldId id="946" r:id="rId53"/>
    <p:sldId id="947" r:id="rId54"/>
    <p:sldId id="948" r:id="rId55"/>
    <p:sldId id="949" r:id="rId56"/>
    <p:sldId id="950" r:id="rId57"/>
    <p:sldId id="951" r:id="rId58"/>
    <p:sldId id="952" r:id="rId59"/>
    <p:sldId id="953" r:id="rId60"/>
    <p:sldId id="954" r:id="rId61"/>
    <p:sldId id="955" r:id="rId62"/>
    <p:sldId id="956" r:id="rId63"/>
    <p:sldId id="957" r:id="rId64"/>
    <p:sldId id="958" r:id="rId65"/>
    <p:sldId id="959" r:id="rId66"/>
    <p:sldId id="960" r:id="rId67"/>
    <p:sldId id="961" r:id="rId68"/>
    <p:sldId id="962" r:id="rId69"/>
    <p:sldId id="979" r:id="rId70"/>
    <p:sldId id="981" r:id="rId71"/>
    <p:sldId id="980" r:id="rId72"/>
    <p:sldId id="841" r:id="rId73"/>
    <p:sldId id="842" r:id="rId74"/>
  </p:sldIdLst>
  <p:sldSz cx="9144000" cy="6858000" type="screen4x3"/>
  <p:notesSz cx="7099300" cy="10234613"/>
  <p:custDataLst>
    <p:tags r:id="rId77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2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224">
          <p15:clr>
            <a:srgbClr val="A4A3A4"/>
          </p15:clr>
        </p15:guide>
        <p15:guide id="4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A2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749" autoAdjust="0"/>
    <p:restoredTop sz="84518" autoAdjust="0"/>
  </p:normalViewPr>
  <p:slideViewPr>
    <p:cSldViewPr>
      <p:cViewPr varScale="1">
        <p:scale>
          <a:sx n="113" d="100"/>
          <a:sy n="113" d="100"/>
        </p:scale>
        <p:origin x="-960" y="-102"/>
      </p:cViewPr>
      <p:guideLst>
        <p:guide orient="horz" pos="2523"/>
        <p:guide pos="2880"/>
      </p:guideLst>
    </p:cSldViewPr>
  </p:slideViewPr>
  <p:outlineViewPr>
    <p:cViewPr>
      <p:scale>
        <a:sx n="33" d="100"/>
        <a:sy n="33" d="100"/>
      </p:scale>
      <p:origin x="0" y="-12845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87" y="-91"/>
      </p:cViewPr>
      <p:guideLst>
        <p:guide orient="horz" pos="2880"/>
        <p:guide orient="horz" pos="3224"/>
        <p:guide pos="2160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DB6E20-2D2A-4D23-A19B-19F61269B30C}" type="doc">
      <dgm:prSet loTypeId="urn:microsoft.com/office/officeart/2005/8/layout/vList2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17B477E7-7592-4432-A659-E281BFE841BD}">
      <dgm:prSet phldrT="[文字]" custT="1"/>
      <dgm:spPr/>
      <dgm:t>
        <a:bodyPr/>
        <a:lstStyle/>
        <a:p>
          <a:r>
            <a: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1.</a:t>
          </a:r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「為何我會收到這封郵件」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DDC70439-A166-49D2-99C3-25DE7F055B77}" type="parTrans" cxnId="{500374D4-F317-43E6-85FB-21C1FE4A0353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FBC70E03-664F-43B4-A181-836ECD0DCD30}" type="sibTrans" cxnId="{500374D4-F317-43E6-85FB-21C1FE4A0353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7599770A-80B4-40E4-9ABA-E2A9D345683A}">
      <dgm:prSet phldrT="[文字]" custT="1"/>
      <dgm:spPr/>
      <dgm:t>
        <a:bodyPr/>
        <a:lstStyle/>
        <a:p>
          <a:r>
            <a:rPr lang="zh-TW" altLang="en-US" sz="2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確認寄件來源及寄件者。</a:t>
          </a:r>
          <a:endParaRPr lang="zh-TW" altLang="en-US" sz="22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F689CF4C-A281-4FAC-8B8D-F941BDB390C0}" type="parTrans" cxnId="{CC357CFD-E97A-47BC-A3ED-805840F62A82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2B736BB4-6EE4-4DF3-97C5-516AC8CBFF3B}" type="sibTrans" cxnId="{CC357CFD-E97A-47BC-A3ED-805840F62A82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7810C315-016A-48BF-81C8-FE383317FE57}">
      <dgm:prSet phldrT="[文字]" custT="1"/>
      <dgm:spPr/>
      <dgm:t>
        <a:bodyPr/>
        <a:lstStyle/>
        <a:p>
          <a:r>
            <a: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2.</a:t>
          </a:r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「我是否應該收到這封郵件」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3A99746F-813C-461D-97C5-3DA79DD650F8}" type="parTrans" cxnId="{6CAE9D18-3558-4201-85FB-4FA5F904D050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3095745A-B6AB-4E82-A3A6-B3308FB7C280}" type="sibTrans" cxnId="{6CAE9D18-3558-4201-85FB-4FA5F904D050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69FD06D6-CCD1-4DAD-B338-5A046A41CF6B}">
      <dgm:prSet phldrT="[文字]" custT="1"/>
      <dgm:spPr/>
      <dgm:t>
        <a:bodyPr/>
        <a:lstStyle/>
        <a:p>
          <a:r>
            <a:rPr lang="zh-TW" altLang="en-US" sz="2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確認郵件主旨及郵件內容。</a:t>
          </a:r>
          <a:endParaRPr lang="zh-TW" altLang="en-US" sz="22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6B229106-1807-4588-8DFE-D62173357C61}" type="parTrans" cxnId="{F946D7A3-239B-4090-AFF6-4680F92EAD45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4C020275-3DA4-4CBD-9224-E0ABAAB9A03E}" type="sibTrans" cxnId="{F946D7A3-239B-4090-AFF6-4680F92EAD45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64F09E18-CF71-4443-881A-62271E3A242A}">
      <dgm:prSet phldrT="[文字]" custT="1"/>
      <dgm:spPr/>
      <dgm:t>
        <a:bodyPr/>
        <a:lstStyle/>
        <a:p>
          <a:r>
            <a: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3.</a:t>
          </a:r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「我是否應該開啟這封郵件」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8CFD27C0-D3DD-4798-B36B-9A9A92595A56}" type="parTrans" cxnId="{9DC07697-7518-49EA-86A4-DE1E10A6DB52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12F1914A-B48A-418A-9603-5FB58D4E23DA}" type="sibTrans" cxnId="{9DC07697-7518-49EA-86A4-DE1E10A6DB52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7D394E0F-29E2-4648-9EE8-69BEBC5115F8}">
      <dgm:prSet phldrT="[文字]" custT="1"/>
      <dgm:spPr/>
      <dgm:t>
        <a:bodyPr/>
        <a:lstStyle/>
        <a:p>
          <a:r>
            <a:rPr lang="zh-TW" altLang="en-US" sz="2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是否與工作相關。</a:t>
          </a:r>
          <a:endParaRPr lang="zh-TW" altLang="en-US" sz="22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CD3C7683-52BC-47A7-BD92-EA464B0252C3}" type="parTrans" cxnId="{6455AC7E-78D6-4361-8E83-B708D654824A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83EE8618-24ED-4F74-9E4E-18AABF124636}" type="sibTrans" cxnId="{6455AC7E-78D6-4361-8E83-B708D654824A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735CF608-7BD1-4E9A-B02F-4DD8B8047944}">
      <dgm:prSet custT="1"/>
      <dgm:spPr/>
      <dgm:t>
        <a:bodyPr/>
        <a:lstStyle/>
        <a:p>
          <a:r>
            <a:rPr lang="zh-TW" altLang="en-US" sz="2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不開啟</a:t>
          </a:r>
          <a:r>
            <a:rPr lang="en-US" altLang="en-US" sz="2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(</a:t>
          </a:r>
          <a:r>
            <a:rPr lang="zh-TW" altLang="en-US" sz="2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點選</a:t>
          </a:r>
          <a:r>
            <a:rPr lang="en-US" altLang="en-US" sz="2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)</a:t>
          </a:r>
          <a:r>
            <a:rPr lang="zh-TW" altLang="en-US" sz="2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連結是否有影響。</a:t>
          </a:r>
          <a:endParaRPr lang="zh-TW" altLang="en-US" sz="22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83FA77DE-74CC-4120-A0C6-838B719B5E6D}" type="parTrans" cxnId="{D7D113D5-AEEE-4219-8716-D555C6F0290A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55D01954-B40F-45A4-B93E-BCB9406CA5FC}" type="sibTrans" cxnId="{D7D113D5-AEEE-4219-8716-D555C6F0290A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83D8DCA2-4EC4-48C7-BC3B-6FDA2A3134C3}">
      <dgm:prSet custT="1"/>
      <dgm:spPr/>
      <dgm:t>
        <a:bodyPr/>
        <a:lstStyle/>
        <a:p>
          <a:r>
            <a:rPr lang="zh-TW" altLang="en-US" sz="2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審慎查證（必要時電洽寄件者）。</a:t>
          </a:r>
          <a:endParaRPr lang="zh-TW" altLang="en-US" sz="22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C1480D95-50F5-4606-A384-037B22654C2D}" type="parTrans" cxnId="{B3EF524B-F242-4535-8DC7-8294DB52D35B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A078088E-1ABF-471D-94C2-3E4AABCDC4C8}" type="sibTrans" cxnId="{B3EF524B-F242-4535-8DC7-8294DB52D35B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FDF6553C-1586-4391-8919-5974177AA363}" type="pres">
      <dgm:prSet presAssocID="{6DDB6E20-2D2A-4D23-A19B-19F61269B3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C5DFF11-E9C7-4CA7-B438-0978D0F6B92C}" type="pres">
      <dgm:prSet presAssocID="{17B477E7-7592-4432-A659-E281BFE841B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568FAF-60E1-4702-8910-720E46BD9730}" type="pres">
      <dgm:prSet presAssocID="{17B477E7-7592-4432-A659-E281BFE841BD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BE41D7-F8ED-4324-892F-B7206C887ACD}" type="pres">
      <dgm:prSet presAssocID="{7810C315-016A-48BF-81C8-FE383317FE5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BEF062-DC1F-42EF-A817-386BD5F27F65}" type="pres">
      <dgm:prSet presAssocID="{7810C315-016A-48BF-81C8-FE383317FE57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A6DC27-1CF2-4AF4-94F6-0BEC3CBEDBB0}" type="pres">
      <dgm:prSet presAssocID="{64F09E18-CF71-4443-881A-62271E3A242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85182F-F82E-4D83-B9D3-5AE7299D760B}" type="pres">
      <dgm:prSet presAssocID="{64F09E18-CF71-4443-881A-62271E3A242A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50684E5-A699-5C42-9AED-63B64CE6D6E2}" type="presOf" srcId="{64F09E18-CF71-4443-881A-62271E3A242A}" destId="{0AA6DC27-1CF2-4AF4-94F6-0BEC3CBEDBB0}" srcOrd="0" destOrd="0" presId="urn:microsoft.com/office/officeart/2005/8/layout/vList2"/>
    <dgm:cxn modelId="{392518B9-1E26-954C-9D47-FE4EC30149D7}" type="presOf" srcId="{69FD06D6-CCD1-4DAD-B338-5A046A41CF6B}" destId="{32BEF062-DC1F-42EF-A817-386BD5F27F65}" srcOrd="0" destOrd="0" presId="urn:microsoft.com/office/officeart/2005/8/layout/vList2"/>
    <dgm:cxn modelId="{CC357CFD-E97A-47BC-A3ED-805840F62A82}" srcId="{17B477E7-7592-4432-A659-E281BFE841BD}" destId="{7599770A-80B4-40E4-9ABA-E2A9D345683A}" srcOrd="0" destOrd="0" parTransId="{F689CF4C-A281-4FAC-8B8D-F941BDB390C0}" sibTransId="{2B736BB4-6EE4-4DF3-97C5-516AC8CBFF3B}"/>
    <dgm:cxn modelId="{F8EF46B9-27C2-AB4F-8025-35061B924582}" type="presOf" srcId="{7810C315-016A-48BF-81C8-FE383317FE57}" destId="{51BE41D7-F8ED-4324-892F-B7206C887ACD}" srcOrd="0" destOrd="0" presId="urn:microsoft.com/office/officeart/2005/8/layout/vList2"/>
    <dgm:cxn modelId="{6370CEF6-A4C1-6E48-B9B9-42E63E8EDAF1}" type="presOf" srcId="{83D8DCA2-4EC4-48C7-BC3B-6FDA2A3134C3}" destId="{C785182F-F82E-4D83-B9D3-5AE7299D760B}" srcOrd="0" destOrd="2" presId="urn:microsoft.com/office/officeart/2005/8/layout/vList2"/>
    <dgm:cxn modelId="{E238F2BA-AAA5-0E4B-826E-D94415C79687}" type="presOf" srcId="{6DDB6E20-2D2A-4D23-A19B-19F61269B30C}" destId="{FDF6553C-1586-4391-8919-5974177AA363}" srcOrd="0" destOrd="0" presId="urn:microsoft.com/office/officeart/2005/8/layout/vList2"/>
    <dgm:cxn modelId="{6455AC7E-78D6-4361-8E83-B708D654824A}" srcId="{64F09E18-CF71-4443-881A-62271E3A242A}" destId="{7D394E0F-29E2-4648-9EE8-69BEBC5115F8}" srcOrd="0" destOrd="0" parTransId="{CD3C7683-52BC-47A7-BD92-EA464B0252C3}" sibTransId="{83EE8618-24ED-4F74-9E4E-18AABF124636}"/>
    <dgm:cxn modelId="{6CAE9D18-3558-4201-85FB-4FA5F904D050}" srcId="{6DDB6E20-2D2A-4D23-A19B-19F61269B30C}" destId="{7810C315-016A-48BF-81C8-FE383317FE57}" srcOrd="1" destOrd="0" parTransId="{3A99746F-813C-461D-97C5-3DA79DD650F8}" sibTransId="{3095745A-B6AB-4E82-A3A6-B3308FB7C280}"/>
    <dgm:cxn modelId="{248636B7-8745-E74E-A26B-B99D55B8BCAF}" type="presOf" srcId="{17B477E7-7592-4432-A659-E281BFE841BD}" destId="{FC5DFF11-E9C7-4CA7-B438-0978D0F6B92C}" srcOrd="0" destOrd="0" presId="urn:microsoft.com/office/officeart/2005/8/layout/vList2"/>
    <dgm:cxn modelId="{D7D113D5-AEEE-4219-8716-D555C6F0290A}" srcId="{64F09E18-CF71-4443-881A-62271E3A242A}" destId="{735CF608-7BD1-4E9A-B02F-4DD8B8047944}" srcOrd="1" destOrd="0" parTransId="{83FA77DE-74CC-4120-A0C6-838B719B5E6D}" sibTransId="{55D01954-B40F-45A4-B93E-BCB9406CA5FC}"/>
    <dgm:cxn modelId="{34296B68-3287-5444-B015-AB2A6F440450}" type="presOf" srcId="{7599770A-80B4-40E4-9ABA-E2A9D345683A}" destId="{53568FAF-60E1-4702-8910-720E46BD9730}" srcOrd="0" destOrd="0" presId="urn:microsoft.com/office/officeart/2005/8/layout/vList2"/>
    <dgm:cxn modelId="{9DC07697-7518-49EA-86A4-DE1E10A6DB52}" srcId="{6DDB6E20-2D2A-4D23-A19B-19F61269B30C}" destId="{64F09E18-CF71-4443-881A-62271E3A242A}" srcOrd="2" destOrd="0" parTransId="{8CFD27C0-D3DD-4798-B36B-9A9A92595A56}" sibTransId="{12F1914A-B48A-418A-9603-5FB58D4E23DA}"/>
    <dgm:cxn modelId="{8CCB08B7-E6AF-2740-9DCF-7C4DE5A679AE}" type="presOf" srcId="{735CF608-7BD1-4E9A-B02F-4DD8B8047944}" destId="{C785182F-F82E-4D83-B9D3-5AE7299D760B}" srcOrd="0" destOrd="1" presId="urn:microsoft.com/office/officeart/2005/8/layout/vList2"/>
    <dgm:cxn modelId="{9712E883-18D8-ED42-89C3-E5B2A3C6B1F5}" type="presOf" srcId="{7D394E0F-29E2-4648-9EE8-69BEBC5115F8}" destId="{C785182F-F82E-4D83-B9D3-5AE7299D760B}" srcOrd="0" destOrd="0" presId="urn:microsoft.com/office/officeart/2005/8/layout/vList2"/>
    <dgm:cxn modelId="{B3EF524B-F242-4535-8DC7-8294DB52D35B}" srcId="{64F09E18-CF71-4443-881A-62271E3A242A}" destId="{83D8DCA2-4EC4-48C7-BC3B-6FDA2A3134C3}" srcOrd="2" destOrd="0" parTransId="{C1480D95-50F5-4606-A384-037B22654C2D}" sibTransId="{A078088E-1ABF-471D-94C2-3E4AABCDC4C8}"/>
    <dgm:cxn modelId="{500374D4-F317-43E6-85FB-21C1FE4A0353}" srcId="{6DDB6E20-2D2A-4D23-A19B-19F61269B30C}" destId="{17B477E7-7592-4432-A659-E281BFE841BD}" srcOrd="0" destOrd="0" parTransId="{DDC70439-A166-49D2-99C3-25DE7F055B77}" sibTransId="{FBC70E03-664F-43B4-A181-836ECD0DCD30}"/>
    <dgm:cxn modelId="{F946D7A3-239B-4090-AFF6-4680F92EAD45}" srcId="{7810C315-016A-48BF-81C8-FE383317FE57}" destId="{69FD06D6-CCD1-4DAD-B338-5A046A41CF6B}" srcOrd="0" destOrd="0" parTransId="{6B229106-1807-4588-8DFE-D62173357C61}" sibTransId="{4C020275-3DA4-4CBD-9224-E0ABAAB9A03E}"/>
    <dgm:cxn modelId="{4E49874F-2CA7-6249-B50B-D9D74EF90BB3}" type="presParOf" srcId="{FDF6553C-1586-4391-8919-5974177AA363}" destId="{FC5DFF11-E9C7-4CA7-B438-0978D0F6B92C}" srcOrd="0" destOrd="0" presId="urn:microsoft.com/office/officeart/2005/8/layout/vList2"/>
    <dgm:cxn modelId="{5E401851-C0DC-C246-B957-08DF9BF85E59}" type="presParOf" srcId="{FDF6553C-1586-4391-8919-5974177AA363}" destId="{53568FAF-60E1-4702-8910-720E46BD9730}" srcOrd="1" destOrd="0" presId="urn:microsoft.com/office/officeart/2005/8/layout/vList2"/>
    <dgm:cxn modelId="{DBB51539-376F-AC40-A9B5-F8E11836E0D7}" type="presParOf" srcId="{FDF6553C-1586-4391-8919-5974177AA363}" destId="{51BE41D7-F8ED-4324-892F-B7206C887ACD}" srcOrd="2" destOrd="0" presId="urn:microsoft.com/office/officeart/2005/8/layout/vList2"/>
    <dgm:cxn modelId="{9C0A2DFA-134A-BE4E-ADE5-FF99C767CB2A}" type="presParOf" srcId="{FDF6553C-1586-4391-8919-5974177AA363}" destId="{32BEF062-DC1F-42EF-A817-386BD5F27F65}" srcOrd="3" destOrd="0" presId="urn:microsoft.com/office/officeart/2005/8/layout/vList2"/>
    <dgm:cxn modelId="{05E38E55-5A61-3F49-BFBA-25F6414D6583}" type="presParOf" srcId="{FDF6553C-1586-4391-8919-5974177AA363}" destId="{0AA6DC27-1CF2-4AF4-94F6-0BEC3CBEDBB0}" srcOrd="4" destOrd="0" presId="urn:microsoft.com/office/officeart/2005/8/layout/vList2"/>
    <dgm:cxn modelId="{4FB8AD7C-8BC5-AE49-AAA9-4261B88B563B}" type="presParOf" srcId="{FDF6553C-1586-4391-8919-5974177AA363}" destId="{C785182F-F82E-4D83-B9D3-5AE7299D760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DFF11-E9C7-4CA7-B438-0978D0F6B92C}">
      <dsp:nvSpPr>
        <dsp:cNvPr id="0" name=""/>
        <dsp:cNvSpPr/>
      </dsp:nvSpPr>
      <dsp:spPr>
        <a:xfrm>
          <a:off x="0" y="2735"/>
          <a:ext cx="5112568" cy="6989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1.</a:t>
          </a: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「為何我會收到這封郵件」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34122" y="36857"/>
        <a:ext cx="5044324" cy="630741"/>
      </dsp:txXfrm>
    </dsp:sp>
    <dsp:sp modelId="{53568FAF-60E1-4702-8910-720E46BD9730}">
      <dsp:nvSpPr>
        <dsp:cNvPr id="0" name=""/>
        <dsp:cNvSpPr/>
      </dsp:nvSpPr>
      <dsp:spPr>
        <a:xfrm>
          <a:off x="0" y="701721"/>
          <a:ext cx="5112568" cy="471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324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確認寄件來源及寄件者。</a:t>
          </a:r>
          <a:endParaRPr lang="zh-TW" altLang="en-US" sz="2200" kern="12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0" y="701721"/>
        <a:ext cx="5112568" cy="471111"/>
      </dsp:txXfrm>
    </dsp:sp>
    <dsp:sp modelId="{51BE41D7-F8ED-4324-892F-B7206C887ACD}">
      <dsp:nvSpPr>
        <dsp:cNvPr id="0" name=""/>
        <dsp:cNvSpPr/>
      </dsp:nvSpPr>
      <dsp:spPr>
        <a:xfrm>
          <a:off x="0" y="1172832"/>
          <a:ext cx="5112568" cy="698985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2.</a:t>
          </a: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「我是否應該收到這封郵件」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34122" y="1206954"/>
        <a:ext cx="5044324" cy="630741"/>
      </dsp:txXfrm>
    </dsp:sp>
    <dsp:sp modelId="{32BEF062-DC1F-42EF-A817-386BD5F27F65}">
      <dsp:nvSpPr>
        <dsp:cNvPr id="0" name=""/>
        <dsp:cNvSpPr/>
      </dsp:nvSpPr>
      <dsp:spPr>
        <a:xfrm>
          <a:off x="0" y="1871818"/>
          <a:ext cx="5112568" cy="471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324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確認郵件主旨及郵件內容。</a:t>
          </a:r>
          <a:endParaRPr lang="zh-TW" altLang="en-US" sz="2200" kern="12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0" y="1871818"/>
        <a:ext cx="5112568" cy="471111"/>
      </dsp:txXfrm>
    </dsp:sp>
    <dsp:sp modelId="{0AA6DC27-1CF2-4AF4-94F6-0BEC3CBEDBB0}">
      <dsp:nvSpPr>
        <dsp:cNvPr id="0" name=""/>
        <dsp:cNvSpPr/>
      </dsp:nvSpPr>
      <dsp:spPr>
        <a:xfrm>
          <a:off x="0" y="2342929"/>
          <a:ext cx="5112568" cy="698985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3.</a:t>
          </a: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「我是否應該開啟這封郵件」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34122" y="2377051"/>
        <a:ext cx="5044324" cy="630741"/>
      </dsp:txXfrm>
    </dsp:sp>
    <dsp:sp modelId="{C785182F-F82E-4D83-B9D3-5AE7299D760B}">
      <dsp:nvSpPr>
        <dsp:cNvPr id="0" name=""/>
        <dsp:cNvSpPr/>
      </dsp:nvSpPr>
      <dsp:spPr>
        <a:xfrm>
          <a:off x="0" y="3041915"/>
          <a:ext cx="5112568" cy="1491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324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是否與工作相關。</a:t>
          </a:r>
          <a:endParaRPr lang="zh-TW" altLang="en-US" sz="2200" kern="12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不開啟</a:t>
          </a:r>
          <a:r>
            <a:rPr lang="en-US" altLang="en-US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(</a:t>
          </a:r>
          <a:r>
            <a:rPr lang="zh-TW" altLang="en-US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點選</a:t>
          </a:r>
          <a:r>
            <a:rPr lang="en-US" altLang="en-US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)</a:t>
          </a:r>
          <a:r>
            <a:rPr lang="zh-TW" altLang="en-US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連結是否有影響。</a:t>
          </a:r>
          <a:endParaRPr lang="zh-TW" altLang="en-US" sz="2200" kern="12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審慎查證（必要時電洽寄件者）。</a:t>
          </a:r>
          <a:endParaRPr lang="zh-TW" altLang="en-US" sz="2200" kern="12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0" y="3041915"/>
        <a:ext cx="5112568" cy="1491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EE7D955-67AE-4342-A6E8-A520AE4CC4EB}" type="datetimeFigureOut">
              <a:rPr lang="zh-TW" altLang="en-US" smtClean="0"/>
              <a:t>2016/9/6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4014866-CE5D-40D8-BF35-58FED478AB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0269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70934B3-C433-48B2-A9E3-A23033EE974F}" type="datetimeFigureOut">
              <a:rPr lang="zh-TW" altLang="en-US" smtClean="0"/>
              <a:t>2016/9/6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0022AFB-AA75-4AF8-8E52-911CFC753B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5294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9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3100C464-08B4-4BE7-AD32-6034738E76F3}" type="datetime3">
              <a:rPr lang="en-US" altLang="zh-TW" sz="1100" b="0" smtClean="0">
                <a:ea typeface="標楷體" pitchFamily="65" charset="-120"/>
              </a:rPr>
              <a:pPr eaLnBrk="1" hangingPunct="1"/>
              <a:t>6 September 2016</a:t>
            </a:fld>
            <a:endParaRPr lang="en-US" altLang="zh-TW" sz="1100" b="0" smtClean="0">
              <a:ea typeface="標楷體" pitchFamily="65" charset="-120"/>
            </a:endParaRPr>
          </a:p>
        </p:txBody>
      </p:sp>
      <p:sp>
        <p:nvSpPr>
          <p:cNvPr id="12493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BA80FA23-CEC9-405A-8672-608C73CFB63D}" type="slidenum">
              <a:rPr lang="en-US" altLang="zh-TW" sz="1100" b="0" smtClean="0">
                <a:ea typeface="標楷體" pitchFamily="65" charset="-120"/>
              </a:rPr>
              <a:pPr eaLnBrk="1" hangingPunct="1"/>
              <a:t>55</a:t>
            </a:fld>
            <a:endParaRPr lang="en-US" altLang="zh-TW" sz="1100" b="0" smtClean="0">
              <a:ea typeface="標楷體" pitchFamily="65" charset="-120"/>
            </a:endParaRPr>
          </a:p>
        </p:txBody>
      </p:sp>
      <p:sp>
        <p:nvSpPr>
          <p:cNvPr id="1249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9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44949327-E771-46E4-8851-3086C9A517F9}" type="datetime3">
              <a:rPr lang="en-US" altLang="zh-TW" sz="1100" b="0" smtClean="0">
                <a:ea typeface="標楷體" pitchFamily="65" charset="-120"/>
              </a:rPr>
              <a:pPr eaLnBrk="1" hangingPunct="1"/>
              <a:t>6 September 2016</a:t>
            </a:fld>
            <a:endParaRPr lang="en-US" altLang="zh-TW" sz="1100" b="0" smtClean="0">
              <a:ea typeface="標楷體" pitchFamily="65" charset="-120"/>
            </a:endParaRPr>
          </a:p>
        </p:txBody>
      </p:sp>
      <p:sp>
        <p:nvSpPr>
          <p:cNvPr id="12595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BA7C9300-F658-4EF7-847A-FC49922C5077}" type="slidenum">
              <a:rPr lang="en-US" altLang="zh-TW" sz="1100" b="0" smtClean="0">
                <a:ea typeface="標楷體" pitchFamily="65" charset="-120"/>
              </a:rPr>
              <a:pPr eaLnBrk="1" hangingPunct="1"/>
              <a:t>56</a:t>
            </a:fld>
            <a:endParaRPr lang="en-US" altLang="zh-TW" sz="1100" b="0" smtClean="0">
              <a:ea typeface="標楷體" pitchFamily="65" charset="-120"/>
            </a:endParaRPr>
          </a:p>
        </p:txBody>
      </p:sp>
      <p:sp>
        <p:nvSpPr>
          <p:cNvPr id="1259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9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99DC6E0B-6E56-423D-82B5-4EC88080F72D}" type="datetime3">
              <a:rPr lang="en-US" altLang="zh-TW" sz="1100" b="0" smtClean="0">
                <a:ea typeface="標楷體" pitchFamily="65" charset="-120"/>
              </a:rPr>
              <a:pPr eaLnBrk="1" hangingPunct="1"/>
              <a:t>6 September 2016</a:t>
            </a:fld>
            <a:endParaRPr lang="en-US" altLang="zh-TW" sz="1100" b="0" smtClean="0">
              <a:ea typeface="標楷體" pitchFamily="65" charset="-120"/>
            </a:endParaRPr>
          </a:p>
        </p:txBody>
      </p:sp>
      <p:sp>
        <p:nvSpPr>
          <p:cNvPr id="12697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A3493423-B73D-4383-847F-0B5144A49310}" type="slidenum">
              <a:rPr lang="en-US" altLang="zh-TW" sz="1100" b="0" smtClean="0">
                <a:ea typeface="標楷體" pitchFamily="65" charset="-120"/>
              </a:rPr>
              <a:pPr eaLnBrk="1" hangingPunct="1"/>
              <a:t>57</a:t>
            </a:fld>
            <a:endParaRPr lang="en-US" altLang="zh-TW" sz="1100" b="0" smtClean="0">
              <a:ea typeface="標楷體" pitchFamily="65" charset="-120"/>
            </a:endParaRPr>
          </a:p>
        </p:txBody>
      </p:sp>
      <p:sp>
        <p:nvSpPr>
          <p:cNvPr id="126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9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C46D9335-BED1-4839-8F04-996909E9614E}" type="datetime3">
              <a:rPr lang="en-US" altLang="zh-TW" sz="1100" b="0" smtClean="0">
                <a:ea typeface="標楷體" pitchFamily="65" charset="-120"/>
              </a:rPr>
              <a:pPr eaLnBrk="1" hangingPunct="1"/>
              <a:t>6 September 2016</a:t>
            </a:fld>
            <a:endParaRPr lang="en-US" altLang="zh-TW" sz="1100" b="0" smtClean="0">
              <a:ea typeface="標楷體" pitchFamily="65" charset="-120"/>
            </a:endParaRPr>
          </a:p>
        </p:txBody>
      </p:sp>
      <p:sp>
        <p:nvSpPr>
          <p:cNvPr id="12800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A183FD9E-D994-4CB2-BB31-8E49510156B5}" type="slidenum">
              <a:rPr lang="en-US" altLang="zh-TW" sz="1100" b="0" smtClean="0">
                <a:ea typeface="標楷體" pitchFamily="65" charset="-120"/>
              </a:rPr>
              <a:pPr eaLnBrk="1" hangingPunct="1"/>
              <a:t>58</a:t>
            </a:fld>
            <a:endParaRPr lang="en-US" altLang="zh-TW" sz="1100" b="0" smtClean="0">
              <a:ea typeface="標楷體" pitchFamily="65" charset="-120"/>
            </a:endParaRPr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9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FFA00B87-AB2E-4060-AB1A-0E9CB70EBE20}" type="datetime3">
              <a:rPr lang="en-US" altLang="zh-TW" sz="1100" b="0" smtClean="0">
                <a:ea typeface="標楷體" pitchFamily="65" charset="-120"/>
              </a:rPr>
              <a:pPr eaLnBrk="1" hangingPunct="1"/>
              <a:t>6 September 2016</a:t>
            </a:fld>
            <a:endParaRPr lang="en-US" altLang="zh-TW" sz="1100" b="0" smtClean="0">
              <a:ea typeface="標楷體" pitchFamily="65" charset="-120"/>
            </a:endParaRPr>
          </a:p>
        </p:txBody>
      </p:sp>
      <p:sp>
        <p:nvSpPr>
          <p:cNvPr id="129027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9B54F7E4-55C2-40EF-97C2-C370D5677490}" type="slidenum">
              <a:rPr lang="en-US" altLang="zh-TW" sz="1100" b="0" smtClean="0">
                <a:ea typeface="標楷體" pitchFamily="65" charset="-120"/>
              </a:rPr>
              <a:pPr eaLnBrk="1" hangingPunct="1"/>
              <a:t>59</a:t>
            </a:fld>
            <a:endParaRPr lang="en-US" altLang="zh-TW" sz="1100" b="0" smtClean="0">
              <a:ea typeface="標楷體" pitchFamily="65" charset="-120"/>
            </a:endParaRPr>
          </a:p>
        </p:txBody>
      </p:sp>
      <p:sp>
        <p:nvSpPr>
          <p:cNvPr id="1290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9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1068379C-9205-4204-AD6D-96258C93A0F8}" type="datetime3">
              <a:rPr lang="en-US" altLang="zh-TW" sz="1100" b="0" smtClean="0">
                <a:ea typeface="標楷體" pitchFamily="65" charset="-120"/>
              </a:rPr>
              <a:pPr eaLnBrk="1" hangingPunct="1"/>
              <a:t>6 September 2016</a:t>
            </a:fld>
            <a:endParaRPr lang="en-US" altLang="zh-TW" sz="1100" b="0" smtClean="0">
              <a:ea typeface="標楷體" pitchFamily="65" charset="-120"/>
            </a:endParaRPr>
          </a:p>
        </p:txBody>
      </p:sp>
      <p:sp>
        <p:nvSpPr>
          <p:cNvPr id="13005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D308D72C-9E97-4B8A-8AF0-654448AED5FB}" type="slidenum">
              <a:rPr lang="en-US" altLang="zh-TW" sz="1100" b="0" smtClean="0">
                <a:ea typeface="標楷體" pitchFamily="65" charset="-120"/>
              </a:rPr>
              <a:pPr eaLnBrk="1" hangingPunct="1"/>
              <a:t>60</a:t>
            </a:fld>
            <a:endParaRPr lang="en-US" altLang="zh-TW" sz="1100" b="0" smtClean="0">
              <a:ea typeface="標楷體" pitchFamily="65" charset="-120"/>
            </a:endParaRPr>
          </a:p>
        </p:txBody>
      </p:sp>
      <p:sp>
        <p:nvSpPr>
          <p:cNvPr id="1300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9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BE3AEDE6-5F27-44E3-87B6-6E89D033C0BD}" type="datetime3">
              <a:rPr lang="en-US" altLang="zh-TW" sz="1100" b="0" smtClean="0">
                <a:ea typeface="標楷體" pitchFamily="65" charset="-120"/>
              </a:rPr>
              <a:pPr eaLnBrk="1" hangingPunct="1"/>
              <a:t>6 September 2016</a:t>
            </a:fld>
            <a:endParaRPr lang="en-US" altLang="zh-TW" sz="1100" b="0" smtClean="0">
              <a:ea typeface="標楷體" pitchFamily="65" charset="-120"/>
            </a:endParaRPr>
          </a:p>
        </p:txBody>
      </p:sp>
      <p:sp>
        <p:nvSpPr>
          <p:cNvPr id="13107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8720AD29-E003-4AB5-8E26-783FE1348661}" type="slidenum">
              <a:rPr lang="en-US" altLang="zh-TW" sz="1100" b="0" smtClean="0">
                <a:ea typeface="標楷體" pitchFamily="65" charset="-120"/>
              </a:rPr>
              <a:pPr eaLnBrk="1" hangingPunct="1"/>
              <a:t>61</a:t>
            </a:fld>
            <a:endParaRPr lang="en-US" altLang="zh-TW" sz="1100" b="0" smtClean="0">
              <a:ea typeface="標楷體" pitchFamily="65" charset="-120"/>
            </a:endParaRPr>
          </a:p>
        </p:txBody>
      </p:sp>
      <p:sp>
        <p:nvSpPr>
          <p:cNvPr id="1310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9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984EBE0B-6629-42AE-AAB7-BF15B5C2F873}" type="datetime3">
              <a:rPr lang="en-US" altLang="zh-TW" sz="1100" b="0" smtClean="0">
                <a:ea typeface="標楷體" pitchFamily="65" charset="-120"/>
              </a:rPr>
              <a:pPr eaLnBrk="1" hangingPunct="1"/>
              <a:t>6 September 2016</a:t>
            </a:fld>
            <a:endParaRPr lang="en-US" altLang="zh-TW" sz="1100" b="0" smtClean="0">
              <a:ea typeface="標楷體" pitchFamily="65" charset="-120"/>
            </a:endParaRPr>
          </a:p>
        </p:txBody>
      </p:sp>
      <p:sp>
        <p:nvSpPr>
          <p:cNvPr id="13209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6855DBC2-66A3-485B-8DB4-8702F047A646}" type="slidenum">
              <a:rPr lang="en-US" altLang="zh-TW" sz="1100" b="0" smtClean="0">
                <a:ea typeface="標楷體" pitchFamily="65" charset="-120"/>
              </a:rPr>
              <a:pPr eaLnBrk="1" hangingPunct="1"/>
              <a:t>62</a:t>
            </a:fld>
            <a:endParaRPr lang="en-US" altLang="zh-TW" sz="1100" b="0" smtClean="0">
              <a:ea typeface="標楷體" pitchFamily="65" charset="-120"/>
            </a:endParaRPr>
          </a:p>
        </p:txBody>
      </p:sp>
      <p:sp>
        <p:nvSpPr>
          <p:cNvPr id="1321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9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B80698D7-88A7-453D-AB20-99681D9A621D}" type="datetime3">
              <a:rPr lang="en-US" altLang="zh-TW" sz="1100" b="0" smtClean="0">
                <a:ea typeface="標楷體" pitchFamily="65" charset="-120"/>
              </a:rPr>
              <a:pPr eaLnBrk="1" hangingPunct="1"/>
              <a:t>6 September 2016</a:t>
            </a:fld>
            <a:endParaRPr lang="en-US" altLang="zh-TW" sz="1100" b="0" smtClean="0">
              <a:ea typeface="標楷體" pitchFamily="65" charset="-120"/>
            </a:endParaRPr>
          </a:p>
        </p:txBody>
      </p:sp>
      <p:sp>
        <p:nvSpPr>
          <p:cNvPr id="13312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00EDB125-F3B0-42E3-B4B8-02DB31F7D5FE}" type="slidenum">
              <a:rPr lang="en-US" altLang="zh-TW" sz="1100" b="0" smtClean="0">
                <a:ea typeface="標楷體" pitchFamily="65" charset="-120"/>
              </a:rPr>
              <a:pPr eaLnBrk="1" hangingPunct="1"/>
              <a:t>63</a:t>
            </a:fld>
            <a:endParaRPr lang="en-US" altLang="zh-TW" sz="1100" b="0" smtClean="0">
              <a:ea typeface="標楷體" pitchFamily="65" charset="-120"/>
            </a:endParaRPr>
          </a:p>
        </p:txBody>
      </p:sp>
      <p:sp>
        <p:nvSpPr>
          <p:cNvPr id="133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87AFAF96-D0C9-4966-A8DF-EB3DC150F70C}" type="datetime3">
              <a:rPr lang="en-US" altLang="zh-TW" sz="1100" b="0" smtClean="0">
                <a:ea typeface="標楷體" pitchFamily="65" charset="-120"/>
              </a:rPr>
              <a:pPr eaLnBrk="1" hangingPunct="1"/>
              <a:t>6 September 2016</a:t>
            </a:fld>
            <a:endParaRPr lang="en-US" altLang="zh-TW" sz="1100" b="0" smtClean="0">
              <a:ea typeface="標楷體" pitchFamily="65" charset="-120"/>
            </a:endParaRPr>
          </a:p>
        </p:txBody>
      </p:sp>
      <p:sp>
        <p:nvSpPr>
          <p:cNvPr id="134147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2CE3A6A0-0FC3-4AB3-97CD-7BE355272E2E}" type="slidenum">
              <a:rPr lang="en-US" altLang="zh-TW" sz="1100" b="0" smtClean="0">
                <a:ea typeface="標楷體" pitchFamily="65" charset="-120"/>
              </a:rPr>
              <a:pPr eaLnBrk="1" hangingPunct="1"/>
              <a:t>64</a:t>
            </a:fld>
            <a:endParaRPr lang="en-US" altLang="zh-TW" sz="1100" b="0" smtClean="0">
              <a:ea typeface="標楷體" pitchFamily="65" charset="-120"/>
            </a:endParaRPr>
          </a:p>
        </p:txBody>
      </p:sp>
      <p:sp>
        <p:nvSpPr>
          <p:cNvPr id="134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0507" y="9720674"/>
            <a:ext cx="3077137" cy="5123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/>
            <a:endParaRPr lang="en-US" altLang="zh-TW" sz="1200" dirty="0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dirty="0" smtClean="0">
                <a:latin typeface="Arial" charset="0"/>
              </a:rPr>
              <a:t>何謂電子郵件社交工程攻擊</a:t>
            </a:r>
            <a:endParaRPr lang="en-US" altLang="zh-TW" dirty="0" smtClean="0">
              <a:latin typeface="Arial" charset="0"/>
            </a:endParaRPr>
          </a:p>
          <a:p>
            <a:pPr eaLnBrk="1" hangingPunct="1"/>
            <a:r>
              <a:rPr lang="zh-TW" altLang="en-US" dirty="0" smtClean="0">
                <a:latin typeface="Arial" charset="0"/>
              </a:rPr>
              <a:t>社交工程，英文為</a:t>
            </a:r>
            <a:r>
              <a:rPr lang="en-US" altLang="zh-TW" dirty="0" smtClean="0">
                <a:latin typeface="Arial" charset="0"/>
              </a:rPr>
              <a:t>Social Engineering</a:t>
            </a:r>
            <a:r>
              <a:rPr lang="zh-TW" altLang="en-US" dirty="0" smtClean="0">
                <a:latin typeface="Arial" charset="0"/>
              </a:rPr>
              <a:t>，在駭客理論中，指利用人性弱點、利用人際交往上的漏洞，來獲取重要資料的行為。專門指不需要使用任何的程式、科技技術即可獲取帳號、密碼、信用卡密碼、身分證號碼、姓名、地址或其他可確認身分或機密資料的方法。這是近年來造成企業或個人極大威脅與損失的駭客攻擊手法</a:t>
            </a:r>
          </a:p>
          <a:p>
            <a:pPr eaLnBrk="1" hangingPunct="1"/>
            <a:r>
              <a:rPr lang="zh-TW" altLang="en-US" dirty="0" smtClean="0">
                <a:latin typeface="Arial" charset="0"/>
              </a:rPr>
              <a:t>攻擊者運用的是「人性的弱點」包含有：</a:t>
            </a:r>
          </a:p>
          <a:p>
            <a:pPr marL="236898" lvl="1" indent="-236898">
              <a:buFontTx/>
              <a:buChar char="•"/>
            </a:pPr>
            <a:r>
              <a:rPr lang="zh-TW" altLang="en-US" dirty="0" smtClean="0"/>
              <a:t>貪心：撿便宜的個性。</a:t>
            </a:r>
          </a:p>
          <a:p>
            <a:pPr marL="236898" lvl="1" indent="-236898">
              <a:buFontTx/>
              <a:buChar char="•"/>
            </a:pPr>
            <a:r>
              <a:rPr lang="zh-TW" altLang="en-US" dirty="0" smtClean="0"/>
              <a:t>好奇：探索八卦訊息的個性。</a:t>
            </a:r>
          </a:p>
          <a:p>
            <a:pPr marL="236898" lvl="1" indent="-236898">
              <a:buFontTx/>
              <a:buChar char="•"/>
            </a:pPr>
            <a:r>
              <a:rPr lang="zh-TW" altLang="en-US" dirty="0" smtClean="0"/>
              <a:t>不在意：沒那麼倒楣吧的想法。</a:t>
            </a:r>
          </a:p>
          <a:p>
            <a:pPr marL="236898" lvl="1" indent="-236898">
              <a:buFontTx/>
              <a:buChar char="•"/>
            </a:pPr>
            <a:r>
              <a:rPr lang="zh-TW" altLang="en-US" dirty="0" smtClean="0"/>
              <a:t>警覺力：無所謂後果的嚴重性。</a:t>
            </a:r>
          </a:p>
          <a:p>
            <a:pPr eaLnBrk="1" hangingPunct="1"/>
            <a:r>
              <a:rPr lang="zh-TW" altLang="en-US" dirty="0" smtClean="0">
                <a:latin typeface="Arial" charset="0"/>
              </a:rPr>
              <a:t>需所謂「電子郵件社交工程攻擊」就是以電子郵件為媒介進行之社交工程攻擊行為。</a:t>
            </a:r>
          </a:p>
          <a:p>
            <a:pPr eaLnBrk="1" hangingPunct="1"/>
            <a:endParaRPr lang="zh-TW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9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C6E8D462-F828-4BF9-B020-C79A53BC2ECA}" type="datetime3">
              <a:rPr lang="en-US" altLang="zh-TW" sz="1100" b="0" smtClean="0">
                <a:ea typeface="標楷體" pitchFamily="65" charset="-120"/>
              </a:rPr>
              <a:pPr eaLnBrk="1" hangingPunct="1"/>
              <a:t>6 September 2016</a:t>
            </a:fld>
            <a:endParaRPr lang="en-US" altLang="zh-TW" sz="1100" b="0" smtClean="0">
              <a:ea typeface="標楷體" pitchFamily="65" charset="-120"/>
            </a:endParaRPr>
          </a:p>
        </p:txBody>
      </p:sp>
      <p:sp>
        <p:nvSpPr>
          <p:cNvPr id="13517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AFE7D29F-CA77-4FA2-95E4-2DFD341123E4}" type="slidenum">
              <a:rPr lang="en-US" altLang="zh-TW" sz="1100" b="0" smtClean="0">
                <a:ea typeface="標楷體" pitchFamily="65" charset="-120"/>
              </a:rPr>
              <a:pPr eaLnBrk="1" hangingPunct="1"/>
              <a:t>65</a:t>
            </a:fld>
            <a:endParaRPr lang="en-US" altLang="zh-TW" sz="1100" b="0" smtClean="0">
              <a:ea typeface="標楷體" pitchFamily="65" charset="-120"/>
            </a:endParaRPr>
          </a:p>
        </p:txBody>
      </p:sp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9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EBF14B5E-E58E-4012-A282-7F224424390D}" type="datetime3">
              <a:rPr lang="en-US" altLang="zh-TW" sz="1100" b="0" smtClean="0">
                <a:ea typeface="標楷體" pitchFamily="65" charset="-120"/>
              </a:rPr>
              <a:pPr eaLnBrk="1" hangingPunct="1"/>
              <a:t>6 September 2016</a:t>
            </a:fld>
            <a:endParaRPr lang="en-US" altLang="zh-TW" sz="1100" b="0" smtClean="0">
              <a:ea typeface="標楷體" pitchFamily="65" charset="-120"/>
            </a:endParaRPr>
          </a:p>
        </p:txBody>
      </p:sp>
      <p:sp>
        <p:nvSpPr>
          <p:cNvPr id="13619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EA2B6A30-5ACE-4B45-A90B-326A01B1B8EB}" type="slidenum">
              <a:rPr lang="en-US" altLang="zh-TW" sz="1100" b="0" smtClean="0">
                <a:ea typeface="標楷體" pitchFamily="65" charset="-120"/>
              </a:rPr>
              <a:pPr eaLnBrk="1" hangingPunct="1"/>
              <a:t>66</a:t>
            </a:fld>
            <a:endParaRPr lang="en-US" altLang="zh-TW" sz="1100" b="0" smtClean="0">
              <a:ea typeface="標楷體" pitchFamily="65" charset="-120"/>
            </a:endParaRPr>
          </a:p>
        </p:txBody>
      </p:sp>
      <p:sp>
        <p:nvSpPr>
          <p:cNvPr id="136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9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61967BCD-D475-4E3E-813F-90793AB8C2CF}" type="datetime3">
              <a:rPr lang="en-US" altLang="zh-TW" sz="1100" b="0" smtClean="0">
                <a:ea typeface="標楷體" pitchFamily="65" charset="-120"/>
              </a:rPr>
              <a:pPr eaLnBrk="1" hangingPunct="1"/>
              <a:t>6 September 2016</a:t>
            </a:fld>
            <a:endParaRPr lang="en-US" altLang="zh-TW" sz="1100" b="0" smtClean="0">
              <a:ea typeface="標楷體" pitchFamily="65" charset="-120"/>
            </a:endParaRPr>
          </a:p>
        </p:txBody>
      </p:sp>
      <p:sp>
        <p:nvSpPr>
          <p:cNvPr id="13721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3E8F2117-2753-4A37-83DE-E8E5485747D4}" type="slidenum">
              <a:rPr lang="en-US" altLang="zh-TW" sz="1100" b="0" smtClean="0">
                <a:ea typeface="標楷體" pitchFamily="65" charset="-120"/>
              </a:rPr>
              <a:pPr eaLnBrk="1" hangingPunct="1"/>
              <a:t>67</a:t>
            </a:fld>
            <a:endParaRPr lang="en-US" altLang="zh-TW" sz="1100" b="0" smtClean="0">
              <a:ea typeface="標楷體" pitchFamily="65" charset="-120"/>
            </a:endParaRPr>
          </a:p>
        </p:txBody>
      </p:sp>
      <p:sp>
        <p:nvSpPr>
          <p:cNvPr id="137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9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C874964F-9FC4-4752-8031-EB06AC4EAFB4}" type="datetime3">
              <a:rPr lang="en-US" altLang="zh-TW" sz="1100" b="0" smtClean="0">
                <a:ea typeface="標楷體" pitchFamily="65" charset="-120"/>
              </a:rPr>
              <a:pPr eaLnBrk="1" hangingPunct="1"/>
              <a:t>6 September 2016</a:t>
            </a:fld>
            <a:endParaRPr lang="en-US" altLang="zh-TW" sz="1100" b="0" smtClean="0">
              <a:ea typeface="標楷體" pitchFamily="65" charset="-120"/>
            </a:endParaRPr>
          </a:p>
        </p:txBody>
      </p:sp>
      <p:sp>
        <p:nvSpPr>
          <p:cNvPr id="13824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89013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303C822E-34CF-4668-94E5-AC0209E7F0B1}" type="slidenum">
              <a:rPr lang="en-US" altLang="zh-TW" sz="1100" b="0" smtClean="0">
                <a:ea typeface="標楷體" pitchFamily="65" charset="-120"/>
              </a:rPr>
              <a:pPr eaLnBrk="1" hangingPunct="1"/>
              <a:t>68</a:t>
            </a:fld>
            <a:endParaRPr lang="en-US" altLang="zh-TW" sz="1100" b="0" smtClean="0">
              <a:ea typeface="標楷體" pitchFamily="65" charset="-120"/>
            </a:endParaRPr>
          </a:p>
        </p:txBody>
      </p:sp>
      <p:sp>
        <p:nvSpPr>
          <p:cNvPr id="138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02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9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BBFA0CDF-4D90-4DF8-A476-A4EFBC8EBF72}" type="datetime3">
              <a:rPr lang="en-US" altLang="zh-TW" sz="1100" b="0" smtClean="0">
                <a:ea typeface="標楷體" pitchFamily="65" charset="-120"/>
              </a:rPr>
              <a:pPr eaLnBrk="1" hangingPunct="1"/>
              <a:t>6 September 2016</a:t>
            </a:fld>
            <a:endParaRPr lang="en-US" altLang="zh-TW" sz="1100" b="0" smtClean="0">
              <a:ea typeface="標楷體" pitchFamily="65" charset="-120"/>
            </a:endParaRPr>
          </a:p>
        </p:txBody>
      </p:sp>
      <p:sp>
        <p:nvSpPr>
          <p:cNvPr id="118787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2E97F3F4-CA2B-4EE1-8230-8D2DBD4EB69A}" type="slidenum">
              <a:rPr lang="en-US" altLang="zh-TW" sz="1100" b="0" smtClean="0">
                <a:ea typeface="標楷體" pitchFamily="65" charset="-120"/>
              </a:rPr>
              <a:pPr eaLnBrk="1" hangingPunct="1"/>
              <a:t>49</a:t>
            </a:fld>
            <a:endParaRPr lang="en-US" altLang="zh-TW" sz="1100" b="0" smtClean="0">
              <a:ea typeface="標楷體" pitchFamily="65" charset="-120"/>
            </a:endParaRPr>
          </a:p>
        </p:txBody>
      </p:sp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9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F63B5FFB-1DB7-46B0-895E-E0C330341032}" type="datetime3">
              <a:rPr lang="en-US" altLang="zh-TW" sz="1100" b="0" smtClean="0">
                <a:ea typeface="標楷體" pitchFamily="65" charset="-120"/>
              </a:rPr>
              <a:pPr eaLnBrk="1" hangingPunct="1"/>
              <a:t>6 September 2016</a:t>
            </a:fld>
            <a:endParaRPr lang="en-US" altLang="zh-TW" sz="1100" b="0" smtClean="0">
              <a:ea typeface="標楷體" pitchFamily="65" charset="-120"/>
            </a:endParaRPr>
          </a:p>
        </p:txBody>
      </p:sp>
      <p:sp>
        <p:nvSpPr>
          <p:cNvPr id="11981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75D4140E-F4CA-4821-8219-960FE49D173D}" type="slidenum">
              <a:rPr lang="en-US" altLang="zh-TW" sz="1100" b="0" smtClean="0">
                <a:ea typeface="標楷體" pitchFamily="65" charset="-120"/>
              </a:rPr>
              <a:pPr eaLnBrk="1" hangingPunct="1"/>
              <a:t>50</a:t>
            </a:fld>
            <a:endParaRPr lang="en-US" altLang="zh-TW" sz="1100" b="0" smtClean="0">
              <a:ea typeface="標楷體" pitchFamily="65" charset="-120"/>
            </a:endParaRPr>
          </a:p>
        </p:txBody>
      </p:sp>
      <p:sp>
        <p:nvSpPr>
          <p:cNvPr id="1198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9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2E10022B-A13F-4575-B2FF-09C957C23E5C}" type="datetime3">
              <a:rPr lang="en-US" altLang="zh-TW" sz="1100" b="0" smtClean="0">
                <a:ea typeface="標楷體" pitchFamily="65" charset="-120"/>
              </a:rPr>
              <a:pPr eaLnBrk="1" hangingPunct="1"/>
              <a:t>6 September 2016</a:t>
            </a:fld>
            <a:endParaRPr lang="en-US" altLang="zh-TW" sz="1100" b="0" smtClean="0">
              <a:ea typeface="標楷體" pitchFamily="65" charset="-120"/>
            </a:endParaRPr>
          </a:p>
        </p:txBody>
      </p:sp>
      <p:sp>
        <p:nvSpPr>
          <p:cNvPr id="12083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1D8E3E7C-DA37-4E30-A77A-30EE2E2B071E}" type="slidenum">
              <a:rPr lang="en-US" altLang="zh-TW" sz="1100" b="0" smtClean="0">
                <a:ea typeface="標楷體" pitchFamily="65" charset="-120"/>
              </a:rPr>
              <a:pPr eaLnBrk="1" hangingPunct="1"/>
              <a:t>51</a:t>
            </a:fld>
            <a:endParaRPr lang="en-US" altLang="zh-TW" sz="1100" b="0" smtClean="0">
              <a:ea typeface="標楷體" pitchFamily="65" charset="-120"/>
            </a:endParaRPr>
          </a:p>
        </p:txBody>
      </p:sp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9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4763E1AE-E79D-4B05-B686-FCFCBAA5B77B}" type="datetime3">
              <a:rPr lang="en-US" altLang="zh-TW" sz="1100" b="0" smtClean="0">
                <a:ea typeface="標楷體" pitchFamily="65" charset="-120"/>
              </a:rPr>
              <a:pPr eaLnBrk="1" hangingPunct="1"/>
              <a:t>6 September 2016</a:t>
            </a:fld>
            <a:endParaRPr lang="en-US" altLang="zh-TW" sz="1100" b="0" smtClean="0">
              <a:ea typeface="標楷體" pitchFamily="65" charset="-120"/>
            </a:endParaRPr>
          </a:p>
        </p:txBody>
      </p:sp>
      <p:sp>
        <p:nvSpPr>
          <p:cNvPr id="12185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E2140EEE-4058-4F83-B6C0-992242CA5B83}" type="slidenum">
              <a:rPr lang="en-US" altLang="zh-TW" sz="1100" b="0" smtClean="0">
                <a:ea typeface="標楷體" pitchFamily="65" charset="-120"/>
              </a:rPr>
              <a:pPr eaLnBrk="1" hangingPunct="1"/>
              <a:t>52</a:t>
            </a:fld>
            <a:endParaRPr lang="en-US" altLang="zh-TW" sz="1100" b="0" smtClean="0">
              <a:ea typeface="標楷體" pitchFamily="65" charset="-120"/>
            </a:endParaRPr>
          </a:p>
        </p:txBody>
      </p:sp>
      <p:sp>
        <p:nvSpPr>
          <p:cNvPr id="1218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9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97E3966A-ACDE-44C4-B464-CEFF05F2A159}" type="datetime3">
              <a:rPr lang="en-US" altLang="zh-TW" sz="1100" b="0" smtClean="0">
                <a:ea typeface="標楷體" pitchFamily="65" charset="-120"/>
              </a:rPr>
              <a:pPr eaLnBrk="1" hangingPunct="1"/>
              <a:t>6 September 2016</a:t>
            </a:fld>
            <a:endParaRPr lang="en-US" altLang="zh-TW" sz="1100" b="0" smtClean="0">
              <a:ea typeface="標楷體" pitchFamily="65" charset="-120"/>
            </a:endParaRPr>
          </a:p>
        </p:txBody>
      </p:sp>
      <p:sp>
        <p:nvSpPr>
          <p:cNvPr id="12288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A0D3A8DD-428A-468A-9211-9D10D2A1B7F2}" type="slidenum">
              <a:rPr lang="en-US" altLang="zh-TW" sz="1100" b="0" smtClean="0">
                <a:ea typeface="標楷體" pitchFamily="65" charset="-120"/>
              </a:rPr>
              <a:pPr eaLnBrk="1" hangingPunct="1"/>
              <a:t>53</a:t>
            </a:fld>
            <a:endParaRPr lang="en-US" altLang="zh-TW" sz="1100" b="0" smtClean="0">
              <a:ea typeface="標楷體" pitchFamily="65" charset="-120"/>
            </a:endParaRPr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9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848AD0AB-C6B8-4FF0-AF0E-790FADDB9058}" type="datetime3">
              <a:rPr lang="en-US" altLang="zh-TW" sz="1100" b="0" smtClean="0">
                <a:ea typeface="標楷體" pitchFamily="65" charset="-120"/>
              </a:rPr>
              <a:pPr eaLnBrk="1" hangingPunct="1"/>
              <a:t>6 September 2016</a:t>
            </a:fld>
            <a:endParaRPr lang="en-US" altLang="zh-TW" sz="1100" b="0" smtClean="0">
              <a:ea typeface="標楷體" pitchFamily="65" charset="-120"/>
            </a:endParaRPr>
          </a:p>
        </p:txBody>
      </p:sp>
      <p:sp>
        <p:nvSpPr>
          <p:cNvPr id="123907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81FDC185-8A53-4BD3-BF3A-CD0C241E5A31}" type="slidenum">
              <a:rPr lang="en-US" altLang="zh-TW" sz="1100" b="0" smtClean="0">
                <a:ea typeface="標楷體" pitchFamily="65" charset="-120"/>
              </a:rPr>
              <a:pPr eaLnBrk="1" hangingPunct="1"/>
              <a:t>54</a:t>
            </a:fld>
            <a:endParaRPr lang="en-US" altLang="zh-TW" sz="1100" b="0" smtClean="0">
              <a:ea typeface="標楷體" pitchFamily="65" charset="-120"/>
            </a:endParaRPr>
          </a:p>
        </p:txBody>
      </p:sp>
      <p:sp>
        <p:nvSpPr>
          <p:cNvPr id="1239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7"/>
          <p:cNvSpPr/>
          <p:nvPr/>
        </p:nvSpPr>
        <p:spPr>
          <a:xfrm>
            <a:off x="395536" y="3629025"/>
            <a:ext cx="8748464" cy="231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TW" altLang="en-US" sz="4800">
              <a:solidFill>
                <a:srgbClr val="FFFFFF"/>
              </a:solidFill>
              <a:latin typeface="+mn-ea"/>
              <a:ea typeface="+mn-ea"/>
              <a:cs typeface="Arial" charset="0"/>
            </a:endParaRPr>
          </a:p>
        </p:txBody>
      </p:sp>
      <p:sp>
        <p:nvSpPr>
          <p:cNvPr id="5" name="矩形 8"/>
          <p:cNvSpPr/>
          <p:nvPr/>
        </p:nvSpPr>
        <p:spPr>
          <a:xfrm>
            <a:off x="0" y="3629025"/>
            <a:ext cx="468313" cy="231775"/>
          </a:xfrm>
          <a:prstGeom prst="rect">
            <a:avLst/>
          </a:prstGeom>
          <a:solidFill>
            <a:srgbClr val="EA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TW" altLang="en-US" sz="4800">
              <a:solidFill>
                <a:srgbClr val="FFFFFF"/>
              </a:solidFill>
              <a:latin typeface="+mn-ea"/>
              <a:ea typeface="+mn-ea"/>
              <a:cs typeface="Arial" charset="0"/>
            </a:endParaRPr>
          </a:p>
        </p:txBody>
      </p:sp>
      <p:sp>
        <p:nvSpPr>
          <p:cNvPr id="6" name="對角線條紋 10"/>
          <p:cNvSpPr/>
          <p:nvPr/>
        </p:nvSpPr>
        <p:spPr>
          <a:xfrm>
            <a:off x="11113" y="0"/>
            <a:ext cx="9144000" cy="6858000"/>
          </a:xfrm>
          <a:prstGeom prst="diagStripe">
            <a:avLst>
              <a:gd name="adj" fmla="val 73966"/>
            </a:avLst>
          </a:prstGeom>
          <a:solidFill>
            <a:schemeClr val="bg1">
              <a:lumMod val="8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7" name="對角線條紋 11"/>
          <p:cNvSpPr/>
          <p:nvPr/>
        </p:nvSpPr>
        <p:spPr>
          <a:xfrm>
            <a:off x="0" y="33338"/>
            <a:ext cx="6443663" cy="4908550"/>
          </a:xfrm>
          <a:prstGeom prst="diagStripe">
            <a:avLst>
              <a:gd name="adj" fmla="val 84342"/>
            </a:avLst>
          </a:prstGeom>
          <a:solidFill>
            <a:schemeClr val="accent6">
              <a:lumMod val="20000"/>
              <a:lumOff val="8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+mn-ea"/>
                <a:ea typeface="+mn-e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93511" y="548680"/>
            <a:ext cx="8229600" cy="284167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6093296"/>
            <a:ext cx="2516117" cy="677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9"/>
          <p:cNvSpPr/>
          <p:nvPr/>
        </p:nvSpPr>
        <p:spPr>
          <a:xfrm>
            <a:off x="468313" y="1412875"/>
            <a:ext cx="8675687" cy="231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TW" altLang="en-US">
              <a:solidFill>
                <a:srgbClr val="FFFFFF"/>
              </a:solidFill>
              <a:latin typeface="+mn-ea"/>
              <a:ea typeface="+mn-ea"/>
              <a:cs typeface="Arial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412875"/>
            <a:ext cx="468313" cy="231775"/>
          </a:xfrm>
          <a:prstGeom prst="rect">
            <a:avLst/>
          </a:prstGeom>
          <a:solidFill>
            <a:srgbClr val="EA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TW" altLang="en-US">
              <a:solidFill>
                <a:srgbClr val="FFFFFF"/>
              </a:solidFill>
              <a:latin typeface="+mn-ea"/>
              <a:ea typeface="+mn-ea"/>
              <a:cs typeface="Arial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>
            <a:lvl1pPr marL="342900" indent="-342900">
              <a:buClr>
                <a:srgbClr val="FF0000"/>
              </a:buClr>
              <a:buSzPct val="70000"/>
              <a:buFontTx/>
              <a:buBlip>
                <a:blip r:embed="rId2"/>
              </a:buBlip>
              <a:defRPr b="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defRPr>
            </a:lvl1pPr>
            <a:lvl2pPr marL="742950" indent="-285750">
              <a:buClr>
                <a:srgbClr val="0070C0"/>
              </a:buClr>
              <a:buSzPct val="70000"/>
              <a:buFont typeface="Wingdings" pitchFamily="2" charset="2"/>
              <a:buChar char="l"/>
              <a:defRPr sz="3200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對角線條紋 12"/>
          <p:cNvSpPr/>
          <p:nvPr/>
        </p:nvSpPr>
        <p:spPr>
          <a:xfrm>
            <a:off x="0" y="33338"/>
            <a:ext cx="2308225" cy="1966912"/>
          </a:xfrm>
          <a:prstGeom prst="diagStripe">
            <a:avLst>
              <a:gd name="adj" fmla="val 84342"/>
            </a:avLst>
          </a:prstGeom>
          <a:solidFill>
            <a:schemeClr val="accent6">
              <a:lumMod val="20000"/>
              <a:lumOff val="8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" name="對角線條紋 11"/>
          <p:cNvSpPr/>
          <p:nvPr/>
        </p:nvSpPr>
        <p:spPr>
          <a:xfrm>
            <a:off x="0" y="33338"/>
            <a:ext cx="3276600" cy="2747962"/>
          </a:xfrm>
          <a:prstGeom prst="diagStripe">
            <a:avLst>
              <a:gd name="adj" fmla="val 73966"/>
            </a:avLst>
          </a:prstGeom>
          <a:solidFill>
            <a:schemeClr val="bg1">
              <a:lumMod val="8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1" name="矩形 9"/>
          <p:cNvSpPr/>
          <p:nvPr userDrawn="1"/>
        </p:nvSpPr>
        <p:spPr>
          <a:xfrm>
            <a:off x="6959281" y="6621137"/>
            <a:ext cx="2195735" cy="2533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TW" altLang="en-US">
              <a:solidFill>
                <a:srgbClr val="FFFFFF"/>
              </a:solidFill>
              <a:latin typeface="+mn-ea"/>
              <a:ea typeface="+mn-ea"/>
              <a:cs typeface="Arial" charset="0"/>
            </a:endParaRPr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8532440" y="6621137"/>
            <a:ext cx="504056" cy="236863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fld id="{F02C662D-F63A-46F5-9EC7-5B53E69AD0F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431247"/>
            <a:ext cx="1500039" cy="404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784529" y="6453336"/>
            <a:ext cx="1323975" cy="365125"/>
          </a:xfrm>
        </p:spPr>
        <p:txBody>
          <a:bodyPr/>
          <a:lstStyle/>
          <a:p>
            <a:pPr>
              <a:defRPr/>
            </a:pPr>
            <a:fld id="{1829BB30-1A08-4EAD-9F5B-7AF321205C9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468313" y="1700361"/>
            <a:ext cx="8207375" cy="47529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9423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403940"/>
            <a:ext cx="1383860" cy="374719"/>
          </a:xfrm>
          <a:prstGeom prst="rect">
            <a:avLst/>
          </a:prstGeom>
        </p:spPr>
      </p:pic>
      <p:sp>
        <p:nvSpPr>
          <p:cNvPr id="6" name="矩形 9"/>
          <p:cNvSpPr/>
          <p:nvPr userDrawn="1"/>
        </p:nvSpPr>
        <p:spPr>
          <a:xfrm>
            <a:off x="6948264" y="6591300"/>
            <a:ext cx="2195735" cy="2667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TW" altLang="en-US">
              <a:solidFill>
                <a:srgbClr val="FFFFFF"/>
              </a:solidFill>
              <a:latin typeface="+mn-ea"/>
              <a:ea typeface="+mn-ea"/>
              <a:cs typeface="Arial" charset="0"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7740352" y="6597352"/>
            <a:ext cx="1296144" cy="235672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436D952-C014-4EEA-BF6C-F283ED6A560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762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內文-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7"/>
          <p:cNvSpPr/>
          <p:nvPr/>
        </p:nvSpPr>
        <p:spPr>
          <a:xfrm>
            <a:off x="395536" y="3629025"/>
            <a:ext cx="8748464" cy="231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TW" altLang="en-US" sz="4800">
              <a:solidFill>
                <a:srgbClr val="FFFFFF"/>
              </a:solidFill>
              <a:latin typeface="+mn-ea"/>
              <a:ea typeface="+mn-ea"/>
              <a:cs typeface="Arial" charset="0"/>
            </a:endParaRPr>
          </a:p>
        </p:txBody>
      </p:sp>
      <p:sp>
        <p:nvSpPr>
          <p:cNvPr id="5" name="矩形 8"/>
          <p:cNvSpPr/>
          <p:nvPr/>
        </p:nvSpPr>
        <p:spPr>
          <a:xfrm>
            <a:off x="0" y="3629025"/>
            <a:ext cx="468313" cy="231775"/>
          </a:xfrm>
          <a:prstGeom prst="rect">
            <a:avLst/>
          </a:prstGeom>
          <a:solidFill>
            <a:srgbClr val="EA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TW" altLang="en-US" sz="4800">
              <a:solidFill>
                <a:srgbClr val="FFFFFF"/>
              </a:solidFill>
              <a:latin typeface="+mn-ea"/>
              <a:ea typeface="+mn-ea"/>
              <a:cs typeface="Arial" charset="0"/>
            </a:endParaRPr>
          </a:p>
        </p:txBody>
      </p:sp>
      <p:sp>
        <p:nvSpPr>
          <p:cNvPr id="6" name="對角線條紋 10"/>
          <p:cNvSpPr/>
          <p:nvPr/>
        </p:nvSpPr>
        <p:spPr>
          <a:xfrm>
            <a:off x="11113" y="0"/>
            <a:ext cx="9144000" cy="6858000"/>
          </a:xfrm>
          <a:prstGeom prst="diagStripe">
            <a:avLst>
              <a:gd name="adj" fmla="val 73966"/>
            </a:avLst>
          </a:prstGeom>
          <a:solidFill>
            <a:schemeClr val="bg1">
              <a:lumMod val="8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7" name="對角線條紋 11"/>
          <p:cNvSpPr/>
          <p:nvPr/>
        </p:nvSpPr>
        <p:spPr>
          <a:xfrm>
            <a:off x="0" y="33338"/>
            <a:ext cx="6443663" cy="4908550"/>
          </a:xfrm>
          <a:prstGeom prst="diagStripe">
            <a:avLst>
              <a:gd name="adj" fmla="val 84342"/>
            </a:avLst>
          </a:prstGeom>
          <a:solidFill>
            <a:schemeClr val="accent6">
              <a:lumMod val="20000"/>
              <a:lumOff val="8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55576" y="4005064"/>
            <a:ext cx="7632848" cy="14897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  <a:latin typeface="+mn-ea"/>
                <a:ea typeface="+mn-e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67544" y="1406769"/>
            <a:ext cx="8229600" cy="223966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28" y="6212503"/>
            <a:ext cx="1383860" cy="37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70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403940"/>
            <a:ext cx="1383860" cy="374719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6948264" y="6591300"/>
            <a:ext cx="2195735" cy="2667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TW" altLang="en-US">
              <a:solidFill>
                <a:srgbClr val="FFFFFF"/>
              </a:solidFill>
              <a:latin typeface="+mn-ea"/>
              <a:ea typeface="+mn-ea"/>
              <a:cs typeface="Arial" charset="0"/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7740352" y="6597352"/>
            <a:ext cx="1296144" cy="235672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436D952-C014-4EEA-BF6C-F283ED6A560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74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4_1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2000" y="-27384"/>
            <a:ext cx="745920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lv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0" hasCustomPrompt="1"/>
          </p:nvPr>
        </p:nvSpPr>
        <p:spPr>
          <a:xfrm>
            <a:off x="612000" y="1124744"/>
            <a:ext cx="8071200" cy="5220000"/>
          </a:xfrm>
        </p:spPr>
        <p:txBody>
          <a:bodyPr/>
          <a:lstStyle/>
          <a:p>
            <a:pPr lvl="0"/>
            <a:r>
              <a:rPr lang="zh-TW" altLang="en-US" dirty="0"/>
              <a:t>第</a:t>
            </a:r>
            <a:r>
              <a:rPr lang="en-US" altLang="zh-TW" dirty="0"/>
              <a:t>1</a:t>
            </a:r>
            <a:r>
              <a:rPr lang="zh-TW" altLang="en-US" dirty="0"/>
              <a:t>層</a:t>
            </a:r>
          </a:p>
          <a:p>
            <a:pPr lvl="1"/>
            <a:r>
              <a:rPr lang="zh-TW" altLang="en-US" dirty="0"/>
              <a:t>第</a:t>
            </a:r>
            <a:r>
              <a:rPr lang="en-US" altLang="zh-TW" dirty="0"/>
              <a:t>2</a:t>
            </a:r>
            <a:r>
              <a:rPr lang="zh-TW" altLang="en-US" dirty="0"/>
              <a:t>層</a:t>
            </a:r>
          </a:p>
          <a:p>
            <a:pPr lvl="2"/>
            <a:r>
              <a:rPr lang="zh-TW" altLang="en-US" dirty="0"/>
              <a:t>第</a:t>
            </a:r>
            <a:r>
              <a:rPr lang="en-US" altLang="zh-TW" dirty="0"/>
              <a:t>3</a:t>
            </a:r>
            <a:r>
              <a:rPr lang="zh-TW" altLang="en-US" dirty="0"/>
              <a:t>層</a:t>
            </a:r>
          </a:p>
          <a:p>
            <a:pPr lvl="3"/>
            <a:r>
              <a:rPr lang="zh-TW" altLang="en-US" dirty="0"/>
              <a:t>第</a:t>
            </a:r>
            <a:r>
              <a:rPr lang="en-US" altLang="zh-TW" dirty="0"/>
              <a:t>4</a:t>
            </a:r>
            <a:r>
              <a:rPr lang="zh-TW" altLang="en-US" dirty="0"/>
              <a:t>層</a:t>
            </a:r>
          </a:p>
          <a:p>
            <a:pPr lvl="4"/>
            <a:r>
              <a:rPr lang="zh-TW" altLang="en-US" dirty="0"/>
              <a:t>第</a:t>
            </a:r>
            <a:r>
              <a:rPr lang="en-US" altLang="zh-TW" dirty="0"/>
              <a:t>5</a:t>
            </a:r>
            <a:r>
              <a:rPr lang="zh-TW" altLang="en-US" dirty="0"/>
              <a:t>層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8749480" y="6495147"/>
            <a:ext cx="394520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fld id="{EDBEF0A2-D711-4ABF-BE5C-26CCF5F27F7E}" type="slidenum">
              <a:rPr lang="en-US" altLang="zh-TW" sz="1000" b="1" i="0" smtClean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pPr algn="ctr">
                <a:defRPr/>
              </a:pPr>
              <a:t>‹#›</a:t>
            </a:fld>
            <a:endParaRPr lang="en-US" altLang="zh-TW" sz="1000" b="1" i="0" dirty="0">
              <a:solidFill>
                <a:schemeClr val="tx1"/>
              </a:solidFill>
              <a:latin typeface="+mn-ea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9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225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711325"/>
            <a:ext cx="8229600" cy="4670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640638" y="6524625"/>
            <a:ext cx="13239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600" b="1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fld id="{F02C662D-F63A-46F5-9EC7-5B53E69AD0F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矩形 9"/>
          <p:cNvSpPr/>
          <p:nvPr userDrawn="1"/>
        </p:nvSpPr>
        <p:spPr>
          <a:xfrm>
            <a:off x="468313" y="1412875"/>
            <a:ext cx="8675687" cy="231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TW" altLang="en-US">
              <a:solidFill>
                <a:srgbClr val="FFFFFF"/>
              </a:solidFill>
              <a:latin typeface="+mn-ea"/>
              <a:ea typeface="+mn-ea"/>
              <a:cs typeface="Arial" charset="0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1412875"/>
            <a:ext cx="468313" cy="231775"/>
          </a:xfrm>
          <a:prstGeom prst="rect">
            <a:avLst/>
          </a:prstGeom>
          <a:solidFill>
            <a:srgbClr val="EA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TW" altLang="en-US">
              <a:solidFill>
                <a:srgbClr val="FFFFFF"/>
              </a:solidFill>
              <a:latin typeface="+mn-ea"/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微軟正黑體" pitchFamily="34" charset="-12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微軟正黑體" pitchFamily="34" charset="-12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微軟正黑體" pitchFamily="34" charset="-12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微軟正黑體" pitchFamily="34" charset="-12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微軟正黑體" pitchFamily="34" charset="-12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微軟正黑體" pitchFamily="34" charset="-12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微軟正黑體" pitchFamily="34" charset="-12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微軟正黑體" pitchFamily="34" charset="-12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0C0"/>
        </a:buClr>
        <a:buSzPct val="80000"/>
        <a:buFont typeface="Wingdings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82713" y="4292600"/>
            <a:ext cx="6400800" cy="1112838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</a:rPr>
              <a:t>德諾科技服務股份有限公司</a:t>
            </a:r>
            <a:endParaRPr lang="en-US" altLang="zh-TW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</a:endParaRPr>
          </a:p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顧問協理 李哲祥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Jessie Lee</a:t>
            </a:r>
          </a:p>
          <a:p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jlee@deknow.tw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923961" y="908720"/>
            <a:ext cx="7272288" cy="2736304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9pPr>
          </a:lstStyle>
          <a:p>
            <a:r>
              <a:rPr lang="zh-TW" altLang="en-US" sz="4800" dirty="0"/>
              <a:t>電子郵件社交工程</a:t>
            </a:r>
            <a:r>
              <a:rPr lang="en-US" altLang="zh-TW" sz="4800" dirty="0"/>
              <a:t/>
            </a:r>
            <a:br>
              <a:rPr lang="en-US" altLang="zh-TW" sz="4800" dirty="0"/>
            </a:br>
            <a:r>
              <a:rPr lang="zh-TW" altLang="en-US" sz="4800" dirty="0" smtClean="0"/>
              <a:t>資安宣導</a:t>
            </a:r>
            <a:endParaRPr lang="en-US" altLang="zh-TW" sz="4800" dirty="0" smtClean="0"/>
          </a:p>
        </p:txBody>
      </p:sp>
    </p:spTree>
    <p:extLst>
      <p:ext uri="{BB962C8B-B14F-4D97-AF65-F5344CB8AC3E}">
        <p14:creationId xmlns:p14="http://schemas.microsoft.com/office/powerpoint/2010/main" val="31207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一銀</a:t>
            </a:r>
            <a:r>
              <a:rPr lang="en-US" altLang="zh-TW" dirty="0" smtClean="0"/>
              <a:t>ATM</a:t>
            </a:r>
            <a:r>
              <a:rPr lang="zh-TW" altLang="en-US" dirty="0" smtClean="0"/>
              <a:t>事件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9" y="1844824"/>
            <a:ext cx="8623419" cy="4248471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8F993-D0F0-49AA-9247-DD981047F2BF}" type="slidenum">
              <a:rPr lang="zh-TW" altLang="en-US" smtClean="0"/>
              <a:pPr/>
              <a:t>10</a:t>
            </a:fld>
            <a:endParaRPr lang="en-US" altLang="zh-TW"/>
          </a:p>
        </p:txBody>
      </p:sp>
      <p:sp>
        <p:nvSpPr>
          <p:cNvPr id="6" name="文字方塊 5"/>
          <p:cNvSpPr txBox="1"/>
          <p:nvPr/>
        </p:nvSpPr>
        <p:spPr>
          <a:xfrm>
            <a:off x="1979712" y="616530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http://www.ithome.com.tw/news/107294</a:t>
            </a:r>
            <a:endParaRPr lang="zh-TW" altLang="en-US" dirty="0"/>
          </a:p>
        </p:txBody>
      </p:sp>
      <p:sp>
        <p:nvSpPr>
          <p:cNvPr id="3" name="橢圓 2"/>
          <p:cNvSpPr/>
          <p:nvPr/>
        </p:nvSpPr>
        <p:spPr>
          <a:xfrm>
            <a:off x="179512" y="2132856"/>
            <a:ext cx="2592288" cy="25922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491880" y="1712997"/>
            <a:ext cx="540060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每一位</a:t>
            </a:r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使用者都是駭客入侵的主要目標，</a:t>
            </a:r>
            <a:endParaRPr lang="en-US" altLang="zh-TW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每一位使用者都</a:t>
            </a:r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有可能</a:t>
            </a: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變成入侵攻擊的跳板</a:t>
            </a:r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zh-TW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571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五月份</a:t>
            </a:r>
            <a:r>
              <a:rPr lang="zh-TW" altLang="en-US" dirty="0" smtClean="0"/>
              <a:t>出現假</a:t>
            </a:r>
            <a:r>
              <a:rPr lang="zh-TW" altLang="en-US" dirty="0"/>
              <a:t>健保卡報稅郵件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1859756"/>
            <a:ext cx="8020050" cy="422910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00147-AF89-4853-86A8-9C33943C05B6}" type="slidenum">
              <a:rPr lang="zh-TW" altLang="en-US" smtClean="0"/>
              <a:pPr/>
              <a:t>11</a:t>
            </a:fld>
            <a:endParaRPr lang="zh-TW" altLang="en-US"/>
          </a:p>
        </p:txBody>
      </p:sp>
      <p:cxnSp>
        <p:nvCxnSpPr>
          <p:cNvPr id="5" name="直線接點 4"/>
          <p:cNvCxnSpPr/>
          <p:nvPr/>
        </p:nvCxnSpPr>
        <p:spPr>
          <a:xfrm>
            <a:off x="5364088" y="4869160"/>
            <a:ext cx="22322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66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冒用健保局名義竊取個資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zh-TW" altLang="en-US" sz="2400" dirty="0"/>
              <a:t>攻擊者冒用健保局「健保局北區業務組」名義寄發惡意郵件。</a:t>
            </a:r>
          </a:p>
          <a:p>
            <a:r>
              <a:rPr lang="zh-TW" altLang="en-US" sz="2400" dirty="0"/>
              <a:t>對象：</a:t>
            </a:r>
            <a:r>
              <a:rPr lang="zh-TW" altLang="en-US" sz="2400" b="1" dirty="0">
                <a:solidFill>
                  <a:srgbClr val="FF0000"/>
                </a:solidFill>
              </a:rPr>
              <a:t>中小企業主</a:t>
            </a:r>
            <a:r>
              <a:rPr lang="zh-TW" altLang="en-US" sz="2400" dirty="0"/>
              <a:t>或</a:t>
            </a:r>
            <a:r>
              <a:rPr lang="zh-TW" altLang="en-US" sz="2400" b="1" dirty="0">
                <a:solidFill>
                  <a:srgbClr val="FF0000"/>
                </a:solidFill>
              </a:rPr>
              <a:t>會計人員</a:t>
            </a:r>
            <a:r>
              <a:rPr lang="zh-TW" altLang="en-US" sz="2400" dirty="0"/>
              <a:t>。</a:t>
            </a:r>
          </a:p>
          <a:p>
            <a:r>
              <a:rPr lang="zh-TW" altLang="en-US" sz="2400" dirty="0"/>
              <a:t>收件者點選連結至惡意網頁，自動下載「二代健保補充保險費扣繳辦法說明」的</a:t>
            </a:r>
            <a:r>
              <a:rPr lang="en-US" altLang="zh-TW" sz="2400" dirty="0"/>
              <a:t>RAR</a:t>
            </a:r>
            <a:r>
              <a:rPr lang="zh-TW" altLang="en-US" sz="2400" dirty="0"/>
              <a:t>檔</a:t>
            </a:r>
          </a:p>
          <a:p>
            <a:r>
              <a:rPr lang="zh-TW" altLang="en-US" sz="2400" dirty="0"/>
              <a:t>木馬程式偽裝成</a:t>
            </a:r>
            <a:r>
              <a:rPr lang="en-US" altLang="zh-TW" sz="2400" b="1" dirty="0">
                <a:solidFill>
                  <a:srgbClr val="FF0000"/>
                </a:solidFill>
              </a:rPr>
              <a:t>DOC</a:t>
            </a:r>
            <a:r>
              <a:rPr lang="zh-TW" altLang="en-US" sz="2400" b="1" dirty="0">
                <a:solidFill>
                  <a:srgbClr val="FF0000"/>
                </a:solidFill>
              </a:rPr>
              <a:t>文件檔</a:t>
            </a:r>
            <a:r>
              <a:rPr lang="zh-TW" altLang="en-US" sz="2400" dirty="0"/>
              <a:t>，其實為</a:t>
            </a:r>
            <a:r>
              <a:rPr lang="zh-TW" altLang="en-US" sz="2400" b="1" dirty="0">
                <a:solidFill>
                  <a:srgbClr val="FF0000"/>
                </a:solidFill>
              </a:rPr>
              <a:t>執行檔</a:t>
            </a:r>
            <a:r>
              <a:rPr lang="en-US" altLang="zh-TW" sz="2400" b="1" dirty="0">
                <a:solidFill>
                  <a:srgbClr val="FF0000"/>
                </a:solidFill>
              </a:rPr>
              <a:t>(EXE)</a:t>
            </a:r>
            <a:r>
              <a:rPr lang="zh-TW" altLang="en-US" sz="2400" dirty="0"/>
              <a:t>。</a:t>
            </a:r>
          </a:p>
          <a:p>
            <a:r>
              <a:rPr lang="zh-TW" altLang="en-US" sz="2400" dirty="0"/>
              <a:t>攻擊者遠端監看被害人電腦桌面並</a:t>
            </a:r>
            <a:r>
              <a:rPr lang="zh-TW" altLang="en-US" sz="2400" b="1" dirty="0">
                <a:solidFill>
                  <a:srgbClr val="FF0000"/>
                </a:solidFill>
              </a:rPr>
              <a:t>瀏覽</a:t>
            </a:r>
            <a:r>
              <a:rPr lang="zh-TW" altLang="en-US" sz="2400" dirty="0"/>
              <a:t>、</a:t>
            </a:r>
            <a:r>
              <a:rPr lang="zh-TW" altLang="en-US" sz="2400" b="1" dirty="0">
                <a:solidFill>
                  <a:srgbClr val="FF0000"/>
                </a:solidFill>
              </a:rPr>
              <a:t>複製</a:t>
            </a:r>
            <a:r>
              <a:rPr lang="zh-TW" altLang="en-US" sz="2400" dirty="0"/>
              <a:t>電腦中檔案內容。</a:t>
            </a:r>
          </a:p>
          <a:p>
            <a:r>
              <a:rPr lang="zh-TW" altLang="en-US" sz="2400" dirty="0"/>
              <a:t>再利用電腦內通訊錄等資料進行下一波針對性攻擊，如法炮製成功盜取了高達</a:t>
            </a:r>
            <a:r>
              <a:rPr lang="en-US" altLang="zh-TW" sz="2400" dirty="0"/>
              <a:t>1</a:t>
            </a:r>
            <a:r>
              <a:rPr lang="zh-TW" altLang="en-US" sz="2400" dirty="0"/>
              <a:t>萬多筆個資</a:t>
            </a:r>
            <a:endParaRPr lang="zh-TW" altLang="en-US" sz="2200" dirty="0">
              <a:solidFill>
                <a:schemeClr val="accent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530D7-418F-4241-8BC1-FF3D3F20046F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429000"/>
            <a:ext cx="7327043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1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電子郵件社交攻擊目的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/>
              <a:t>攻擊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u"/>
            </a:pPr>
            <a:r>
              <a:rPr lang="zh-TW" altLang="en-US" sz="2200" dirty="0">
                <a:solidFill>
                  <a:schemeClr val="accent6"/>
                </a:solidFill>
              </a:rPr>
              <a:t>控制主機。</a:t>
            </a:r>
            <a:endParaRPr lang="en-US" altLang="zh-TW" sz="2200" dirty="0">
              <a:solidFill>
                <a:schemeClr val="accent6"/>
              </a:solidFill>
            </a:endParaRPr>
          </a:p>
          <a:p>
            <a:pPr lvl="1">
              <a:buFont typeface="Wingdings" panose="05000000000000000000" pitchFamily="2" charset="2"/>
              <a:buChar char="u"/>
            </a:pPr>
            <a:r>
              <a:rPr lang="zh-TW" altLang="en-US" sz="2200" dirty="0">
                <a:solidFill>
                  <a:schemeClr val="accent6"/>
                </a:solidFill>
              </a:rPr>
              <a:t>竊取資料。</a:t>
            </a:r>
            <a:endParaRPr lang="en-US" altLang="zh-TW" sz="2200" dirty="0">
              <a:solidFill>
                <a:schemeClr val="accent6"/>
              </a:solidFill>
            </a:endParaRPr>
          </a:p>
          <a:p>
            <a:r>
              <a:rPr lang="zh-TW" altLang="en-US" sz="2400" dirty="0"/>
              <a:t>詐騙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u"/>
            </a:pPr>
            <a:r>
              <a:rPr lang="zh-TW" altLang="en-US" sz="2200" dirty="0">
                <a:solidFill>
                  <a:schemeClr val="accent6"/>
                </a:solidFill>
              </a:rPr>
              <a:t>信用卡資料。</a:t>
            </a:r>
            <a:endParaRPr lang="en-US" altLang="zh-TW" sz="2200" dirty="0">
              <a:solidFill>
                <a:schemeClr val="accent6"/>
              </a:solidFill>
            </a:endParaRPr>
          </a:p>
          <a:p>
            <a:pPr lvl="1">
              <a:buFont typeface="Wingdings" panose="05000000000000000000" pitchFamily="2" charset="2"/>
              <a:buChar char="u"/>
            </a:pPr>
            <a:r>
              <a:rPr lang="zh-TW" altLang="en-US" sz="2200" dirty="0">
                <a:solidFill>
                  <a:schemeClr val="accent6"/>
                </a:solidFill>
              </a:rPr>
              <a:t>各種帳號密碼。</a:t>
            </a:r>
          </a:p>
          <a:p>
            <a:r>
              <a:rPr lang="zh-TW" altLang="en-US" sz="2400" dirty="0"/>
              <a:t>廣告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u"/>
            </a:pPr>
            <a:r>
              <a:rPr lang="zh-TW" altLang="en-US" sz="2200" dirty="0">
                <a:solidFill>
                  <a:schemeClr val="accent6"/>
                </a:solidFill>
              </a:rPr>
              <a:t>惡意廣告。</a:t>
            </a:r>
            <a:endParaRPr lang="en-US" altLang="zh-TW" sz="2200" dirty="0">
              <a:solidFill>
                <a:schemeClr val="accent6"/>
              </a:solidFill>
            </a:endParaRPr>
          </a:p>
          <a:p>
            <a:pPr lvl="1">
              <a:buFont typeface="Wingdings" panose="05000000000000000000" pitchFamily="2" charset="2"/>
              <a:buChar char="u"/>
            </a:pPr>
            <a:r>
              <a:rPr lang="zh-TW" altLang="en-US" sz="2200" dirty="0">
                <a:solidFill>
                  <a:schemeClr val="accent6"/>
                </a:solidFill>
              </a:rPr>
              <a:t>網頁綁架。</a:t>
            </a:r>
          </a:p>
          <a:p>
            <a:pPr marL="457200" lvl="1" indent="0">
              <a:buNone/>
            </a:pPr>
            <a:endParaRPr lang="zh-TW" altLang="en-US" sz="2200" dirty="0">
              <a:solidFill>
                <a:schemeClr val="accent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530D7-418F-4241-8BC1-FF3D3F20046F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340775"/>
            <a:ext cx="3816424" cy="5088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915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曾出現之惡意信件檔案標題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2400" dirty="0"/>
              <a:t>「李登輝、郭冠英與馬英九」</a:t>
            </a:r>
          </a:p>
          <a:p>
            <a:r>
              <a:rPr lang="zh-TW" altLang="en-US" sz="2400" dirty="0"/>
              <a:t>「駐外館處設置的內部考慮</a:t>
            </a:r>
            <a:r>
              <a:rPr lang="en-US" altLang="zh-TW" sz="2400" dirty="0"/>
              <a:t>.doc/pdf</a:t>
            </a:r>
            <a:r>
              <a:rPr lang="zh-TW" altLang="en-US" sz="2400" dirty="0"/>
              <a:t>」</a:t>
            </a:r>
          </a:p>
          <a:p>
            <a:r>
              <a:rPr lang="zh-TW" altLang="en-US" sz="2400" dirty="0"/>
              <a:t>「臺灣的十字架</a:t>
            </a:r>
            <a:r>
              <a:rPr lang="en-US" altLang="zh-TW" sz="2400" dirty="0"/>
              <a:t>.pdf</a:t>
            </a:r>
            <a:r>
              <a:rPr lang="zh-TW" altLang="en-US" sz="2400" dirty="0"/>
              <a:t>」</a:t>
            </a:r>
          </a:p>
          <a:p>
            <a:r>
              <a:rPr lang="zh-TW" altLang="en-US" sz="2400" dirty="0"/>
              <a:t>「博弈開放對本島民生之影響分析</a:t>
            </a:r>
            <a:r>
              <a:rPr lang="en-US" altLang="zh-TW" sz="2400" dirty="0"/>
              <a:t>.doc</a:t>
            </a:r>
            <a:r>
              <a:rPr lang="zh-TW" altLang="en-US" sz="2400" dirty="0"/>
              <a:t>」</a:t>
            </a:r>
          </a:p>
          <a:p>
            <a:r>
              <a:rPr lang="zh-TW" altLang="en-US" sz="2400" dirty="0"/>
              <a:t>「歐巴馬兩岸政策分析</a:t>
            </a:r>
            <a:r>
              <a:rPr lang="en-US" altLang="zh-TW" sz="2400" dirty="0"/>
              <a:t>.doc</a:t>
            </a:r>
            <a:r>
              <a:rPr lang="zh-TW" altLang="en-US" sz="2400" dirty="0"/>
              <a:t>」</a:t>
            </a:r>
          </a:p>
          <a:p>
            <a:r>
              <a:rPr lang="zh-TW" altLang="en-US" sz="2400" dirty="0"/>
              <a:t>「兩岸暖春可能導致臺灣邊緣化問題</a:t>
            </a:r>
            <a:r>
              <a:rPr lang="en-US" altLang="zh-TW" sz="2400" dirty="0"/>
              <a:t>.doc</a:t>
            </a:r>
            <a:r>
              <a:rPr lang="zh-TW" altLang="en-US" sz="2400" dirty="0"/>
              <a:t>」</a:t>
            </a:r>
          </a:p>
          <a:p>
            <a:r>
              <a:rPr lang="zh-TW" altLang="en-US" sz="2400" dirty="0"/>
              <a:t>「飯島愛歷部</a:t>
            </a:r>
            <a:r>
              <a:rPr lang="en-US" altLang="zh-TW" sz="2400" dirty="0"/>
              <a:t>AV</a:t>
            </a:r>
            <a:r>
              <a:rPr lang="zh-TW" altLang="en-US" sz="2400" dirty="0"/>
              <a:t>精彩截圖</a:t>
            </a:r>
            <a:r>
              <a:rPr lang="en-US" altLang="zh-TW" sz="2400" dirty="0"/>
              <a:t>.</a:t>
            </a:r>
            <a:r>
              <a:rPr lang="en-US" altLang="zh-TW" sz="2400" dirty="0" err="1"/>
              <a:t>ppt</a:t>
            </a:r>
            <a:r>
              <a:rPr lang="zh-TW" altLang="en-US" sz="2400" dirty="0"/>
              <a:t>」</a:t>
            </a:r>
          </a:p>
          <a:p>
            <a:r>
              <a:rPr lang="zh-TW" altLang="en-US" sz="2400" dirty="0"/>
              <a:t>「極品大陸名模，女神玉體！</a:t>
            </a:r>
            <a:r>
              <a:rPr lang="en-US" altLang="zh-TW" sz="2400" dirty="0"/>
              <a:t>(</a:t>
            </a:r>
            <a:r>
              <a:rPr lang="zh-TW" altLang="en-US" sz="2400" dirty="0"/>
              <a:t>限</a:t>
            </a:r>
            <a:r>
              <a:rPr lang="en-US" altLang="zh-TW" sz="2400" dirty="0"/>
              <a:t>).</a:t>
            </a:r>
            <a:r>
              <a:rPr lang="en-US" altLang="zh-TW" sz="2400" dirty="0" err="1"/>
              <a:t>rar</a:t>
            </a:r>
            <a:r>
              <a:rPr lang="zh-TW" altLang="en-US" sz="2400" dirty="0"/>
              <a:t>」</a:t>
            </a:r>
          </a:p>
          <a:p>
            <a:r>
              <a:rPr lang="zh-TW" altLang="en-US" sz="2400" dirty="0"/>
              <a:t>「馬總統滿意度；</a:t>
            </a:r>
            <a:r>
              <a:rPr lang="en-US" altLang="zh-TW" sz="2400" dirty="0"/>
              <a:t>2012</a:t>
            </a:r>
            <a:r>
              <a:rPr lang="zh-TW" altLang="en-US" sz="2400" dirty="0"/>
              <a:t>年總統大選民調</a:t>
            </a:r>
            <a:r>
              <a:rPr lang="en-US" altLang="zh-TW" sz="2400" dirty="0"/>
              <a:t>.pdf</a:t>
            </a:r>
            <a:r>
              <a:rPr lang="zh-TW" altLang="en-US" sz="2400" dirty="0"/>
              <a:t>」</a:t>
            </a:r>
          </a:p>
          <a:p>
            <a:r>
              <a:rPr lang="zh-TW" altLang="en-US" sz="2400" dirty="0"/>
              <a:t>「中國暨兩岸情勢日報</a:t>
            </a:r>
            <a:r>
              <a:rPr lang="en-US" altLang="zh-TW" sz="2400" dirty="0"/>
              <a:t>.pdf</a:t>
            </a:r>
            <a:r>
              <a:rPr lang="zh-TW" altLang="en-US" sz="2400" dirty="0"/>
              <a:t>」</a:t>
            </a:r>
          </a:p>
          <a:p>
            <a:r>
              <a:rPr lang="zh-TW" altLang="en-US" sz="2400" dirty="0"/>
              <a:t>「特赦救扁連署</a:t>
            </a:r>
            <a:r>
              <a:rPr lang="en-US" altLang="zh-TW" sz="2400" dirty="0"/>
              <a:t>.pdf</a:t>
            </a:r>
            <a:r>
              <a:rPr lang="zh-TW" altLang="en-US" sz="2400" dirty="0"/>
              <a:t>」</a:t>
            </a:r>
            <a:endParaRPr lang="zh-TW" altLang="en-US" sz="2200" dirty="0">
              <a:solidFill>
                <a:schemeClr val="accent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530D7-418F-4241-8BC1-FF3D3F20046F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583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社交工程案例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zh-TW" altLang="en-US" sz="2400" dirty="0"/>
              <a:t>時間：</a:t>
            </a:r>
            <a:r>
              <a:rPr lang="en-US" altLang="zh-TW" sz="2400" dirty="0"/>
              <a:t>2014/11/7</a:t>
            </a:r>
          </a:p>
          <a:p>
            <a:r>
              <a:rPr lang="zh-TW" altLang="en-US" sz="2400" dirty="0"/>
              <a:t>主旨：</a:t>
            </a:r>
            <a:r>
              <a:rPr lang="zh-TW" altLang="zh-TW" sz="2400" dirty="0"/>
              <a:t>敬邀出席外交部</a:t>
            </a:r>
            <a:r>
              <a:rPr lang="en-US" altLang="zh-TW" sz="2400" dirty="0"/>
              <a:t>11</a:t>
            </a:r>
            <a:r>
              <a:rPr lang="zh-TW" altLang="zh-TW" sz="2400" dirty="0"/>
              <a:t>月</a:t>
            </a:r>
            <a:r>
              <a:rPr lang="en-US" altLang="zh-TW" sz="2400" dirty="0"/>
              <a:t>7</a:t>
            </a:r>
            <a:r>
              <a:rPr lang="zh-TW" altLang="zh-TW" sz="2400" dirty="0"/>
              <a:t>日上午座談會。</a:t>
            </a:r>
            <a:endParaRPr lang="en-US" altLang="zh-TW" sz="2400" dirty="0"/>
          </a:p>
          <a:p>
            <a:endParaRPr lang="en-US" altLang="zh-TW" sz="2400" dirty="0"/>
          </a:p>
          <a:p>
            <a:endParaRPr lang="zh-TW" altLang="en-US" sz="24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530D7-418F-4241-8BC1-FF3D3F20046F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23032" r="16395" b="21135"/>
          <a:stretch/>
        </p:blipFill>
        <p:spPr>
          <a:xfrm>
            <a:off x="1475655" y="1700808"/>
            <a:ext cx="7026091" cy="464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4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社交工程案例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zh-TW" altLang="en-US" sz="2400" cap="none" dirty="0"/>
              <a:t>附件檔案：</a:t>
            </a:r>
            <a:endParaRPr lang="en-US" altLang="zh-TW" sz="2400" cap="none" dirty="0"/>
          </a:p>
          <a:p>
            <a:pPr lvl="1"/>
            <a:r>
              <a:rPr lang="zh-TW" altLang="zh-TW" sz="2200" cap="none" dirty="0"/>
              <a:t>外交部外交及國際事務學院講座教具需求表</a:t>
            </a:r>
            <a:r>
              <a:rPr lang="en-US" altLang="zh-TW" sz="2200" cap="none" dirty="0"/>
              <a:t>.doc</a:t>
            </a:r>
          </a:p>
          <a:p>
            <a:pPr lvl="1"/>
            <a:r>
              <a:rPr lang="zh-TW" altLang="zh-TW" sz="2200" cap="none" dirty="0"/>
              <a:t>香港政改和佔中行動對台灣未來之可能影響座談會題綱</a:t>
            </a:r>
            <a:r>
              <a:rPr lang="en-US" altLang="zh-TW" sz="2200" cap="none" dirty="0">
                <a:solidFill>
                  <a:srgbClr val="FF0000"/>
                </a:solidFill>
              </a:rPr>
              <a:t>.exe</a:t>
            </a:r>
          </a:p>
          <a:p>
            <a:endParaRPr lang="en-US" altLang="zh-TW" sz="2400" cap="none" dirty="0"/>
          </a:p>
          <a:p>
            <a:endParaRPr lang="zh-TW" altLang="en-US" sz="2400" cap="none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530D7-418F-4241-8BC1-FF3D3F20046F}" type="slidenum">
              <a:rPr lang="zh-TW" altLang="en-US" smtClean="0"/>
              <a:t>16</a:t>
            </a:fld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228594" y="3501008"/>
            <a:ext cx="8686811" cy="1674019"/>
            <a:chOff x="339365" y="3039383"/>
            <a:chExt cx="8686811" cy="1674019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5" t="15794" r="11017" b="68782"/>
            <a:stretch/>
          </p:blipFill>
          <p:spPr>
            <a:xfrm>
              <a:off x="339365" y="3039383"/>
              <a:ext cx="8686811" cy="1674019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7898348" y="3968684"/>
              <a:ext cx="412618" cy="22624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922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防範電子郵件社交工程攻擊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294967295"/>
          </p:nvPr>
        </p:nvSpPr>
        <p:spPr>
          <a:xfrm>
            <a:off x="7820025" y="6524625"/>
            <a:ext cx="1323975" cy="365125"/>
          </a:xfrm>
        </p:spPr>
        <p:txBody>
          <a:bodyPr/>
          <a:lstStyle/>
          <a:p>
            <a:pPr>
              <a:defRPr/>
            </a:pPr>
            <a:fld id="{A41D1232-812B-4839-9FB3-67F880A5B78F}" type="slidenum">
              <a:rPr lang="en-US" altLang="zh-TW" smtClean="0"/>
              <a:pPr>
                <a:defRPr/>
              </a:pPr>
              <a:t>17</a:t>
            </a:fld>
            <a:r>
              <a:rPr lang="en-US" altLang="zh-TW" smtClean="0"/>
              <a:t>.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421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不要開啟來路不明的電子郵件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8229600" cy="4464496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zh-TW" altLang="en-US" dirty="0" smtClean="0"/>
              <a:t>來路不明的郵件，主旨與工作及業務無關</a:t>
            </a:r>
            <a:endParaRPr lang="en-US" altLang="zh-TW" dirty="0" smtClean="0"/>
          </a:p>
          <a:p>
            <a:pPr lvl="1" eaLnBrk="1" hangingPunct="1"/>
            <a:endParaRPr lang="en-US" altLang="zh-TW" dirty="0" smtClean="0"/>
          </a:p>
          <a:p>
            <a:pPr lvl="1" eaLnBrk="1" hangingPunct="1"/>
            <a:endParaRPr lang="en-US" altLang="zh-TW" dirty="0" smtClean="0"/>
          </a:p>
          <a:p>
            <a:pPr lvl="1" eaLnBrk="1" hangingPunct="1"/>
            <a:endParaRPr lang="en-US" altLang="zh-TW" dirty="0" smtClean="0"/>
          </a:p>
          <a:p>
            <a:pPr lvl="1" eaLnBrk="1" hangingPunct="1"/>
            <a:r>
              <a:rPr lang="zh-TW" altLang="en-US" dirty="0" smtClean="0">
                <a:solidFill>
                  <a:srgbClr val="FF0000"/>
                </a:solidFill>
              </a:rPr>
              <a:t>寄件者非相關業務往來人員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 eaLnBrk="1" hangingPunct="1"/>
            <a:endParaRPr lang="en-US" altLang="zh-TW" dirty="0" smtClean="0">
              <a:solidFill>
                <a:srgbClr val="FF0000"/>
              </a:solidFill>
            </a:endParaRPr>
          </a:p>
          <a:p>
            <a:pPr eaLnBrk="1" hangingPunct="1"/>
            <a:endParaRPr lang="en-US" altLang="zh-TW" dirty="0" smtClean="0"/>
          </a:p>
          <a:p>
            <a:pPr eaLnBrk="1" hangingPunct="1"/>
            <a:r>
              <a:rPr lang="zh-TW" altLang="en-US" dirty="0" smtClean="0"/>
              <a:t>請直接刪除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不要轉寄不可信任來源之郵件</a:t>
            </a:r>
            <a:r>
              <a:rPr lang="en-US" altLang="zh-TW" dirty="0" smtClean="0"/>
              <a:t>(</a:t>
            </a:r>
            <a:r>
              <a:rPr lang="zh-TW" altLang="en-US" dirty="0" smtClean="0"/>
              <a:t>以避免擴大受害者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E6580-DA96-439B-AE0C-807D370EE182}" type="slidenum">
              <a:rPr lang="en-US" altLang="zh-TW" smtClean="0"/>
              <a:pPr>
                <a:defRPr/>
              </a:pPr>
              <a:t>18</a:t>
            </a:fld>
            <a:r>
              <a:rPr lang="en-US" altLang="zh-TW" smtClean="0"/>
              <a:t>.</a:t>
            </a:r>
            <a:endParaRPr lang="en-US" altLang="zh-TW" dirty="0"/>
          </a:p>
        </p:txBody>
      </p:sp>
      <p:pic>
        <p:nvPicPr>
          <p:cNvPr id="5939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348880"/>
            <a:ext cx="8534400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 descr="120325-00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203448"/>
            <a:ext cx="8535600" cy="233664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2" name="橢圓 1"/>
          <p:cNvSpPr/>
          <p:nvPr/>
        </p:nvSpPr>
        <p:spPr>
          <a:xfrm>
            <a:off x="90724" y="3933056"/>
            <a:ext cx="1656184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2771800" y="3933056"/>
            <a:ext cx="3384376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977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58775" indent="-358775" eaLnBrk="1" hangingPunct="1">
              <a:buFont typeface="Wingdings" pitchFamily="2" charset="2"/>
              <a:buNone/>
            </a:pPr>
            <a:endParaRPr lang="en-US" altLang="zh-TW" smtClean="0"/>
          </a:p>
          <a:p>
            <a:pPr marL="358775" indent="-358775" algn="ctr" eaLnBrk="1" hangingPunct="1">
              <a:buFont typeface="Wingdings" pitchFamily="2" charset="2"/>
              <a:buNone/>
            </a:pPr>
            <a:r>
              <a:rPr lang="zh-TW" altLang="en-US" sz="3600" smtClean="0"/>
              <a:t>識別郵件來源，</a:t>
            </a:r>
          </a:p>
          <a:p>
            <a:pPr marL="358775" indent="-358775" algn="ctr" eaLnBrk="1" hangingPunct="1">
              <a:buFont typeface="Wingdings" pitchFamily="2" charset="2"/>
              <a:buNone/>
            </a:pPr>
            <a:r>
              <a:rPr lang="zh-TW" altLang="en-US" sz="3600" smtClean="0"/>
              <a:t>原則上可以檢視</a:t>
            </a:r>
            <a:r>
              <a:rPr lang="zh-TW" altLang="zh-TW" sz="3600" smtClean="0"/>
              <a:t>「</a:t>
            </a:r>
            <a:r>
              <a:rPr lang="zh-TW" altLang="en-US" sz="3600" smtClean="0"/>
              <a:t>郵件原始檔</a:t>
            </a:r>
            <a:r>
              <a:rPr lang="zh-TW" altLang="zh-TW" sz="3600" smtClean="0"/>
              <a:t>」</a:t>
            </a:r>
            <a:r>
              <a:rPr lang="zh-TW" altLang="en-US" sz="3600" smtClean="0"/>
              <a:t> </a:t>
            </a:r>
            <a:r>
              <a:rPr lang="en-US" altLang="zh-TW" sz="360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23132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3600" dirty="0"/>
              <a:t>行政院國家資通安全會報</a:t>
            </a: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en-US" altLang="zh-TW" sz="3600" dirty="0"/>
              <a:t>105</a:t>
            </a:r>
            <a:r>
              <a:rPr lang="zh-TW" altLang="en-US" sz="3600" dirty="0"/>
              <a:t>年網路攻防演練執行時程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C662D-F63A-46F5-9EC7-5B53E69AD0F5}" type="slidenum">
              <a:rPr lang="zh-TW" altLang="en-US" smtClean="0"/>
              <a:pPr/>
              <a:t>2</a:t>
            </a:fld>
            <a:endParaRPr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233342"/>
              </p:ext>
            </p:extLst>
          </p:nvPr>
        </p:nvGraphicFramePr>
        <p:xfrm>
          <a:off x="611560" y="1700808"/>
          <a:ext cx="7920881" cy="4983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99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58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46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504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202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演練範圍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2866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電子郵件社交工程演練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5E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1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日至</a:t>
                      </a:r>
                      <a:endParaRPr lang="en-US" altLang="zh-TW" sz="14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zh-TW" altLang="en-US" sz="1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5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總統府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40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中央研究院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國家安全會議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國家安全局、行政院院本部、立法院院本部、司法院院本部、考試院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院本部、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銓敘部、考選部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公務人員退休撫卹基金管理委員會、監察院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院本部、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審計部、直轄市政府及各縣市政府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含所屬一級機關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5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132">
                <a:tc rowSpan="2"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實兵演練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日至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防禦方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總統府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中央研究院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國家安全會議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國家安全局、行政院院本部、立法院院本部、司法院院本部、考試院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院本部、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銓敘部、考選部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公務人員退休撫卹基金管理委員會、監察院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院本部、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審計部、直轄市政府及各縣市政府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含所屬一級機關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61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攻擊方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(22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席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由國家安全局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(2)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、國防部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(6)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、法務部調查局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(4)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、內政部警政署刑事警察局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(2)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及技服中心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(8)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等聯合編成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3400">
                <a:tc rowSpan="2"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跨機關綜合演練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8F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日至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擇期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8F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80000" indent="-180000" algn="l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技術演練：總統府、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TWNIC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8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34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情境演練：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行政院國家資通安全會報與相關防護權責機關、調查局、刑事警察局、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TWCERT/CC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、技服中心、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ISP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業者主管機關（國發會、科技部、教育部、通傳會）、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行政院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國土辦及交通部</a:t>
                      </a:r>
                      <a:endParaRPr lang="en-US" altLang="zh-TW" sz="14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（演練地點預定於行政院會議室）</a:t>
                      </a:r>
                      <a:endParaRPr lang="en-US" altLang="zh-TW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8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8285"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演練研討會議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預定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上述演練機關</a:t>
                      </a:r>
                      <a:endParaRPr lang="en-US" altLang="zh-TW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（會議地點預定於臺大醫院國際會議中心）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 bwMode="auto">
          <a:xfrm>
            <a:off x="611560" y="2060848"/>
            <a:ext cx="7920880" cy="936104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0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檢視</a:t>
            </a:r>
            <a:r>
              <a:rPr lang="zh-TW" altLang="zh-TW" dirty="0"/>
              <a:t>「</a:t>
            </a:r>
            <a:r>
              <a:rPr lang="zh-TW" altLang="en-US" dirty="0"/>
              <a:t>郵件原始檔</a:t>
            </a:r>
            <a:r>
              <a:rPr lang="zh-TW" altLang="zh-TW" dirty="0"/>
              <a:t>」</a:t>
            </a:r>
            <a:r>
              <a:rPr lang="zh-TW" altLang="en-US" dirty="0"/>
              <a:t> 操作步驟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84313"/>
            <a:ext cx="7361237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39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133600"/>
            <a:ext cx="349567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7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133600"/>
            <a:ext cx="3495675" cy="3990975"/>
          </a:xfrm>
          <a:prstGeom prst="rect">
            <a:avLst/>
          </a:prstGeom>
          <a:noFill/>
          <a:ln w="12700" cap="sq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80" name="Oval 6"/>
          <p:cNvSpPr>
            <a:spLocks noChangeArrowheads="1"/>
          </p:cNvSpPr>
          <p:nvPr/>
        </p:nvSpPr>
        <p:spPr bwMode="auto">
          <a:xfrm>
            <a:off x="5221288" y="2389188"/>
            <a:ext cx="863600" cy="28892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181" name="Oval 7"/>
          <p:cNvSpPr>
            <a:spLocks noChangeArrowheads="1"/>
          </p:cNvSpPr>
          <p:nvPr/>
        </p:nvSpPr>
        <p:spPr bwMode="auto">
          <a:xfrm>
            <a:off x="6761163" y="5387975"/>
            <a:ext cx="1296987" cy="28892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182" name="AutoShape 8"/>
          <p:cNvSpPr>
            <a:spLocks noChangeArrowheads="1"/>
          </p:cNvSpPr>
          <p:nvPr/>
        </p:nvSpPr>
        <p:spPr bwMode="auto">
          <a:xfrm>
            <a:off x="1547813" y="2911475"/>
            <a:ext cx="2808287" cy="287338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檢視</a:t>
            </a:r>
            <a:r>
              <a:rPr lang="zh-TW" altLang="zh-TW" dirty="0"/>
              <a:t>「</a:t>
            </a:r>
            <a:r>
              <a:rPr lang="zh-TW" altLang="en-US" dirty="0"/>
              <a:t>郵件原始檔</a:t>
            </a:r>
            <a:r>
              <a:rPr lang="zh-TW" altLang="zh-TW" dirty="0"/>
              <a:t>」</a:t>
            </a:r>
            <a:r>
              <a:rPr lang="zh-TW" altLang="en-US" dirty="0"/>
              <a:t> 操作步驟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49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41438"/>
            <a:ext cx="641032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3" name="AutoShape 5"/>
          <p:cNvSpPr>
            <a:spLocks noChangeArrowheads="1"/>
          </p:cNvSpPr>
          <p:nvPr/>
        </p:nvSpPr>
        <p:spPr bwMode="auto">
          <a:xfrm>
            <a:off x="5710238" y="1628775"/>
            <a:ext cx="1943100" cy="215900"/>
          </a:xfrm>
          <a:prstGeom prst="roundRect">
            <a:avLst>
              <a:gd name="adj" fmla="val 16667"/>
            </a:avLst>
          </a:prstGeom>
          <a:noFill/>
          <a:ln w="28575" cap="sq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6588125" y="1844675"/>
            <a:ext cx="2305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n-US" altLang="zh-TW" sz="3200">
                <a:solidFill>
                  <a:srgbClr val="FF0000"/>
                </a:solidFill>
              </a:rPr>
              <a:t>yahoo.com</a:t>
            </a:r>
          </a:p>
        </p:txBody>
      </p:sp>
      <p:sp>
        <p:nvSpPr>
          <p:cNvPr id="51205" name="AutoShape 7"/>
          <p:cNvSpPr>
            <a:spLocks noChangeArrowheads="1"/>
          </p:cNvSpPr>
          <p:nvPr/>
        </p:nvSpPr>
        <p:spPr bwMode="auto">
          <a:xfrm>
            <a:off x="1490663" y="1628775"/>
            <a:ext cx="935037" cy="215900"/>
          </a:xfrm>
          <a:prstGeom prst="roundRect">
            <a:avLst>
              <a:gd name="adj" fmla="val 16667"/>
            </a:avLst>
          </a:prstGeom>
          <a:noFill/>
          <a:ln w="28575" cap="sq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檢視</a:t>
            </a:r>
            <a:r>
              <a:rPr lang="zh-TW" altLang="zh-TW" dirty="0"/>
              <a:t>「</a:t>
            </a:r>
            <a:r>
              <a:rPr lang="zh-TW" altLang="en-US" dirty="0"/>
              <a:t>郵件原始檔</a:t>
            </a:r>
            <a:r>
              <a:rPr lang="zh-TW" altLang="zh-TW" dirty="0"/>
              <a:t>」</a:t>
            </a:r>
            <a:r>
              <a:rPr lang="zh-TW" altLang="en-US" dirty="0"/>
              <a:t> 操作步驟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254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偽冒</a:t>
            </a:r>
            <a:r>
              <a:rPr lang="en-US" altLang="zh-TW" dirty="0"/>
              <a:t>Microsoft</a:t>
            </a:r>
            <a:r>
              <a:rPr lang="zh-TW" altLang="en-US" dirty="0"/>
              <a:t>的郵件</a:t>
            </a:r>
            <a:r>
              <a:rPr lang="en-US" altLang="zh-TW" dirty="0"/>
              <a:t>…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84313"/>
            <a:ext cx="736123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66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偽冒</a:t>
            </a:r>
            <a:r>
              <a:rPr lang="en-US" altLang="zh-TW" dirty="0"/>
              <a:t>Microsoft</a:t>
            </a:r>
            <a:r>
              <a:rPr lang="zh-TW" altLang="en-US" dirty="0"/>
              <a:t>的郵件</a:t>
            </a:r>
            <a:r>
              <a:rPr lang="en-US" altLang="zh-TW" dirty="0"/>
              <a:t>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349567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1476375" y="2349500"/>
            <a:ext cx="1223963" cy="21748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88" y="2924175"/>
            <a:ext cx="5895975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5" name="AutoShape 7"/>
          <p:cNvSpPr>
            <a:spLocks noChangeArrowheads="1"/>
          </p:cNvSpPr>
          <p:nvPr/>
        </p:nvSpPr>
        <p:spPr bwMode="auto">
          <a:xfrm>
            <a:off x="4067175" y="3213100"/>
            <a:ext cx="1512888" cy="2159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2570163" y="2119313"/>
            <a:ext cx="6121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zh-TW" altLang="en-US" sz="3200">
                <a:solidFill>
                  <a:srgbClr val="FF0000"/>
                </a:solidFill>
              </a:rPr>
              <a:t>只由寄件人信箱來判斷並不正確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5414963" y="2895600"/>
            <a:ext cx="3600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n-US" altLang="zh-TW" sz="3200">
                <a:solidFill>
                  <a:srgbClr val="FF0000"/>
                </a:solidFill>
              </a:rPr>
              <a:t>bluenet@siol.net</a:t>
            </a:r>
          </a:p>
        </p:txBody>
      </p:sp>
    </p:spTree>
    <p:extLst>
      <p:ext uri="{BB962C8B-B14F-4D97-AF65-F5344CB8AC3E}">
        <p14:creationId xmlns:p14="http://schemas.microsoft.com/office/powerpoint/2010/main" val="117505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真正</a:t>
            </a:r>
            <a:r>
              <a:rPr lang="en-US" altLang="zh-TW"/>
              <a:t>Microsoft</a:t>
            </a:r>
            <a:r>
              <a:rPr lang="zh-TW" altLang="en-US"/>
              <a:t>的郵件</a:t>
            </a:r>
          </a:p>
        </p:txBody>
      </p:sp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36838"/>
            <a:ext cx="536257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700213"/>
            <a:ext cx="589597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7" name="AutoShape 6"/>
          <p:cNvSpPr>
            <a:spLocks noChangeArrowheads="1"/>
          </p:cNvSpPr>
          <p:nvPr/>
        </p:nvSpPr>
        <p:spPr bwMode="auto">
          <a:xfrm>
            <a:off x="827088" y="5430838"/>
            <a:ext cx="4392612" cy="288925"/>
          </a:xfrm>
          <a:prstGeom prst="roundRect">
            <a:avLst>
              <a:gd name="adj" fmla="val 16667"/>
            </a:avLst>
          </a:prstGeom>
          <a:noFill/>
          <a:ln w="28575" cap="sq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278" name="AutoShape 7"/>
          <p:cNvSpPr>
            <a:spLocks noChangeArrowheads="1"/>
          </p:cNvSpPr>
          <p:nvPr/>
        </p:nvSpPr>
        <p:spPr bwMode="auto">
          <a:xfrm>
            <a:off x="4038600" y="1944688"/>
            <a:ext cx="2952750" cy="288925"/>
          </a:xfrm>
          <a:prstGeom prst="roundRect">
            <a:avLst>
              <a:gd name="adj" fmla="val 16667"/>
            </a:avLst>
          </a:prstGeom>
          <a:noFill/>
          <a:ln w="28575" cap="sq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017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奇怪的寄件者</a:t>
            </a:r>
            <a:r>
              <a:rPr lang="en-US" altLang="zh-TW" dirty="0" smtClean="0"/>
              <a:t>/</a:t>
            </a:r>
            <a:r>
              <a:rPr lang="zh-TW" altLang="en-US" dirty="0" smtClean="0"/>
              <a:t>主旨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00147-AF89-4853-86A8-9C33943C05B6}" type="slidenum">
              <a:rPr lang="zh-TW" altLang="en-US" smtClean="0"/>
              <a:pPr/>
              <a:t>26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80920" cy="45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1907704" y="2708920"/>
            <a:ext cx="1008112" cy="216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1907704" y="4221088"/>
            <a:ext cx="3744416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2843808" y="3356992"/>
            <a:ext cx="1008112" cy="216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2843808" y="4797152"/>
            <a:ext cx="1008112" cy="216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038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方法論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rgbClr val="FF0000"/>
                </a:solidFill>
              </a:rPr>
              <a:t>關閉預覽視窗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zh-TW" altLang="en-US" dirty="0" smtClean="0">
                <a:solidFill>
                  <a:srgbClr val="FF0000"/>
                </a:solidFill>
              </a:rPr>
              <a:t>關閉</a:t>
            </a:r>
            <a:r>
              <a:rPr lang="zh-TW" altLang="en-US" dirty="0">
                <a:solidFill>
                  <a:srgbClr val="FF0000"/>
                </a:solidFill>
              </a:rPr>
              <a:t>自動下載圖片</a:t>
            </a:r>
          </a:p>
          <a:p>
            <a:pPr eaLnBrk="1" hangingPunct="1">
              <a:defRPr/>
            </a:pPr>
            <a:endParaRPr lang="en-US" altLang="zh-TW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zh-TW" altLang="en-US" dirty="0" smtClean="0"/>
              <a:t>若能做到下述，就更好囉</a:t>
            </a:r>
            <a:r>
              <a:rPr lang="en-US" altLang="zh-TW" dirty="0" smtClean="0"/>
              <a:t>!!</a:t>
            </a:r>
            <a:endParaRPr lang="zh-TW" altLang="en-US" dirty="0"/>
          </a:p>
          <a:p>
            <a:pPr eaLnBrk="1" hangingPunct="1">
              <a:defRPr/>
            </a:pPr>
            <a:r>
              <a:rPr lang="zh-TW" altLang="en-US" dirty="0" smtClean="0">
                <a:solidFill>
                  <a:srgbClr val="FF0000"/>
                </a:solidFill>
              </a:rPr>
              <a:t>設定郵件規則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zh-TW" altLang="en-US" dirty="0" smtClean="0">
                <a:solidFill>
                  <a:srgbClr val="FF0000"/>
                </a:solidFill>
              </a:rPr>
              <a:t>考慮</a:t>
            </a:r>
            <a:r>
              <a:rPr lang="zh-TW" altLang="en-US" dirty="0">
                <a:solidFill>
                  <a:srgbClr val="FF0000"/>
                </a:solidFill>
              </a:rPr>
              <a:t>設定以純文字格式讀取郵件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rgbClr val="FF0000"/>
                </a:solidFill>
              </a:rPr>
              <a:t>不要自動回覆讀信</a:t>
            </a:r>
            <a:r>
              <a:rPr lang="zh-TW" altLang="en-US" dirty="0" smtClean="0">
                <a:solidFill>
                  <a:srgbClr val="FF0000"/>
                </a:solidFill>
              </a:rPr>
              <a:t>回條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C662D-F63A-46F5-9EC7-5B53E69AD0F5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423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FF0000"/>
                </a:solidFill>
              </a:rPr>
              <a:t>為什麼要求不能</a:t>
            </a:r>
            <a:r>
              <a:rPr lang="zh-TW" altLang="zh-TW" dirty="0" smtClean="0">
                <a:solidFill>
                  <a:srgbClr val="FF0000"/>
                </a:solidFill>
              </a:rPr>
              <a:t>「</a:t>
            </a:r>
            <a:r>
              <a:rPr lang="zh-TW" altLang="en-US" dirty="0" smtClean="0">
                <a:solidFill>
                  <a:srgbClr val="FF0000"/>
                </a:solidFill>
              </a:rPr>
              <a:t>開啟郵件</a:t>
            </a:r>
            <a:r>
              <a:rPr lang="zh-TW" altLang="zh-TW" dirty="0" smtClean="0">
                <a:solidFill>
                  <a:srgbClr val="FF0000"/>
                </a:solidFill>
              </a:rPr>
              <a:t>」</a:t>
            </a:r>
            <a:r>
              <a:rPr lang="zh-TW" altLang="en-US" dirty="0" smtClean="0">
                <a:solidFill>
                  <a:srgbClr val="FF0000"/>
                </a:solidFill>
              </a:rPr>
              <a:t>？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zh-TW" altLang="en-US" dirty="0" smtClean="0"/>
              <a:t>您可能覺得只要不開郵件附件和不點擊連結，就不會中招</a:t>
            </a:r>
            <a:r>
              <a:rPr lang="en-US" altLang="zh-TW" dirty="0" smtClean="0"/>
              <a:t>…</a:t>
            </a:r>
            <a:br>
              <a:rPr lang="en-US" altLang="zh-TW" dirty="0" smtClean="0"/>
            </a:br>
            <a:endParaRPr lang="en-US" altLang="zh-TW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zh-TW" altLang="en-US" dirty="0" smtClean="0"/>
              <a:t>但其實有些惡意程式是利用</a:t>
            </a:r>
            <a:r>
              <a:rPr lang="en-US" altLang="zh-TW" dirty="0" smtClean="0"/>
              <a:t>ActiveX</a:t>
            </a:r>
            <a:r>
              <a:rPr lang="zh-TW" altLang="en-US" dirty="0" smtClean="0"/>
              <a:t>功能來執行的。</a:t>
            </a:r>
            <a:br>
              <a:rPr lang="zh-TW" altLang="en-US" dirty="0" smtClean="0"/>
            </a:br>
            <a:endParaRPr lang="zh-TW" altLang="en-US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zh-TW" altLang="en-US" dirty="0" smtClean="0"/>
              <a:t>由於您的電子郵件可能是</a:t>
            </a:r>
            <a:r>
              <a:rPr lang="en-US" altLang="zh-TW" dirty="0" smtClean="0"/>
              <a:t>HTML</a:t>
            </a:r>
            <a:r>
              <a:rPr lang="zh-TW" altLang="en-US" dirty="0" smtClean="0"/>
              <a:t>格式，而</a:t>
            </a:r>
            <a:r>
              <a:rPr lang="en-US" altLang="zh-TW" dirty="0" smtClean="0"/>
              <a:t>HTML</a:t>
            </a:r>
            <a:r>
              <a:rPr lang="zh-TW" altLang="en-US" dirty="0" smtClean="0"/>
              <a:t>可以撰寫</a:t>
            </a:r>
            <a:r>
              <a:rPr lang="en-US" altLang="zh-TW" dirty="0" smtClean="0"/>
              <a:t>ActiveX</a:t>
            </a:r>
            <a:r>
              <a:rPr lang="zh-TW" altLang="en-US" dirty="0" smtClean="0"/>
              <a:t>，所以您只要瀏覽電子郵件，就觸發</a:t>
            </a:r>
            <a:r>
              <a:rPr lang="en-US" altLang="zh-TW" dirty="0" smtClean="0"/>
              <a:t>ActiveX</a:t>
            </a:r>
            <a:r>
              <a:rPr lang="zh-TW" altLang="en-US" dirty="0" smtClean="0"/>
              <a:t>執行！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C662D-F63A-46F5-9EC7-5B53E69AD0F5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3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啟用預覽視窗等同</a:t>
            </a:r>
            <a:r>
              <a:rPr lang="zh-TW" altLang="zh-TW" smtClean="0"/>
              <a:t>「</a:t>
            </a:r>
            <a:r>
              <a:rPr lang="zh-TW" altLang="en-US" smtClean="0"/>
              <a:t>開啟郵件</a:t>
            </a:r>
            <a:r>
              <a:rPr lang="zh-TW" altLang="zh-TW" smtClean="0"/>
              <a:t>」</a:t>
            </a:r>
            <a:endParaRPr lang="zh-TW" altLang="en-US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利用</a:t>
            </a:r>
            <a:r>
              <a:rPr lang="en-US" altLang="zh-TW" smtClean="0"/>
              <a:t>IE</a:t>
            </a:r>
            <a:r>
              <a:rPr lang="zh-TW" altLang="en-US" smtClean="0"/>
              <a:t>漏洞，不開啟附檔也會中毒</a:t>
            </a:r>
            <a:br>
              <a:rPr lang="zh-TW" altLang="en-US" smtClean="0"/>
            </a:br>
            <a:endParaRPr lang="zh-TW" altLang="en-US" smtClean="0"/>
          </a:p>
          <a:p>
            <a:pPr lvl="1" eaLnBrk="1" hangingPunct="1"/>
            <a:r>
              <a:rPr lang="en-US" altLang="zh-TW" smtClean="0"/>
              <a:t>2004</a:t>
            </a:r>
            <a:r>
              <a:rPr lang="zh-TW" altLang="en-US" smtClean="0"/>
              <a:t>年</a:t>
            </a:r>
            <a:r>
              <a:rPr lang="en-US" altLang="zh-TW" smtClean="0"/>
              <a:t>3</a:t>
            </a:r>
            <a:r>
              <a:rPr lang="zh-TW" altLang="en-US" smtClean="0"/>
              <a:t>月，</a:t>
            </a:r>
            <a:r>
              <a:rPr lang="en-US" altLang="zh-TW" smtClean="0"/>
              <a:t>Beagle.O</a:t>
            </a:r>
            <a:r>
              <a:rPr lang="zh-TW" altLang="en-US" smtClean="0"/>
              <a:t>電腦病毒使用</a:t>
            </a:r>
            <a:r>
              <a:rPr lang="en-US" altLang="zh-TW" smtClean="0"/>
              <a:t>IE</a:t>
            </a:r>
            <a:r>
              <a:rPr lang="zh-TW" altLang="en-US" smtClean="0"/>
              <a:t>漏洞攻擊，使用者在</a:t>
            </a:r>
            <a:r>
              <a:rPr lang="en-US" altLang="zh-TW" smtClean="0"/>
              <a:t>Outlook / Outlook Express</a:t>
            </a:r>
            <a:r>
              <a:rPr lang="zh-TW" altLang="en-US" smtClean="0"/>
              <a:t>環境下啟用信件預覽功能，信件中的</a:t>
            </a:r>
            <a:r>
              <a:rPr lang="en-US" altLang="zh-TW" smtClean="0"/>
              <a:t>script</a:t>
            </a:r>
            <a:r>
              <a:rPr lang="zh-TW" altLang="en-US" smtClean="0"/>
              <a:t>就會啟動，連結到惡意程式網站下載病毒程式 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C662D-F63A-46F5-9EC7-5B53E69AD0F5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740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/>
              <a:t>電子郵件社交工程演練執行說明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TW" altLang="en-US" sz="2600" b="1" dirty="0" smtClean="0"/>
              <a:t>參與演練機關</a:t>
            </a:r>
            <a:r>
              <a:rPr lang="en-US" altLang="zh-TW" sz="2600" b="1" dirty="0" smtClean="0"/>
              <a:t/>
            </a:r>
            <a:br>
              <a:rPr lang="en-US" altLang="zh-TW" sz="2600" b="1" dirty="0" smtClean="0"/>
            </a:br>
            <a:r>
              <a:rPr lang="zh-TW" altLang="en-US" sz="2600" dirty="0" smtClean="0"/>
              <a:t>包含</a:t>
            </a:r>
            <a:r>
              <a:rPr lang="zh-TW" altLang="en-US" sz="2600" dirty="0"/>
              <a:t>總統府及四院</a:t>
            </a:r>
            <a:r>
              <a:rPr lang="en-US" altLang="zh-TW" sz="2600" dirty="0"/>
              <a:t>(</a:t>
            </a:r>
            <a:r>
              <a:rPr lang="zh-TW" altLang="en-US" sz="2600" dirty="0">
                <a:solidFill>
                  <a:srgbClr val="FF0000"/>
                </a:solidFill>
              </a:rPr>
              <a:t>本部及所屬</a:t>
            </a:r>
            <a:r>
              <a:rPr lang="en-US" altLang="zh-TW" sz="2600" dirty="0">
                <a:solidFill>
                  <a:srgbClr val="FF0000"/>
                </a:solidFill>
              </a:rPr>
              <a:t>A </a:t>
            </a:r>
            <a:r>
              <a:rPr lang="zh-TW" altLang="en-US" sz="2600" dirty="0">
                <a:solidFill>
                  <a:srgbClr val="FF0000"/>
                </a:solidFill>
              </a:rPr>
              <a:t>、</a:t>
            </a:r>
            <a:r>
              <a:rPr lang="en-US" altLang="zh-TW" sz="2600" dirty="0">
                <a:solidFill>
                  <a:srgbClr val="FF0000"/>
                </a:solidFill>
              </a:rPr>
              <a:t>B</a:t>
            </a:r>
            <a:r>
              <a:rPr lang="zh-TW" altLang="en-US" sz="2600" dirty="0">
                <a:solidFill>
                  <a:srgbClr val="FF0000"/>
                </a:solidFill>
              </a:rPr>
              <a:t>級機關</a:t>
            </a:r>
            <a:r>
              <a:rPr lang="en-US" altLang="zh-TW" sz="2600" dirty="0"/>
              <a:t>)</a:t>
            </a:r>
            <a:r>
              <a:rPr lang="zh-TW" altLang="en-US" sz="2600" dirty="0"/>
              <a:t>、行政院院本部、直轄市政府及各縣市政府等</a:t>
            </a:r>
            <a:r>
              <a:rPr lang="en-US" altLang="zh-TW" sz="2600" dirty="0"/>
              <a:t>35</a:t>
            </a:r>
            <a:r>
              <a:rPr lang="zh-TW" altLang="en-US" sz="2600" dirty="0"/>
              <a:t>個機關</a:t>
            </a:r>
            <a:endParaRPr lang="en-US" altLang="zh-TW" sz="2600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TW" altLang="en-US" sz="2600" b="1" dirty="0" smtClean="0"/>
              <a:t>參與演練對象</a:t>
            </a:r>
            <a:br>
              <a:rPr lang="zh-TW" altLang="en-US" sz="2600" b="1" dirty="0" smtClean="0"/>
            </a:br>
            <a:r>
              <a:rPr lang="zh-TW" altLang="en-US" sz="2600" dirty="0" smtClean="0">
                <a:solidFill>
                  <a:srgbClr val="FF0000"/>
                </a:solidFill>
              </a:rPr>
              <a:t>正</a:t>
            </a:r>
            <a:r>
              <a:rPr lang="zh-TW" altLang="en-US" sz="2600" dirty="0">
                <a:solidFill>
                  <a:srgbClr val="FF0000"/>
                </a:solidFill>
              </a:rPr>
              <a:t>副</a:t>
            </a:r>
            <a:r>
              <a:rPr lang="zh-TW" altLang="en-US" sz="2600" dirty="0" smtClean="0">
                <a:solidFill>
                  <a:srgbClr val="FF0000"/>
                </a:solidFill>
              </a:rPr>
              <a:t>首長 </a:t>
            </a:r>
            <a:r>
              <a:rPr lang="en-US" altLang="zh-TW" sz="2600" dirty="0" smtClean="0">
                <a:solidFill>
                  <a:srgbClr val="FF0000"/>
                </a:solidFill>
              </a:rPr>
              <a:t>(</a:t>
            </a:r>
            <a:r>
              <a:rPr lang="zh-TW" altLang="en-US" sz="2600" dirty="0" smtClean="0">
                <a:solidFill>
                  <a:srgbClr val="FF0000"/>
                </a:solidFill>
              </a:rPr>
              <a:t>含秘書 </a:t>
            </a:r>
            <a:r>
              <a:rPr lang="en-US" altLang="zh-TW" sz="2600" dirty="0" smtClean="0">
                <a:solidFill>
                  <a:srgbClr val="FF0000"/>
                </a:solidFill>
              </a:rPr>
              <a:t>/ </a:t>
            </a:r>
            <a:r>
              <a:rPr lang="zh-TW" altLang="en-US" sz="2600" dirty="0" smtClean="0">
                <a:solidFill>
                  <a:srgbClr val="FF0000"/>
                </a:solidFill>
              </a:rPr>
              <a:t>機要人員</a:t>
            </a:r>
            <a:r>
              <a:rPr lang="en-US" altLang="zh-TW" sz="2600" dirty="0" smtClean="0">
                <a:solidFill>
                  <a:srgbClr val="FF0000"/>
                </a:solidFill>
              </a:rPr>
              <a:t>)</a:t>
            </a:r>
            <a:br>
              <a:rPr lang="en-US" altLang="zh-TW" sz="2600" dirty="0" smtClean="0">
                <a:solidFill>
                  <a:srgbClr val="FF0000"/>
                </a:solidFill>
              </a:rPr>
            </a:br>
            <a:r>
              <a:rPr lang="zh-TW" altLang="en-US" sz="2600" dirty="0" smtClean="0">
                <a:solidFill>
                  <a:srgbClr val="FF0000"/>
                </a:solidFill>
              </a:rPr>
              <a:t>一</a:t>
            </a:r>
            <a:r>
              <a:rPr lang="zh-TW" altLang="en-US" sz="2600" dirty="0">
                <a:solidFill>
                  <a:srgbClr val="FF0000"/>
                </a:solidFill>
              </a:rPr>
              <a:t>級</a:t>
            </a:r>
            <a:r>
              <a:rPr lang="zh-TW" altLang="en-US" sz="2600" dirty="0" smtClean="0">
                <a:solidFill>
                  <a:srgbClr val="FF0000"/>
                </a:solidFill>
              </a:rPr>
              <a:t>主管 </a:t>
            </a:r>
            <a:r>
              <a:rPr lang="en-US" altLang="zh-TW" sz="2600" dirty="0">
                <a:solidFill>
                  <a:srgbClr val="FF0000"/>
                </a:solidFill>
              </a:rPr>
              <a:t>(</a:t>
            </a:r>
            <a:r>
              <a:rPr lang="zh-TW" altLang="en-US" sz="2600" dirty="0">
                <a:solidFill>
                  <a:srgbClr val="FF0000"/>
                </a:solidFill>
              </a:rPr>
              <a:t>含</a:t>
            </a:r>
            <a:r>
              <a:rPr lang="zh-TW" altLang="en-US" sz="2600" dirty="0" smtClean="0">
                <a:solidFill>
                  <a:srgbClr val="FF0000"/>
                </a:solidFill>
              </a:rPr>
              <a:t>秘書人員</a:t>
            </a:r>
            <a:r>
              <a:rPr lang="en-US" altLang="zh-TW" sz="2600" dirty="0" smtClean="0">
                <a:solidFill>
                  <a:srgbClr val="FF0000"/>
                </a:solidFill>
              </a:rPr>
              <a:t>)</a:t>
            </a:r>
            <a:br>
              <a:rPr lang="en-US" altLang="zh-TW" sz="2600" dirty="0" smtClean="0">
                <a:solidFill>
                  <a:srgbClr val="FF0000"/>
                </a:solidFill>
              </a:rPr>
            </a:br>
            <a:r>
              <a:rPr lang="zh-TW" altLang="en-US" sz="2600" dirty="0" smtClean="0"/>
              <a:t>一般同仁</a:t>
            </a:r>
            <a:endParaRPr lang="en-US" altLang="zh-TW" sz="2600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TW" altLang="en-US" sz="2600" b="1" dirty="0" smtClean="0"/>
              <a:t>演練時間</a:t>
            </a:r>
            <a:r>
              <a:rPr lang="en-US" altLang="zh-TW" sz="2600" b="1" dirty="0" smtClean="0"/>
              <a:t/>
            </a:r>
            <a:br>
              <a:rPr lang="en-US" altLang="zh-TW" sz="2600" b="1" dirty="0" smtClean="0"/>
            </a:br>
            <a:r>
              <a:rPr lang="zh-TW" altLang="en-US" sz="2600" dirty="0" smtClean="0"/>
              <a:t>寄</a:t>
            </a:r>
            <a:r>
              <a:rPr lang="zh-TW" altLang="en-US" sz="2600" dirty="0"/>
              <a:t>發時間</a:t>
            </a:r>
            <a:r>
              <a:rPr lang="zh-TW" altLang="en-US" sz="2600" dirty="0">
                <a:solidFill>
                  <a:srgbClr val="FF0000"/>
                </a:solidFill>
              </a:rPr>
              <a:t>不分上、下班</a:t>
            </a:r>
            <a:r>
              <a:rPr lang="zh-TW" altLang="en-US" sz="2600" dirty="0"/>
              <a:t>，但</a:t>
            </a:r>
            <a:r>
              <a:rPr lang="zh-TW" altLang="en-US" sz="2600" dirty="0">
                <a:solidFill>
                  <a:srgbClr val="FF0000"/>
                </a:solidFill>
              </a:rPr>
              <a:t>排除例假日</a:t>
            </a:r>
          </a:p>
        </p:txBody>
      </p:sp>
    </p:spTree>
    <p:extLst>
      <p:ext uri="{BB962C8B-B14F-4D97-AF65-F5344CB8AC3E}">
        <p14:creationId xmlns:p14="http://schemas.microsoft.com/office/powerpoint/2010/main" val="307019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829945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 Box 5"/>
          <p:cNvSpPr txBox="1">
            <a:spLocks noChangeArrowheads="1"/>
          </p:cNvSpPr>
          <p:nvPr/>
        </p:nvSpPr>
        <p:spPr bwMode="auto">
          <a:xfrm>
            <a:off x="5410200" y="3962400"/>
            <a:ext cx="2874963" cy="47625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 b="1">
                <a:solidFill>
                  <a:srgbClr val="FF0000"/>
                </a:solidFill>
                <a:latin typeface="微軟正黑體" panose="020B0604030504040204" pitchFamily="34" charset="-120"/>
              </a:rPr>
              <a:t>預覽視窗</a:t>
            </a:r>
            <a:r>
              <a:rPr lang="en-US" altLang="zh-TW" sz="2400" b="1">
                <a:solidFill>
                  <a:srgbClr val="FF0000"/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2400" b="1">
                <a:solidFill>
                  <a:srgbClr val="FF0000"/>
                </a:solidFill>
                <a:latin typeface="微軟正黑體" panose="020B0604030504040204" pitchFamily="34" charset="-120"/>
              </a:rPr>
              <a:t>讀取窗格</a:t>
            </a:r>
            <a:r>
              <a:rPr lang="en-US" altLang="zh-TW" sz="2400" b="1">
                <a:solidFill>
                  <a:srgbClr val="FF0000"/>
                </a:solidFill>
                <a:latin typeface="微軟正黑體" panose="020B0604030504040204" pitchFamily="34" charset="-120"/>
              </a:rPr>
              <a:t>)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36D952-C014-4EEA-BF6C-F283ED6A5600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9029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SzPct val="100000"/>
              <a:defRPr/>
            </a:pPr>
            <a:endParaRPr lang="zh-TW" altLang="en-US" sz="4000" dirty="0"/>
          </a:p>
        </p:txBody>
      </p:sp>
      <p:sp>
        <p:nvSpPr>
          <p:cNvPr id="75779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電子郵件常見收信軟體之設定</a:t>
            </a:r>
          </a:p>
        </p:txBody>
      </p:sp>
    </p:spTree>
    <p:extLst>
      <p:ext uri="{BB962C8B-B14F-4D97-AF65-F5344CB8AC3E}">
        <p14:creationId xmlns:p14="http://schemas.microsoft.com/office/powerpoint/2010/main" val="171506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Mail2000</a:t>
            </a:r>
            <a:r>
              <a:rPr lang="zh-TW" altLang="en-US" dirty="0" smtClean="0"/>
              <a:t>安全設定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zh-TW" altLang="en-US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C662D-F63A-46F5-9EC7-5B53E69AD0F5}" type="slidenum">
              <a:rPr lang="zh-TW" altLang="en-US" smtClean="0"/>
              <a:pPr/>
              <a:t>32</a:t>
            </a:fld>
            <a:endParaRPr lang="zh-TW" altLang="en-US"/>
          </a:p>
        </p:txBody>
      </p:sp>
      <p:pic>
        <p:nvPicPr>
          <p:cNvPr id="1026" name="Picture 2" descr="C:\Users\Jessie\AppData\Local\Microsoft\Windows\INetCache\Content.Outlook\IE8NRVCK\webmail設定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70485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96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文字版面配置區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eaLnBrk="1" hangingPunct="1">
              <a:buClrTx/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en-US" smtClean="0"/>
              <a:t>安全性設定</a:t>
            </a:r>
            <a:endParaRPr lang="en-US" altLang="zh-TW" smtClean="0"/>
          </a:p>
          <a:p>
            <a:pPr marL="514350" indent="-514350" eaLnBrk="1" hangingPunct="1">
              <a:buClrTx/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en-US" smtClean="0"/>
              <a:t>關閉郵件預覽功能</a:t>
            </a:r>
            <a:endParaRPr lang="en-US" altLang="zh-TW" smtClean="0"/>
          </a:p>
          <a:p>
            <a:pPr marL="514350" indent="-514350" eaLnBrk="1" hangingPunct="1">
              <a:buClrTx/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en-US" smtClean="0"/>
              <a:t>設定郵件規則 </a:t>
            </a:r>
            <a:r>
              <a:rPr lang="en-US" altLang="zh-TW" smtClean="0"/>
              <a:t>[</a:t>
            </a:r>
            <a:r>
              <a:rPr lang="zh-TW" altLang="en-US" smtClean="0"/>
              <a:t>建議</a:t>
            </a:r>
            <a:r>
              <a:rPr lang="en-US" altLang="zh-TW" smtClean="0"/>
              <a:t>]</a:t>
            </a:r>
            <a:endParaRPr lang="zh-TW" altLang="en-US" smtClean="0"/>
          </a:p>
        </p:txBody>
      </p:sp>
      <p:sp>
        <p:nvSpPr>
          <p:cNvPr id="128003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Web Mail</a:t>
            </a: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58236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ㄧ、安全性設定－關閉自動下載</a:t>
            </a:r>
          </a:p>
        </p:txBody>
      </p:sp>
      <p:sp>
        <p:nvSpPr>
          <p:cNvPr id="12902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endParaRPr lang="zh-TW" altLang="en-US" smtClean="0"/>
          </a:p>
        </p:txBody>
      </p:sp>
      <p:pic>
        <p:nvPicPr>
          <p:cNvPr id="129028" name="Picture 6" descr="進階設定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1577975"/>
            <a:ext cx="8077200" cy="524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C662D-F63A-46F5-9EC7-5B53E69AD0F5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797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ㄧ、安全性設定－關閉自動下載</a:t>
            </a:r>
          </a:p>
        </p:txBody>
      </p:sp>
      <p:sp>
        <p:nvSpPr>
          <p:cNvPr id="130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endParaRPr lang="zh-TW" altLang="en-US" smtClean="0"/>
          </a:p>
        </p:txBody>
      </p:sp>
      <p:pic>
        <p:nvPicPr>
          <p:cNvPr id="130052" name="Picture 5" descr="解除封鎖圖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344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71600" y="5334000"/>
            <a:ext cx="7315200" cy="1081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 fontScale="90000" lnSpcReduction="1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kumimoji="0" lang="zh-TW" altLang="en-US" sz="2400" smtClean="0">
                <a:solidFill>
                  <a:srgbClr val="FF0000"/>
                </a:solidFill>
              </a:rPr>
              <a:t>未來開信會阻擋對外連線下載圖片</a:t>
            </a:r>
            <a:r>
              <a:rPr kumimoji="0" lang="en-US" altLang="zh-TW" sz="2400" smtClean="0">
                <a:solidFill>
                  <a:srgbClr val="FF0000"/>
                </a:solidFill>
              </a:rPr>
              <a:t>(</a:t>
            </a:r>
            <a:r>
              <a:rPr kumimoji="0" lang="zh-TW" altLang="en-US" sz="2400" smtClean="0">
                <a:solidFill>
                  <a:srgbClr val="FF0000"/>
                </a:solidFill>
              </a:rPr>
              <a:t>如下畫面</a:t>
            </a:r>
            <a:r>
              <a:rPr kumimoji="0" lang="en-US" altLang="zh-TW" sz="2400" smtClean="0">
                <a:solidFill>
                  <a:srgbClr val="FF0000"/>
                </a:solidFill>
              </a:rPr>
              <a:t>)</a:t>
            </a:r>
            <a:r>
              <a:rPr kumimoji="0" lang="zh-TW" altLang="en-US" sz="2400" smtClean="0">
                <a:solidFill>
                  <a:srgbClr val="FF0000"/>
                </a:solidFill>
              </a:rPr>
              <a:t>，若為正常信件，只要按下「解除封鎖，顯示圖片」，即可恢復正常之畫面，若為可疑信件時，請立即刪除。</a:t>
            </a:r>
            <a:endParaRPr kumimoji="0" lang="zh-TW" alt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C662D-F63A-46F5-9EC7-5B53E69AD0F5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031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二、關閉郵件預覽功能</a:t>
            </a:r>
          </a:p>
        </p:txBody>
      </p:sp>
      <p:sp>
        <p:nvSpPr>
          <p:cNvPr id="132099" name="內容版面配置區 2"/>
          <p:cNvSpPr>
            <a:spLocks noGrp="1"/>
          </p:cNvSpPr>
          <p:nvPr>
            <p:ph idx="1"/>
          </p:nvPr>
        </p:nvSpPr>
        <p:spPr>
          <a:xfrm>
            <a:off x="228600" y="1600200"/>
            <a:ext cx="8537575" cy="4495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endParaRPr lang="zh-TW" altLang="en-US" sz="3000" smtClean="0"/>
          </a:p>
        </p:txBody>
      </p:sp>
      <p:pic>
        <p:nvPicPr>
          <p:cNvPr id="132100" name="內容版面配置區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600200"/>
            <a:ext cx="8416925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C662D-F63A-46F5-9EC7-5B53E69AD0F5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473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三、設定郵件規則 </a:t>
            </a:r>
            <a:r>
              <a:rPr lang="en-US" altLang="zh-TW" smtClean="0"/>
              <a:t>[</a:t>
            </a:r>
            <a:r>
              <a:rPr lang="zh-TW" altLang="en-US" smtClean="0"/>
              <a:t>建議</a:t>
            </a:r>
            <a:r>
              <a:rPr lang="en-US" altLang="zh-TW" smtClean="0"/>
              <a:t>]</a:t>
            </a:r>
            <a:endParaRPr lang="zh-TW" altLang="en-US" smtClean="0"/>
          </a:p>
        </p:txBody>
      </p:sp>
      <p:sp>
        <p:nvSpPr>
          <p:cNvPr id="1331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endParaRPr lang="zh-TW" altLang="en-US" smtClean="0"/>
          </a:p>
        </p:txBody>
      </p:sp>
      <p:pic>
        <p:nvPicPr>
          <p:cNvPr id="133124" name="Picture 14" descr="郵件過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600200"/>
            <a:ext cx="82899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C662D-F63A-46F5-9EC7-5B53E69AD0F5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200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三、設定郵件規則 </a:t>
            </a:r>
            <a:r>
              <a:rPr lang="en-US" altLang="zh-TW" smtClean="0"/>
              <a:t>[</a:t>
            </a:r>
            <a:r>
              <a:rPr lang="zh-TW" altLang="en-US" smtClean="0"/>
              <a:t>建議</a:t>
            </a:r>
            <a:r>
              <a:rPr lang="en-US" altLang="zh-TW" smtClean="0"/>
              <a:t>]</a:t>
            </a:r>
            <a:endParaRPr lang="zh-TW" altLang="en-US" smtClean="0"/>
          </a:p>
        </p:txBody>
      </p:sp>
      <p:sp>
        <p:nvSpPr>
          <p:cNvPr id="1341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endParaRPr lang="zh-TW" altLang="en-US" smtClean="0"/>
          </a:p>
        </p:txBody>
      </p:sp>
      <p:pic>
        <p:nvPicPr>
          <p:cNvPr id="134148" name="Picture 5" descr="郵件過濾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6550"/>
            <a:ext cx="82296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C662D-F63A-46F5-9EC7-5B53E69AD0F5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257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文字版面配置區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eaLnBrk="1" hangingPunct="1">
              <a:buClrTx/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en-US" smtClean="0"/>
              <a:t>安全性設定－關閉自動下載</a:t>
            </a:r>
            <a:endParaRPr lang="en-US" altLang="zh-TW" smtClean="0"/>
          </a:p>
          <a:p>
            <a:pPr marL="514350" indent="-514350" eaLnBrk="1" hangingPunct="1">
              <a:buClrTx/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en-US" smtClean="0"/>
              <a:t>關閉郵件預覽功能</a:t>
            </a:r>
            <a:endParaRPr lang="en-US" altLang="zh-TW" smtClean="0"/>
          </a:p>
          <a:p>
            <a:pPr marL="514350" indent="-514350" eaLnBrk="1" hangingPunct="1">
              <a:buClrTx/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en-US" smtClean="0"/>
              <a:t>設定郵件純文字模式 </a:t>
            </a:r>
            <a:r>
              <a:rPr lang="en-US" altLang="zh-TW" smtClean="0"/>
              <a:t>[</a:t>
            </a:r>
            <a:r>
              <a:rPr lang="zh-TW" altLang="en-US" smtClean="0"/>
              <a:t>建議</a:t>
            </a:r>
            <a:r>
              <a:rPr lang="en-US" altLang="zh-TW" smtClean="0"/>
              <a:t>]</a:t>
            </a:r>
            <a:endParaRPr lang="zh-TW" altLang="en-US" smtClean="0"/>
          </a:p>
        </p:txBody>
      </p:sp>
      <p:sp>
        <p:nvSpPr>
          <p:cNvPr id="115715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Outlook 2010 </a:t>
            </a: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4655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105</a:t>
            </a:r>
            <a:r>
              <a:rPr lang="zh-TW" altLang="en-US" sz="4000" dirty="0"/>
              <a:t>年演練機關評分</a:t>
            </a:r>
            <a:r>
              <a:rPr lang="zh-TW" altLang="en-US" dirty="0"/>
              <a:t>辦法</a:t>
            </a:r>
            <a:endParaRPr lang="zh-TW" altLang="en-US" sz="40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C662D-F63A-46F5-9EC7-5B53E69AD0F5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25530"/>
            <a:ext cx="8136904" cy="4583789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1763688" y="4941168"/>
            <a:ext cx="6840760" cy="12961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552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ㄧ、安全性設定－關閉自動下載</a:t>
            </a:r>
          </a:p>
        </p:txBody>
      </p:sp>
      <p:sp>
        <p:nvSpPr>
          <p:cNvPr id="1167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endParaRPr lang="zh-TW" altLang="en-US" smtClean="0"/>
          </a:p>
        </p:txBody>
      </p:sp>
      <p:pic>
        <p:nvPicPr>
          <p:cNvPr id="116740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600200"/>
            <a:ext cx="8653462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C662D-F63A-46F5-9EC7-5B53E69AD0F5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380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ㄧ、安全性設定－關閉自動下載</a:t>
            </a:r>
          </a:p>
        </p:txBody>
      </p:sp>
      <p:sp>
        <p:nvSpPr>
          <p:cNvPr id="1177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endParaRPr lang="zh-TW" altLang="en-US" smtClean="0"/>
          </a:p>
        </p:txBody>
      </p:sp>
      <p:pic>
        <p:nvPicPr>
          <p:cNvPr id="117764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600200"/>
            <a:ext cx="86010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C662D-F63A-46F5-9EC7-5B53E69AD0F5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281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ㄧ、安全性設定－關閉自動下載</a:t>
            </a:r>
          </a:p>
        </p:txBody>
      </p:sp>
      <p:sp>
        <p:nvSpPr>
          <p:cNvPr id="1187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endParaRPr lang="zh-TW" altLang="en-US" smtClean="0"/>
          </a:p>
        </p:txBody>
      </p:sp>
      <p:pic>
        <p:nvPicPr>
          <p:cNvPr id="118788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600200"/>
            <a:ext cx="8601075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C662D-F63A-46F5-9EC7-5B53E69AD0F5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346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二、關閉郵件預覽功能</a:t>
            </a:r>
          </a:p>
        </p:txBody>
      </p:sp>
      <p:sp>
        <p:nvSpPr>
          <p:cNvPr id="119811" name="內容版面配置區 2"/>
          <p:cNvSpPr>
            <a:spLocks noGrp="1"/>
          </p:cNvSpPr>
          <p:nvPr>
            <p:ph idx="1"/>
          </p:nvPr>
        </p:nvSpPr>
        <p:spPr>
          <a:xfrm>
            <a:off x="228600" y="1600200"/>
            <a:ext cx="8537575" cy="4495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endParaRPr lang="zh-TW" altLang="en-US" sz="3000" smtClean="0"/>
          </a:p>
        </p:txBody>
      </p:sp>
      <p:pic>
        <p:nvPicPr>
          <p:cNvPr id="119812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600200"/>
            <a:ext cx="8634412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C662D-F63A-46F5-9EC7-5B53E69AD0F5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955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三、設定郵件純文字模式</a:t>
            </a:r>
          </a:p>
        </p:txBody>
      </p:sp>
      <p:sp>
        <p:nvSpPr>
          <p:cNvPr id="1208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endParaRPr lang="zh-TW" altLang="en-US" smtClean="0"/>
          </a:p>
        </p:txBody>
      </p:sp>
      <p:pic>
        <p:nvPicPr>
          <p:cNvPr id="120836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600200"/>
            <a:ext cx="8653462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C662D-F63A-46F5-9EC7-5B53E69AD0F5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90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三、設定郵件純文字模式</a:t>
            </a:r>
          </a:p>
        </p:txBody>
      </p:sp>
      <p:sp>
        <p:nvSpPr>
          <p:cNvPr id="1218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endParaRPr lang="zh-TW" altLang="en-US" smtClean="0"/>
          </a:p>
        </p:txBody>
      </p:sp>
      <p:pic>
        <p:nvPicPr>
          <p:cNvPr id="121860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600200"/>
            <a:ext cx="86010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C662D-F63A-46F5-9EC7-5B53E69AD0F5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948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三、設定郵件純文字模式</a:t>
            </a:r>
          </a:p>
        </p:txBody>
      </p:sp>
      <p:sp>
        <p:nvSpPr>
          <p:cNvPr id="1228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endParaRPr lang="zh-TW" altLang="en-US" smtClean="0"/>
          </a:p>
        </p:txBody>
      </p:sp>
      <p:pic>
        <p:nvPicPr>
          <p:cNvPr id="122884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600200"/>
            <a:ext cx="8423275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C662D-F63A-46F5-9EC7-5B53E69AD0F5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667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三、設定郵件純文字模式</a:t>
            </a:r>
          </a:p>
        </p:txBody>
      </p:sp>
      <p:sp>
        <p:nvSpPr>
          <p:cNvPr id="12390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endParaRPr lang="zh-TW" altLang="en-US" smtClean="0"/>
          </a:p>
        </p:txBody>
      </p:sp>
      <p:pic>
        <p:nvPicPr>
          <p:cNvPr id="123908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600200"/>
            <a:ext cx="77549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C662D-F63A-46F5-9EC7-5B53E69AD0F5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018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文字版面配置區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indent="-514350" eaLnBrk="1" hangingPunct="1">
              <a:buClrTx/>
              <a:buSzPct val="100000"/>
              <a:buFont typeface="Wingdings" panose="05000000000000000000" pitchFamily="2" charset="2"/>
              <a:buAutoNum type="circleNumWdWhitePlain"/>
            </a:pPr>
            <a:r>
              <a:rPr lang="en-US" altLang="zh-TW" dirty="0" smtClean="0"/>
              <a:t>iPhone </a:t>
            </a:r>
            <a:r>
              <a:rPr lang="zh-TW" altLang="en-US" dirty="0" smtClean="0"/>
              <a:t>設定</a:t>
            </a:r>
            <a:endParaRPr lang="en-US" altLang="zh-TW" dirty="0" smtClean="0"/>
          </a:p>
          <a:p>
            <a:pPr marL="514350" indent="-514350" eaLnBrk="1" hangingPunct="1">
              <a:buClrTx/>
              <a:buSzPct val="100000"/>
              <a:buFont typeface="Wingdings" panose="05000000000000000000" pitchFamily="2" charset="2"/>
              <a:buAutoNum type="circleNumWdWhitePlain"/>
            </a:pPr>
            <a:r>
              <a:rPr lang="en-US" altLang="zh-TW" dirty="0" smtClean="0"/>
              <a:t>HTC/Android</a:t>
            </a:r>
            <a:r>
              <a:rPr lang="zh-TW" altLang="en-US" dirty="0" smtClean="0"/>
              <a:t>設定</a:t>
            </a:r>
          </a:p>
        </p:txBody>
      </p:sp>
      <p:sp>
        <p:nvSpPr>
          <p:cNvPr id="128003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智慧型手機</a:t>
            </a:r>
          </a:p>
        </p:txBody>
      </p:sp>
    </p:spTree>
    <p:extLst>
      <p:ext uri="{BB962C8B-B14F-4D97-AF65-F5344CB8AC3E}">
        <p14:creationId xmlns:p14="http://schemas.microsoft.com/office/powerpoint/2010/main" val="249224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zh-TW" alt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社交工程介紹與防範</a:t>
            </a:r>
            <a:r>
              <a:rPr lang="en-US" altLang="zh-TW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zh-TW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收、發電子郵件保護</a:t>
            </a:r>
            <a:r>
              <a:rPr lang="zh-TW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措施</a:t>
            </a:r>
            <a:r>
              <a:rPr lang="en-US" altLang="zh-TW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11)</a:t>
            </a:r>
            <a:endParaRPr lang="zh-TW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6627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/>
              <a:t>iPhone</a:t>
            </a:r>
            <a:r>
              <a:rPr lang="zh-TW" altLang="en-US" b="1" dirty="0" smtClean="0"/>
              <a:t>關閉郵件預覽功能</a:t>
            </a:r>
            <a:endParaRPr lang="en-US" altLang="zh-TW" b="1" dirty="0" smtClean="0"/>
          </a:p>
          <a:p>
            <a:pPr>
              <a:defRPr/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察看手機是否顯示預覽郵件內容。</a:t>
            </a:r>
            <a:endParaRPr lang="en-US" altLang="zh-TW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如左圖紅框內為顯示郵件預覽內容</a:t>
            </a:r>
          </a:p>
        </p:txBody>
      </p:sp>
      <p:pic>
        <p:nvPicPr>
          <p:cNvPr id="38917" name="內容版面配置區 9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054100"/>
            <a:ext cx="3670300" cy="5291138"/>
          </a:xfrm>
        </p:spPr>
      </p:pic>
      <p:sp>
        <p:nvSpPr>
          <p:cNvPr id="4" name="投影片編號版面配置區 4"/>
          <p:cNvSpPr>
            <a:spLocks noGrp="1"/>
          </p:cNvSpPr>
          <p:nvPr>
            <p:ph type="sldNum" sz="quarter" idx="10"/>
          </p:nvPr>
        </p:nvSpPr>
        <p:spPr>
          <a:xfrm>
            <a:off x="7640638" y="6524625"/>
            <a:ext cx="1323975" cy="365125"/>
          </a:xfrm>
        </p:spPr>
        <p:txBody>
          <a:bodyPr>
            <a:normAutofit/>
          </a:bodyPr>
          <a:lstStyle/>
          <a:p>
            <a:pPr>
              <a:defRPr/>
            </a:pPr>
            <a:fld id="{0A387B03-14F3-422F-88F9-9751B864942A}" type="slidenum">
              <a:rPr lang="en-US" altLang="zh-TW"/>
              <a:pPr>
                <a:defRPr/>
              </a:pPr>
              <a:t>49</a:t>
            </a:fld>
            <a:endParaRPr lang="en-US" altLang="zh-TW"/>
          </a:p>
        </p:txBody>
      </p:sp>
      <p:sp>
        <p:nvSpPr>
          <p:cNvPr id="38918" name="矩形 10"/>
          <p:cNvSpPr>
            <a:spLocks noChangeArrowheads="1"/>
          </p:cNvSpPr>
          <p:nvPr/>
        </p:nvSpPr>
        <p:spPr bwMode="auto">
          <a:xfrm>
            <a:off x="4932363" y="2205038"/>
            <a:ext cx="3203575" cy="36036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ea typeface="標楷體" pitchFamily="65" charset="-120"/>
            </a:endParaRPr>
          </a:p>
        </p:txBody>
      </p:sp>
      <p:sp>
        <p:nvSpPr>
          <p:cNvPr id="38919" name="矩形 13"/>
          <p:cNvSpPr>
            <a:spLocks noChangeArrowheads="1"/>
          </p:cNvSpPr>
          <p:nvPr/>
        </p:nvSpPr>
        <p:spPr bwMode="auto">
          <a:xfrm>
            <a:off x="4929188" y="3105150"/>
            <a:ext cx="3203575" cy="360363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ea typeface="標楷體" pitchFamily="65" charset="-120"/>
            </a:endParaRPr>
          </a:p>
        </p:txBody>
      </p:sp>
      <p:sp>
        <p:nvSpPr>
          <p:cNvPr id="38920" name="矩形 16"/>
          <p:cNvSpPr>
            <a:spLocks noChangeArrowheads="1"/>
          </p:cNvSpPr>
          <p:nvPr/>
        </p:nvSpPr>
        <p:spPr bwMode="auto">
          <a:xfrm>
            <a:off x="4916488" y="3933825"/>
            <a:ext cx="3205162" cy="35877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ea typeface="標楷體" pitchFamily="65" charset="-120"/>
            </a:endParaRPr>
          </a:p>
        </p:txBody>
      </p:sp>
      <p:sp>
        <p:nvSpPr>
          <p:cNvPr id="38921" name="矩形 11"/>
          <p:cNvSpPr>
            <a:spLocks noChangeArrowheads="1"/>
          </p:cNvSpPr>
          <p:nvPr/>
        </p:nvSpPr>
        <p:spPr bwMode="auto">
          <a:xfrm>
            <a:off x="5040313" y="5624513"/>
            <a:ext cx="2879725" cy="217487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ea typeface="標楷體" pitchFamily="65" charset="-120"/>
            </a:endParaRPr>
          </a:p>
        </p:txBody>
      </p:sp>
      <p:sp>
        <p:nvSpPr>
          <p:cNvPr id="38922" name="矩形 19"/>
          <p:cNvSpPr>
            <a:spLocks noChangeArrowheads="1"/>
          </p:cNvSpPr>
          <p:nvPr/>
        </p:nvSpPr>
        <p:spPr bwMode="auto">
          <a:xfrm>
            <a:off x="4941888" y="4760913"/>
            <a:ext cx="3205162" cy="36036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213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zh-TW" altLang="en-US" sz="4000" dirty="0"/>
              <a:t>電子郵件</a:t>
            </a:r>
            <a:r>
              <a:rPr lang="zh-TW" altLang="zh-TW" sz="4000" dirty="0"/>
              <a:t>社交工程</a:t>
            </a:r>
            <a:r>
              <a:rPr lang="zh-TW" altLang="en-US" sz="4000" dirty="0"/>
              <a:t>防護得分計算方式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400" dirty="0">
                <a:cs typeface="Times New Roman" panose="02020603050405020304" pitchFamily="18" charset="0"/>
              </a:rPr>
              <a:t>將</a:t>
            </a:r>
            <a:r>
              <a:rPr lang="zh-TW" altLang="en-US" sz="2400" dirty="0">
                <a:cs typeface="Times New Roman" panose="02020603050405020304" pitchFamily="18" charset="0"/>
              </a:rPr>
              <a:t>以</a:t>
            </a:r>
            <a:r>
              <a:rPr lang="zh-TW" altLang="zh-TW" sz="2400" dirty="0">
                <a:cs typeface="Times New Roman" panose="02020603050405020304" pitchFamily="18" charset="0"/>
              </a:rPr>
              <a:t>執行「 </a:t>
            </a:r>
            <a:r>
              <a:rPr lang="zh-TW" altLang="en-US" sz="2400" dirty="0">
                <a:cs typeface="Times New Roman" panose="02020603050405020304" pitchFamily="18" charset="0"/>
              </a:rPr>
              <a:t>開啟率」與</a:t>
            </a:r>
            <a:r>
              <a:rPr lang="zh-TW" altLang="zh-TW" sz="2400" dirty="0">
                <a:cs typeface="Times New Roman" panose="02020603050405020304" pitchFamily="18" charset="0"/>
              </a:rPr>
              <a:t>「</a:t>
            </a:r>
            <a:r>
              <a:rPr lang="zh-TW" altLang="en-US" sz="2400" dirty="0">
                <a:cs typeface="Times New Roman" panose="02020603050405020304" pitchFamily="18" charset="0"/>
              </a:rPr>
              <a:t>點閱率</a:t>
            </a:r>
            <a:r>
              <a:rPr lang="zh-TW" altLang="zh-TW" sz="2400" dirty="0">
                <a:cs typeface="Times New Roman" panose="02020603050405020304" pitchFamily="18" charset="0"/>
              </a:rPr>
              <a:t>」</a:t>
            </a:r>
            <a:r>
              <a:rPr lang="en-US" altLang="zh-TW" sz="2400" dirty="0">
                <a:cs typeface="Times New Roman" panose="02020603050405020304" pitchFamily="18" charset="0"/>
              </a:rPr>
              <a:t>2</a:t>
            </a:r>
            <a:r>
              <a:rPr lang="zh-TW" altLang="zh-TW" sz="2400" dirty="0">
                <a:cs typeface="Times New Roman" panose="02020603050405020304" pitchFamily="18" charset="0"/>
              </a:rPr>
              <a:t>項評分</a:t>
            </a:r>
            <a:endParaRPr lang="en-US" altLang="zh-TW" sz="2400" dirty="0">
              <a:cs typeface="Times New Roman" panose="02020603050405020304" pitchFamily="18" charset="0"/>
            </a:endParaRPr>
          </a:p>
          <a:p>
            <a:r>
              <a:rPr lang="zh-TW" altLang="en-US" sz="2400" dirty="0">
                <a:cs typeface="Times New Roman" panose="02020603050405020304" pitchFamily="18" charset="0"/>
              </a:rPr>
              <a:t>開啟率</a:t>
            </a:r>
            <a:r>
              <a:rPr lang="zh-TW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=(信件開啟人數/寄發人數)</a:t>
            </a:r>
            <a:endParaRPr lang="en-US" altLang="zh-TW" sz="2400" dirty="0">
              <a:cs typeface="Times New Roman" panose="02020603050405020304" pitchFamily="18" charset="0"/>
            </a:endParaRPr>
          </a:p>
          <a:p>
            <a:r>
              <a:rPr lang="zh-TW" altLang="en-US" sz="2400" dirty="0">
                <a:cs typeface="Times New Roman" panose="02020603050405020304" pitchFamily="18" charset="0"/>
              </a:rPr>
              <a:t>點閱率</a:t>
            </a:r>
            <a:r>
              <a:rPr lang="zh-TW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=(點閱附件或連結人數/寄發人數)</a:t>
            </a:r>
            <a:endParaRPr lang="en-US" altLang="zh-TW" sz="2400" dirty="0">
              <a:cs typeface="Times New Roman" panose="02020603050405020304" pitchFamily="18" charset="0"/>
            </a:endParaRPr>
          </a:p>
          <a:p>
            <a:r>
              <a:rPr lang="zh-TW" altLang="en-US" sz="2400" dirty="0">
                <a:cs typeface="Times New Roman" panose="02020603050405020304" pitchFamily="18" charset="0"/>
              </a:rPr>
              <a:t>實得分數</a:t>
            </a:r>
            <a:endParaRPr lang="en-US" altLang="zh-TW" sz="2400" dirty="0">
              <a:cs typeface="Times New Roman" panose="02020603050405020304" pitchFamily="18" charset="0"/>
            </a:endParaRPr>
          </a:p>
          <a:p>
            <a:pPr marL="288000" lvl="1" indent="0">
              <a:buNone/>
            </a:pPr>
            <a:r>
              <a:rPr lang="en-US" altLang="zh-TW" dirty="0">
                <a:cs typeface="Times New Roman" panose="02020603050405020304" pitchFamily="18" charset="0"/>
              </a:rPr>
              <a:t>=(100%-</a:t>
            </a:r>
            <a:r>
              <a:rPr lang="zh-TW" altLang="en-US" dirty="0">
                <a:cs typeface="Times New Roman" panose="02020603050405020304" pitchFamily="18" charset="0"/>
              </a:rPr>
              <a:t>開啟率</a:t>
            </a:r>
            <a:r>
              <a:rPr lang="en-US" altLang="zh-TW" dirty="0">
                <a:cs typeface="Times New Roman" panose="02020603050405020304" pitchFamily="18" charset="0"/>
              </a:rPr>
              <a:t>)</a:t>
            </a:r>
            <a:r>
              <a:rPr lang="zh-TW" altLang="en-US" dirty="0">
                <a:cs typeface="Times New Roman" panose="02020603050405020304" pitchFamily="18" charset="0"/>
              </a:rPr>
              <a:t>＊</a:t>
            </a:r>
            <a:r>
              <a:rPr lang="en-US" altLang="zh-TW" dirty="0">
                <a:cs typeface="Times New Roman" panose="02020603050405020304" pitchFamily="18" charset="0"/>
              </a:rPr>
              <a:t>15 </a:t>
            </a:r>
            <a:r>
              <a:rPr lang="zh-TW" altLang="en-US" dirty="0">
                <a:cs typeface="Times New Roman" panose="02020603050405020304" pitchFamily="18" charset="0"/>
              </a:rPr>
              <a:t>＋</a:t>
            </a:r>
            <a:r>
              <a:rPr lang="en-US" altLang="zh-TW" dirty="0">
                <a:cs typeface="Times New Roman" panose="02020603050405020304" pitchFamily="18" charset="0"/>
              </a:rPr>
              <a:t>(100%-</a:t>
            </a:r>
            <a:r>
              <a:rPr lang="zh-TW" altLang="en-US" dirty="0">
                <a:cs typeface="Times New Roman" panose="02020603050405020304" pitchFamily="18" charset="0"/>
              </a:rPr>
              <a:t>點閱率</a:t>
            </a:r>
            <a:r>
              <a:rPr lang="en-US" altLang="zh-TW" dirty="0">
                <a:cs typeface="Times New Roman" panose="02020603050405020304" pitchFamily="18" charset="0"/>
              </a:rPr>
              <a:t>)</a:t>
            </a:r>
            <a:r>
              <a:rPr lang="zh-TW" altLang="en-US" dirty="0">
                <a:cs typeface="Times New Roman" panose="02020603050405020304" pitchFamily="18" charset="0"/>
              </a:rPr>
              <a:t>＊</a:t>
            </a:r>
            <a:r>
              <a:rPr lang="en-US" altLang="zh-TW" dirty="0">
                <a:cs typeface="Times New Roman" panose="02020603050405020304" pitchFamily="18" charset="0"/>
              </a:rPr>
              <a:t>15 </a:t>
            </a:r>
            <a:endParaRPr lang="zh-TW" altLang="en-US" dirty="0"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5148064" y="4725192"/>
            <a:ext cx="3919545" cy="7481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sz="20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檢視演練機關電子郵件社交工程演練郵件點擊附件或連結之情形</a:t>
            </a:r>
          </a:p>
        </p:txBody>
      </p:sp>
      <p:sp>
        <p:nvSpPr>
          <p:cNvPr id="5" name="矩形 4"/>
          <p:cNvSpPr/>
          <p:nvPr/>
        </p:nvSpPr>
        <p:spPr bwMode="auto">
          <a:xfrm>
            <a:off x="5148064" y="5567318"/>
            <a:ext cx="3919545" cy="6699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sz="20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檢視演練機關電子郵件社交工程演練郵件開啟之情形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19" y="4821001"/>
            <a:ext cx="4838645" cy="134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309419" y="5022722"/>
            <a:ext cx="2678405" cy="801064"/>
          </a:xfrm>
          <a:prstGeom prst="roundRect">
            <a:avLst>
              <a:gd name="adj" fmla="val 1000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defTabSz="622300">
              <a:lnSpc>
                <a:spcPct val="90000"/>
              </a:lnSpc>
              <a:spcAft>
                <a:spcPct val="35000"/>
              </a:spcAft>
            </a:pPr>
            <a:r>
              <a:rPr lang="zh-TW" altLang="en-US" sz="2400" b="1" i="0" dirty="0">
                <a:solidFill>
                  <a:sysClr val="windowText" lastClr="000000"/>
                </a:solidFill>
                <a:latin typeface="+mj-ea"/>
                <a:ea typeface="+mj-ea"/>
                <a:cs typeface="Times New Roman" pitchFamily="18" charset="0"/>
              </a:rPr>
              <a:t>電子郵件社交工程防護</a:t>
            </a:r>
            <a:r>
              <a:rPr lang="en-US" altLang="zh-TW" sz="2400" b="1" i="0" dirty="0">
                <a:solidFill>
                  <a:sysClr val="windowText" lastClr="000000"/>
                </a:solidFill>
                <a:latin typeface="+mj-ea"/>
                <a:ea typeface="+mj-ea"/>
                <a:cs typeface="Times New Roman" pitchFamily="18" charset="0"/>
              </a:rPr>
              <a:t>(30%)</a:t>
            </a:r>
            <a:endParaRPr lang="zh-TW" altLang="en-US" sz="2400" b="1" i="0" dirty="0">
              <a:solidFill>
                <a:sysClr val="windowText" lastClr="000000"/>
              </a:solidFill>
              <a:latin typeface="+mj-ea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14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zh-TW" alt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社交工程介紹與防範</a:t>
            </a:r>
            <a:r>
              <a:rPr lang="en-US" altLang="zh-TW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zh-TW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收、發電子郵件保護</a:t>
            </a:r>
            <a:r>
              <a:rPr lang="zh-TW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措施</a:t>
            </a:r>
            <a:r>
              <a:rPr lang="en-US" altLang="zh-TW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12)</a:t>
            </a:r>
            <a:endParaRPr lang="zh-TW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7651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/>
              <a:t>iPhone</a:t>
            </a:r>
            <a:r>
              <a:rPr lang="zh-TW" altLang="en-US" b="1" dirty="0" smtClean="0"/>
              <a:t>關閉郵件預覽功能</a:t>
            </a:r>
            <a:endParaRPr lang="en-US" altLang="zh-TW" b="1" dirty="0" smtClean="0"/>
          </a:p>
          <a:p>
            <a:pPr>
              <a:defRPr/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選擇紅框內之設定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郵件、聯絡資訊、行事曆選項</a:t>
            </a:r>
          </a:p>
          <a:p>
            <a:pPr>
              <a:defRPr/>
            </a:pPr>
            <a:endParaRPr lang="zh-TW" altLang="en-US" dirty="0" smtClean="0"/>
          </a:p>
        </p:txBody>
      </p:sp>
      <p:pic>
        <p:nvPicPr>
          <p:cNvPr id="39940" name="內容版面配置區 6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016000"/>
            <a:ext cx="4068762" cy="5238750"/>
          </a:xfrm>
        </p:spPr>
      </p:pic>
      <p:sp>
        <p:nvSpPr>
          <p:cNvPr id="4" name="投影片編號版面配置區 4"/>
          <p:cNvSpPr>
            <a:spLocks noGrp="1"/>
          </p:cNvSpPr>
          <p:nvPr>
            <p:ph type="sldNum" sz="quarter" idx="10"/>
          </p:nvPr>
        </p:nvSpPr>
        <p:spPr>
          <a:xfrm>
            <a:off x="7640638" y="6524625"/>
            <a:ext cx="1323975" cy="365125"/>
          </a:xfrm>
        </p:spPr>
        <p:txBody>
          <a:bodyPr>
            <a:normAutofit/>
          </a:bodyPr>
          <a:lstStyle/>
          <a:p>
            <a:pPr>
              <a:defRPr/>
            </a:pPr>
            <a:fld id="{F2B242E5-E90D-4D96-B97A-A51B733DA51C}" type="slidenum">
              <a:rPr lang="en-US" altLang="zh-TW"/>
              <a:pPr>
                <a:defRPr/>
              </a:pPr>
              <a:t>50</a:t>
            </a:fld>
            <a:endParaRPr lang="en-US" altLang="zh-TW"/>
          </a:p>
        </p:txBody>
      </p:sp>
      <p:sp>
        <p:nvSpPr>
          <p:cNvPr id="39942" name="矩形 7"/>
          <p:cNvSpPr>
            <a:spLocks noChangeArrowheads="1"/>
          </p:cNvSpPr>
          <p:nvPr/>
        </p:nvSpPr>
        <p:spPr bwMode="auto">
          <a:xfrm>
            <a:off x="4572000" y="3465513"/>
            <a:ext cx="3744913" cy="431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327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zh-TW" alt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社交工程介紹與防範</a:t>
            </a:r>
            <a:r>
              <a:rPr lang="en-US" altLang="zh-TW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zh-TW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收、發電子郵件保護</a:t>
            </a:r>
            <a:r>
              <a:rPr lang="zh-TW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措施</a:t>
            </a:r>
            <a:r>
              <a:rPr lang="en-US" altLang="zh-TW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13)</a:t>
            </a:r>
            <a:endParaRPr lang="zh-TW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/>
              <a:t>iPhone</a:t>
            </a:r>
            <a:r>
              <a:rPr lang="zh-TW" altLang="en-US" b="1" dirty="0"/>
              <a:t>關閉郵件預覽</a:t>
            </a:r>
            <a:r>
              <a:rPr lang="zh-TW" altLang="en-US" b="1" dirty="0" smtClean="0"/>
              <a:t>功能</a:t>
            </a:r>
            <a:endParaRPr lang="en-US" altLang="zh-TW" b="1" dirty="0"/>
          </a:p>
          <a:p>
            <a:pPr>
              <a:defRPr/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選擇點選紅框內之郵件預覽選項 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zh-TW" altLang="en-US" dirty="0"/>
          </a:p>
        </p:txBody>
      </p:sp>
      <p:pic>
        <p:nvPicPr>
          <p:cNvPr id="40965" name="內容版面配置區 5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089025"/>
            <a:ext cx="3851275" cy="5184775"/>
          </a:xfrm>
        </p:spPr>
      </p:pic>
      <p:sp>
        <p:nvSpPr>
          <p:cNvPr id="4" name="投影片編號版面配置區 4"/>
          <p:cNvSpPr>
            <a:spLocks noGrp="1"/>
          </p:cNvSpPr>
          <p:nvPr>
            <p:ph type="sldNum" sz="quarter" idx="10"/>
          </p:nvPr>
        </p:nvSpPr>
        <p:spPr>
          <a:xfrm>
            <a:off x="7640638" y="6524625"/>
            <a:ext cx="1323975" cy="365125"/>
          </a:xfrm>
        </p:spPr>
        <p:txBody>
          <a:bodyPr>
            <a:normAutofit/>
          </a:bodyPr>
          <a:lstStyle/>
          <a:p>
            <a:pPr>
              <a:defRPr/>
            </a:pPr>
            <a:fld id="{13D28D46-95A2-4347-9434-A4FD37AC61D7}" type="slidenum">
              <a:rPr lang="en-US" altLang="zh-TW"/>
              <a:pPr>
                <a:defRPr/>
              </a:pPr>
              <a:t>51</a:t>
            </a:fld>
            <a:endParaRPr lang="en-US" altLang="zh-TW"/>
          </a:p>
        </p:txBody>
      </p:sp>
      <p:sp>
        <p:nvSpPr>
          <p:cNvPr id="40966" name="矩形 8"/>
          <p:cNvSpPr>
            <a:spLocks noChangeArrowheads="1"/>
          </p:cNvSpPr>
          <p:nvPr/>
        </p:nvSpPr>
        <p:spPr bwMode="auto">
          <a:xfrm>
            <a:off x="4859338" y="2960688"/>
            <a:ext cx="3492500" cy="28892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160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zh-TW" alt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社交工程介紹與防範</a:t>
            </a:r>
            <a:r>
              <a:rPr lang="en-US" altLang="zh-TW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zh-TW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收、發電子郵件保護</a:t>
            </a:r>
            <a:r>
              <a:rPr lang="zh-TW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措施</a:t>
            </a:r>
            <a:r>
              <a:rPr lang="en-US" altLang="zh-TW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14)</a:t>
            </a:r>
            <a:endParaRPr lang="zh-TW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/>
              <a:t>iPhone</a:t>
            </a:r>
            <a:r>
              <a:rPr lang="zh-TW" altLang="en-US" b="1" dirty="0"/>
              <a:t>關閉郵件預覽</a:t>
            </a:r>
            <a:r>
              <a:rPr lang="zh-TW" altLang="en-US" b="1" dirty="0" smtClean="0"/>
              <a:t>功能</a:t>
            </a:r>
            <a:endParaRPr lang="en-US" altLang="zh-TW" b="1" dirty="0" smtClean="0"/>
          </a:p>
          <a:p>
            <a:pPr>
              <a:defRPr/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由此可察看紅框內目前郵件預覽為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行 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zh-TW" altLang="en-US" dirty="0"/>
          </a:p>
        </p:txBody>
      </p:sp>
      <p:pic>
        <p:nvPicPr>
          <p:cNvPr id="41989" name="內容版面配置區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052513"/>
            <a:ext cx="3960812" cy="5292725"/>
          </a:xfrm>
        </p:spPr>
      </p:pic>
      <p:sp>
        <p:nvSpPr>
          <p:cNvPr id="4" name="投影片編號版面配置區 4"/>
          <p:cNvSpPr>
            <a:spLocks noGrp="1"/>
          </p:cNvSpPr>
          <p:nvPr>
            <p:ph type="sldNum" sz="quarter" idx="10"/>
          </p:nvPr>
        </p:nvSpPr>
        <p:spPr>
          <a:xfrm>
            <a:off x="7640638" y="6524625"/>
            <a:ext cx="1323975" cy="365125"/>
          </a:xfrm>
        </p:spPr>
        <p:txBody>
          <a:bodyPr>
            <a:normAutofit/>
          </a:bodyPr>
          <a:lstStyle/>
          <a:p>
            <a:pPr>
              <a:defRPr/>
            </a:pPr>
            <a:fld id="{63752DA0-1312-4684-87F1-D344118C9AF0}" type="slidenum">
              <a:rPr lang="en-US" altLang="zh-TW"/>
              <a:pPr>
                <a:defRPr/>
              </a:pPr>
              <a:t>52</a:t>
            </a:fld>
            <a:endParaRPr lang="en-US" altLang="zh-TW"/>
          </a:p>
        </p:txBody>
      </p:sp>
      <p:sp>
        <p:nvSpPr>
          <p:cNvPr id="41990" name="矩形 6"/>
          <p:cNvSpPr>
            <a:spLocks noChangeArrowheads="1"/>
          </p:cNvSpPr>
          <p:nvPr/>
        </p:nvSpPr>
        <p:spPr bwMode="auto">
          <a:xfrm>
            <a:off x="4787900" y="2852738"/>
            <a:ext cx="3636963" cy="4318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874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zh-TW" alt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社交工程介紹與防範</a:t>
            </a:r>
            <a:r>
              <a:rPr lang="en-US" altLang="zh-TW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zh-TW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收、發電子郵件保護</a:t>
            </a:r>
            <a:r>
              <a:rPr lang="zh-TW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措施</a:t>
            </a:r>
            <a:r>
              <a:rPr lang="en-US" altLang="zh-TW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15)</a:t>
            </a:r>
            <a:endParaRPr lang="zh-TW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/>
              <a:t>iPhone</a:t>
            </a:r>
            <a:r>
              <a:rPr lang="zh-TW" altLang="en-US" b="1" dirty="0"/>
              <a:t>關閉郵件預覽</a:t>
            </a:r>
            <a:r>
              <a:rPr lang="zh-TW" altLang="en-US" b="1" dirty="0" smtClean="0"/>
              <a:t>功能</a:t>
            </a:r>
            <a:endParaRPr lang="en-US" altLang="zh-TW" b="1" dirty="0" smtClean="0"/>
          </a:p>
          <a:p>
            <a:pPr>
              <a:defRPr/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點選紅框內目前郵件預覽改為無之選項 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zh-TW" altLang="en-US" dirty="0"/>
          </a:p>
        </p:txBody>
      </p:sp>
      <p:pic>
        <p:nvPicPr>
          <p:cNvPr id="43013" name="內容版面配置區 5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054100"/>
            <a:ext cx="4032250" cy="5291138"/>
          </a:xfrm>
        </p:spPr>
      </p:pic>
      <p:sp>
        <p:nvSpPr>
          <p:cNvPr id="4" name="投影片編號版面配置區 4"/>
          <p:cNvSpPr>
            <a:spLocks noGrp="1"/>
          </p:cNvSpPr>
          <p:nvPr>
            <p:ph type="sldNum" sz="quarter" idx="10"/>
          </p:nvPr>
        </p:nvSpPr>
        <p:spPr>
          <a:xfrm>
            <a:off x="7640638" y="6524625"/>
            <a:ext cx="1323975" cy="365125"/>
          </a:xfrm>
        </p:spPr>
        <p:txBody>
          <a:bodyPr>
            <a:normAutofit/>
          </a:bodyPr>
          <a:lstStyle/>
          <a:p>
            <a:pPr>
              <a:defRPr/>
            </a:pPr>
            <a:fld id="{0DEEE632-D5EF-4921-9C8D-A66DA793D9A9}" type="slidenum">
              <a:rPr lang="en-US" altLang="zh-TW"/>
              <a:pPr>
                <a:defRPr/>
              </a:pPr>
              <a:t>53</a:t>
            </a:fld>
            <a:endParaRPr lang="en-US" altLang="zh-TW"/>
          </a:p>
        </p:txBody>
      </p:sp>
      <p:sp>
        <p:nvSpPr>
          <p:cNvPr id="43014" name="圓角矩形 7"/>
          <p:cNvSpPr>
            <a:spLocks noChangeArrowheads="1"/>
          </p:cNvSpPr>
          <p:nvPr/>
        </p:nvSpPr>
        <p:spPr bwMode="auto">
          <a:xfrm>
            <a:off x="4643438" y="1916113"/>
            <a:ext cx="3781425" cy="396875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272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zh-TW" alt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社交工程介紹與防範</a:t>
            </a:r>
            <a:r>
              <a:rPr lang="en-US" altLang="zh-TW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zh-TW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收、發電子郵件保護</a:t>
            </a:r>
            <a:r>
              <a:rPr lang="zh-TW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措施</a:t>
            </a:r>
            <a:r>
              <a:rPr lang="en-US" altLang="zh-TW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16)</a:t>
            </a:r>
            <a:endParaRPr lang="zh-TW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31747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/>
              <a:t>iPhone</a:t>
            </a:r>
            <a:r>
              <a:rPr lang="zh-TW" altLang="en-US" b="1" dirty="0" smtClean="0"/>
              <a:t>關閉郵件預覽功能 </a:t>
            </a:r>
            <a:endParaRPr lang="en-US" altLang="zh-TW" b="1" dirty="0" smtClean="0"/>
          </a:p>
          <a:p>
            <a:pPr>
              <a:defRPr/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再查看手機顯示預覽郵件均已消失不再顯示郵件預覽內容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pic>
        <p:nvPicPr>
          <p:cNvPr id="44037" name="內容版面配置區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6313" y="1054100"/>
            <a:ext cx="3600450" cy="5291138"/>
          </a:xfrm>
        </p:spPr>
      </p:pic>
      <p:sp>
        <p:nvSpPr>
          <p:cNvPr id="4" name="投影片編號版面配置區 4"/>
          <p:cNvSpPr>
            <a:spLocks noGrp="1"/>
          </p:cNvSpPr>
          <p:nvPr>
            <p:ph type="sldNum" sz="quarter" idx="10"/>
          </p:nvPr>
        </p:nvSpPr>
        <p:spPr>
          <a:xfrm>
            <a:off x="7640638" y="6524625"/>
            <a:ext cx="1323975" cy="365125"/>
          </a:xfrm>
        </p:spPr>
        <p:txBody>
          <a:bodyPr>
            <a:normAutofit/>
          </a:bodyPr>
          <a:lstStyle/>
          <a:p>
            <a:pPr>
              <a:defRPr/>
            </a:pPr>
            <a:fld id="{CE42393B-2514-49E5-BE48-9791049B7BA5}" type="slidenum">
              <a:rPr lang="en-US" altLang="zh-TW"/>
              <a:pPr>
                <a:defRPr/>
              </a:pPr>
              <a:t>54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023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zh-TW" alt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社交工程介紹與防範</a:t>
            </a:r>
            <a:r>
              <a:rPr lang="en-US" altLang="zh-TW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收、發電子郵件保護措施</a:t>
            </a:r>
            <a:r>
              <a:rPr lang="en-US" altLang="zh-TW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17)</a:t>
            </a:r>
            <a:endParaRPr lang="zh-TW" alt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0963" name="內容版面配置區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zh-TW" b="1" dirty="0"/>
              <a:t>iPhone</a:t>
            </a:r>
            <a:r>
              <a:rPr lang="zh-TW" altLang="en-US" b="1" dirty="0"/>
              <a:t>關閉載入遠端影像</a:t>
            </a:r>
            <a:endParaRPr lang="en-US" altLang="zh-TW" b="1" dirty="0"/>
          </a:p>
          <a:p>
            <a:pPr>
              <a:defRPr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要避免讀取郵件時自動載入遠端影像，可以透過設定的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關閉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來達成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右邊的畫面，可以在【設定】裏頭找到【郵件、聯絡資訊、行事曆】的選項。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060" name="內容版面配置區 6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016000"/>
            <a:ext cx="4068762" cy="5238750"/>
          </a:xfrm>
        </p:spPr>
      </p:pic>
      <p:sp>
        <p:nvSpPr>
          <p:cNvPr id="4" name="投影片編號版面配置區 4"/>
          <p:cNvSpPr>
            <a:spLocks noGrp="1"/>
          </p:cNvSpPr>
          <p:nvPr>
            <p:ph type="sldNum" sz="quarter" idx="10"/>
          </p:nvPr>
        </p:nvSpPr>
        <p:spPr>
          <a:xfrm>
            <a:off x="7640638" y="6524625"/>
            <a:ext cx="1323975" cy="365125"/>
          </a:xfrm>
        </p:spPr>
        <p:txBody>
          <a:bodyPr>
            <a:normAutofit/>
          </a:bodyPr>
          <a:lstStyle/>
          <a:p>
            <a:pPr>
              <a:defRPr/>
            </a:pPr>
            <a:fld id="{828753DE-22F6-4840-99E4-157BBB234D90}" type="slidenum">
              <a:rPr lang="en-US" altLang="zh-TW"/>
              <a:pPr>
                <a:defRPr/>
              </a:pPr>
              <a:t>55</a:t>
            </a:fld>
            <a:endParaRPr lang="en-US" altLang="zh-TW"/>
          </a:p>
        </p:txBody>
      </p:sp>
      <p:sp>
        <p:nvSpPr>
          <p:cNvPr id="45062" name="矩形 7"/>
          <p:cNvSpPr>
            <a:spLocks noChangeArrowheads="1"/>
          </p:cNvSpPr>
          <p:nvPr/>
        </p:nvSpPr>
        <p:spPr bwMode="auto">
          <a:xfrm>
            <a:off x="4572000" y="3465513"/>
            <a:ext cx="3744913" cy="431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991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zh-TW" alt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社交工程介紹與防範</a:t>
            </a:r>
            <a:r>
              <a:rPr lang="en-US" altLang="zh-TW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收、發電子郵件保護措施</a:t>
            </a:r>
            <a:r>
              <a:rPr lang="en-US" altLang="zh-TW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18)</a:t>
            </a:r>
            <a:endParaRPr lang="zh-TW" alt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altLang="zh-TW" b="1" dirty="0"/>
              <a:t>iPhone</a:t>
            </a:r>
            <a:r>
              <a:rPr lang="zh-TW" altLang="en-US" b="1" dirty="0"/>
              <a:t>關閉載入遠端</a:t>
            </a:r>
            <a:r>
              <a:rPr lang="zh-TW" altLang="en-US" b="1" dirty="0" smtClean="0"/>
              <a:t>影像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點了【郵件、聯絡資訊、行事曆】之後，滑動到下方的【郵件】項目下就會出現【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載入遠端影像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】選項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將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載入遠端影像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】選項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設為關閉，便可以避免開啟郵件時，自動載入遠端影像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4"/>
          <p:cNvSpPr>
            <a:spLocks noGrp="1"/>
          </p:cNvSpPr>
          <p:nvPr>
            <p:ph type="sldNum" sz="quarter" idx="10"/>
          </p:nvPr>
        </p:nvSpPr>
        <p:spPr>
          <a:xfrm>
            <a:off x="7640638" y="6524625"/>
            <a:ext cx="1323975" cy="365125"/>
          </a:xfrm>
        </p:spPr>
        <p:txBody>
          <a:bodyPr>
            <a:normAutofit/>
          </a:bodyPr>
          <a:lstStyle/>
          <a:p>
            <a:pPr>
              <a:defRPr/>
            </a:pPr>
            <a:fld id="{462DCBA7-F153-44DF-BF8D-1DE6D75D0FF9}" type="slidenum">
              <a:rPr lang="en-US" altLang="zh-TW"/>
              <a:pPr>
                <a:defRPr/>
              </a:pPr>
              <a:t>56</a:t>
            </a:fld>
            <a:endParaRPr lang="en-US" altLang="zh-TW"/>
          </a:p>
        </p:txBody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052513"/>
            <a:ext cx="3897313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矩形 6"/>
          <p:cNvSpPr>
            <a:spLocks noChangeArrowheads="1"/>
          </p:cNvSpPr>
          <p:nvPr/>
        </p:nvSpPr>
        <p:spPr bwMode="auto">
          <a:xfrm>
            <a:off x="4810125" y="4437063"/>
            <a:ext cx="3636963" cy="4318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472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zh-TW" alt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社交工程介紹與防範</a:t>
            </a:r>
            <a:r>
              <a:rPr lang="en-US" altLang="zh-TW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收、發電子郵件保護措施</a:t>
            </a:r>
            <a:r>
              <a:rPr lang="en-US" altLang="zh-TW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19)</a:t>
            </a:r>
            <a:endParaRPr lang="zh-TW" alt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0963" name="內容版面配置區 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zh-TW" b="1" dirty="0"/>
              <a:t>iPhone</a:t>
            </a:r>
            <a:r>
              <a:rPr lang="zh-TW" altLang="en-US" b="1" dirty="0"/>
              <a:t>關閉載入遠端</a:t>
            </a:r>
            <a:r>
              <a:rPr lang="zh-TW" altLang="en-US" b="1" dirty="0" smtClean="0"/>
              <a:t>影像</a:t>
            </a:r>
            <a:endParaRPr lang="en-US" altLang="zh-TW" b="1" dirty="0"/>
          </a:p>
          <a:p>
            <a:pPr>
              <a:defRPr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當開啟的郵件內包含遠端影像時，便可以看到在郵件的下方出現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此郵件包含了未載入的影像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的訊息，如右圖紅框所示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4"/>
          <p:cNvSpPr>
            <a:spLocks noGrp="1"/>
          </p:cNvSpPr>
          <p:nvPr>
            <p:ph type="sldNum" sz="quarter" idx="10"/>
          </p:nvPr>
        </p:nvSpPr>
        <p:spPr>
          <a:xfrm>
            <a:off x="7640638" y="6524625"/>
            <a:ext cx="1323975" cy="365125"/>
          </a:xfrm>
        </p:spPr>
        <p:txBody>
          <a:bodyPr>
            <a:normAutofit/>
          </a:bodyPr>
          <a:lstStyle/>
          <a:p>
            <a:pPr>
              <a:defRPr/>
            </a:pPr>
            <a:fld id="{33279234-BF2F-4118-833C-4A923D3E16E0}" type="slidenum">
              <a:rPr lang="en-US" altLang="zh-TW"/>
              <a:pPr>
                <a:defRPr/>
              </a:pPr>
              <a:t>57</a:t>
            </a:fld>
            <a:endParaRPr lang="en-US" altLang="zh-TW"/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1125538"/>
            <a:ext cx="3779838" cy="529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矩形 7"/>
          <p:cNvSpPr>
            <a:spLocks noChangeArrowheads="1"/>
          </p:cNvSpPr>
          <p:nvPr/>
        </p:nvSpPr>
        <p:spPr bwMode="auto">
          <a:xfrm>
            <a:off x="4856163" y="4071938"/>
            <a:ext cx="2987675" cy="17287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187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zh-TW" alt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社交工程介紹與防範</a:t>
            </a:r>
            <a:r>
              <a:rPr lang="en-US" altLang="zh-TW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zh-TW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收、發電子郵件保護</a:t>
            </a:r>
            <a:r>
              <a:rPr lang="zh-TW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措施</a:t>
            </a:r>
            <a:r>
              <a:rPr lang="en-US" altLang="zh-TW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20)</a:t>
            </a:r>
            <a:endParaRPr lang="zh-TW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32771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/>
              <a:t>Android by HTC</a:t>
            </a:r>
            <a:r>
              <a:rPr lang="zh-TW" altLang="en-US" b="1" dirty="0" smtClean="0"/>
              <a:t>關閉郵件預覽功能</a:t>
            </a:r>
            <a:endParaRPr lang="en-US" altLang="zh-TW" b="1" dirty="0" smtClean="0"/>
          </a:p>
          <a:p>
            <a:pPr>
              <a:defRPr/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察看手機是否顯示預覽郵件內容。</a:t>
            </a:r>
            <a:endParaRPr lang="en-US" altLang="zh-TW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如左圖紅框內為顯示郵件預覽內容</a:t>
            </a:r>
          </a:p>
        </p:txBody>
      </p:sp>
      <p:pic>
        <p:nvPicPr>
          <p:cNvPr id="48133" name="內容版面配置區 5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08513" y="1054100"/>
            <a:ext cx="3995737" cy="5327650"/>
          </a:xfrm>
        </p:spPr>
      </p:pic>
      <p:sp>
        <p:nvSpPr>
          <p:cNvPr id="4" name="投影片編號版面配置區 4"/>
          <p:cNvSpPr>
            <a:spLocks noGrp="1"/>
          </p:cNvSpPr>
          <p:nvPr>
            <p:ph type="sldNum" sz="quarter" idx="10"/>
          </p:nvPr>
        </p:nvSpPr>
        <p:spPr>
          <a:xfrm>
            <a:off x="7640638" y="6524625"/>
            <a:ext cx="1323975" cy="365125"/>
          </a:xfrm>
        </p:spPr>
        <p:txBody>
          <a:bodyPr>
            <a:normAutofit/>
          </a:bodyPr>
          <a:lstStyle/>
          <a:p>
            <a:pPr>
              <a:defRPr/>
            </a:pPr>
            <a:fld id="{D0397195-73FD-4CE7-855B-99EF4668085C}" type="slidenum">
              <a:rPr lang="en-US" altLang="zh-TW"/>
              <a:pPr>
                <a:defRPr/>
              </a:pPr>
              <a:t>58</a:t>
            </a:fld>
            <a:endParaRPr lang="en-US" altLang="zh-TW"/>
          </a:p>
        </p:txBody>
      </p:sp>
      <p:sp>
        <p:nvSpPr>
          <p:cNvPr id="48134" name="矩形 6"/>
          <p:cNvSpPr>
            <a:spLocks noChangeArrowheads="1"/>
          </p:cNvSpPr>
          <p:nvPr/>
        </p:nvSpPr>
        <p:spPr bwMode="auto">
          <a:xfrm>
            <a:off x="5003800" y="2492375"/>
            <a:ext cx="3563938" cy="360363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ea typeface="標楷體" pitchFamily="65" charset="-120"/>
            </a:endParaRPr>
          </a:p>
        </p:txBody>
      </p:sp>
      <p:sp>
        <p:nvSpPr>
          <p:cNvPr id="48135" name="矩形 14"/>
          <p:cNvSpPr>
            <a:spLocks noChangeArrowheads="1"/>
          </p:cNvSpPr>
          <p:nvPr/>
        </p:nvSpPr>
        <p:spPr bwMode="auto">
          <a:xfrm>
            <a:off x="5008563" y="4292600"/>
            <a:ext cx="3565525" cy="360363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ea typeface="標楷體" pitchFamily="65" charset="-120"/>
            </a:endParaRPr>
          </a:p>
        </p:txBody>
      </p:sp>
      <p:sp>
        <p:nvSpPr>
          <p:cNvPr id="48136" name="矩形 15"/>
          <p:cNvSpPr>
            <a:spLocks noChangeArrowheads="1"/>
          </p:cNvSpPr>
          <p:nvPr/>
        </p:nvSpPr>
        <p:spPr bwMode="auto">
          <a:xfrm>
            <a:off x="5008563" y="5157788"/>
            <a:ext cx="3565525" cy="35877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03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zh-TW" alt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社交工程介紹與防範</a:t>
            </a:r>
            <a:r>
              <a:rPr lang="en-US" altLang="zh-TW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zh-TW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收、發電子郵件保護</a:t>
            </a:r>
            <a:r>
              <a:rPr lang="zh-TW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措施</a:t>
            </a:r>
            <a:r>
              <a:rPr lang="en-US" altLang="zh-TW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21)</a:t>
            </a:r>
            <a:endParaRPr lang="zh-TW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33795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/>
              <a:t>Android by HTC</a:t>
            </a:r>
            <a:r>
              <a:rPr lang="zh-TW" altLang="en-US" b="1" dirty="0" smtClean="0"/>
              <a:t>關閉郵件預覽功能</a:t>
            </a:r>
            <a:endParaRPr lang="en-US" altLang="zh-TW" b="1" dirty="0" smtClean="0"/>
          </a:p>
          <a:p>
            <a:pPr>
              <a:defRPr/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點選手機之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鍵，會出現藍色框內等六項選項</a:t>
            </a:r>
            <a:endParaRPr lang="en-US" altLang="zh-TW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點選紅框內之更多</a:t>
            </a:r>
          </a:p>
        </p:txBody>
      </p:sp>
      <p:pic>
        <p:nvPicPr>
          <p:cNvPr id="49157" name="內容版面配置區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4413" y="1054100"/>
            <a:ext cx="3671887" cy="5254625"/>
          </a:xfrm>
        </p:spPr>
      </p:pic>
      <p:sp>
        <p:nvSpPr>
          <p:cNvPr id="4" name="投影片編號版面配置區 4"/>
          <p:cNvSpPr>
            <a:spLocks noGrp="1"/>
          </p:cNvSpPr>
          <p:nvPr>
            <p:ph type="sldNum" sz="quarter" idx="10"/>
          </p:nvPr>
        </p:nvSpPr>
        <p:spPr>
          <a:xfrm>
            <a:off x="7640638" y="6524625"/>
            <a:ext cx="1323975" cy="365125"/>
          </a:xfrm>
        </p:spPr>
        <p:txBody>
          <a:bodyPr>
            <a:normAutofit/>
          </a:bodyPr>
          <a:lstStyle/>
          <a:p>
            <a:pPr>
              <a:defRPr/>
            </a:pPr>
            <a:fld id="{E3120A40-7E7A-46A0-9A05-5811DB60890F}" type="slidenum">
              <a:rPr lang="en-US" altLang="zh-TW"/>
              <a:pPr>
                <a:defRPr/>
              </a:pPr>
              <a:t>59</a:t>
            </a:fld>
            <a:endParaRPr lang="en-US" altLang="zh-TW"/>
          </a:p>
        </p:txBody>
      </p:sp>
      <p:sp>
        <p:nvSpPr>
          <p:cNvPr id="49158" name="矩形 8"/>
          <p:cNvSpPr>
            <a:spLocks noChangeArrowheads="1"/>
          </p:cNvSpPr>
          <p:nvPr/>
        </p:nvSpPr>
        <p:spPr bwMode="auto">
          <a:xfrm>
            <a:off x="7343775" y="5732463"/>
            <a:ext cx="936625" cy="5413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ea typeface="標楷體" pitchFamily="65" charset="-120"/>
            </a:endParaRPr>
          </a:p>
        </p:txBody>
      </p:sp>
      <p:sp>
        <p:nvSpPr>
          <p:cNvPr id="49159" name="矩形 10"/>
          <p:cNvSpPr>
            <a:spLocks noChangeArrowheads="1"/>
          </p:cNvSpPr>
          <p:nvPr/>
        </p:nvSpPr>
        <p:spPr bwMode="auto">
          <a:xfrm>
            <a:off x="4824413" y="4976813"/>
            <a:ext cx="3671887" cy="140493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483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何謂社交工程</a:t>
            </a:r>
            <a:r>
              <a:rPr lang="en-US" altLang="zh-TW" smtClean="0"/>
              <a:t>?</a:t>
            </a:r>
            <a:endParaRPr lang="zh-TW" altLang="en-US" smtClean="0"/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zh-TW" altLang="en-US" dirty="0" smtClean="0"/>
              <a:t>社交工程，英文為</a:t>
            </a:r>
            <a:r>
              <a:rPr lang="en-US" altLang="zh-TW" dirty="0" smtClean="0"/>
              <a:t>Social Engineering</a:t>
            </a:r>
            <a:r>
              <a:rPr lang="zh-TW" altLang="en-US" dirty="0" smtClean="0"/>
              <a:t>，是以影響力或說服力來欺騙他人以獲得有用的資訊，這是近年來造成企業或個人極大威脅和損失的駭客攻擊手法。</a:t>
            </a:r>
            <a:endParaRPr lang="en-US" altLang="zh-TW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zh-TW" altLang="en-US" dirty="0" smtClean="0"/>
              <a:t>簡單來說「社交工程」，就是詐騙！透過電話、電子郵件等方式偽裝身份誘騙您上勾受騙</a:t>
            </a:r>
            <a:r>
              <a:rPr lang="en-US" altLang="zh-TW" dirty="0" smtClean="0"/>
              <a:t>…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zh-TW" altLang="en-US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C662D-F63A-46F5-9EC7-5B53E69AD0F5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630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zh-TW" alt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社交工程介紹與防範</a:t>
            </a:r>
            <a:r>
              <a:rPr lang="en-US" altLang="zh-TW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zh-TW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收、發電子郵件保護</a:t>
            </a:r>
            <a:r>
              <a:rPr lang="zh-TW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措施</a:t>
            </a:r>
            <a:r>
              <a:rPr lang="en-US" altLang="zh-TW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22)</a:t>
            </a:r>
            <a:endParaRPr lang="zh-TW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34820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/>
              <a:t>Android by HTC</a:t>
            </a:r>
            <a:r>
              <a:rPr lang="zh-TW" altLang="en-US" b="1" dirty="0" smtClean="0"/>
              <a:t>關閉郵件預覽功能</a:t>
            </a:r>
            <a:endParaRPr lang="en-US" altLang="zh-TW" b="1" dirty="0" smtClean="0"/>
          </a:p>
          <a:p>
            <a:pPr>
              <a:defRPr/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處線新增帳號及設定兩個選項</a:t>
            </a:r>
            <a:endParaRPr lang="en-US" altLang="zh-TW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點選紅框內之設定選項設定</a:t>
            </a:r>
          </a:p>
        </p:txBody>
      </p:sp>
      <p:pic>
        <p:nvPicPr>
          <p:cNvPr id="50178" name="內容版面配置區 5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4563" y="1054100"/>
            <a:ext cx="3670300" cy="5399088"/>
          </a:xfrm>
        </p:spPr>
      </p:pic>
      <p:sp>
        <p:nvSpPr>
          <p:cNvPr id="4" name="投影片編號版面配置區 4"/>
          <p:cNvSpPr>
            <a:spLocks noGrp="1"/>
          </p:cNvSpPr>
          <p:nvPr>
            <p:ph type="sldNum" sz="quarter" idx="10"/>
          </p:nvPr>
        </p:nvSpPr>
        <p:spPr>
          <a:xfrm>
            <a:off x="7640638" y="6524625"/>
            <a:ext cx="1323975" cy="365125"/>
          </a:xfrm>
        </p:spPr>
        <p:txBody>
          <a:bodyPr>
            <a:normAutofit/>
          </a:bodyPr>
          <a:lstStyle/>
          <a:p>
            <a:pPr>
              <a:defRPr/>
            </a:pPr>
            <a:fld id="{74E7CCAF-E0C3-42DF-8061-909261CB3340}" type="slidenum">
              <a:rPr lang="en-US" altLang="zh-TW"/>
              <a:pPr>
                <a:defRPr/>
              </a:pPr>
              <a:t>60</a:t>
            </a:fld>
            <a:endParaRPr lang="en-US" altLang="zh-TW"/>
          </a:p>
        </p:txBody>
      </p:sp>
      <p:sp>
        <p:nvSpPr>
          <p:cNvPr id="50182" name="矩形 8"/>
          <p:cNvSpPr>
            <a:spLocks noChangeArrowheads="1"/>
          </p:cNvSpPr>
          <p:nvPr/>
        </p:nvSpPr>
        <p:spPr bwMode="auto">
          <a:xfrm>
            <a:off x="4932363" y="5924550"/>
            <a:ext cx="936625" cy="539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088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zh-TW" alt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社交工程介紹與防範</a:t>
            </a:r>
            <a:r>
              <a:rPr lang="en-US" altLang="zh-TW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zh-TW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收、發電子郵件保護</a:t>
            </a:r>
            <a:r>
              <a:rPr lang="zh-TW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措施</a:t>
            </a:r>
            <a:r>
              <a:rPr lang="en-US" altLang="zh-TW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23)</a:t>
            </a:r>
            <a:endParaRPr lang="zh-TW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35843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/>
              <a:t>Android by HTC</a:t>
            </a:r>
            <a:r>
              <a:rPr lang="zh-TW" altLang="en-US" b="1" dirty="0" smtClean="0"/>
              <a:t>關閉郵件預覽功能</a:t>
            </a:r>
            <a:endParaRPr lang="en-US" altLang="zh-TW" b="1" dirty="0" smtClean="0"/>
          </a:p>
          <a:p>
            <a:pPr>
              <a:defRPr/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選擇紅框內之一般設定選項</a:t>
            </a:r>
          </a:p>
        </p:txBody>
      </p:sp>
      <p:pic>
        <p:nvPicPr>
          <p:cNvPr id="51205" name="內容版面配置區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054100"/>
            <a:ext cx="3743325" cy="5219700"/>
          </a:xfrm>
        </p:spPr>
      </p:pic>
      <p:sp>
        <p:nvSpPr>
          <p:cNvPr id="4" name="投影片編號版面配置區 4"/>
          <p:cNvSpPr>
            <a:spLocks noGrp="1"/>
          </p:cNvSpPr>
          <p:nvPr>
            <p:ph type="sldNum" sz="quarter" idx="10"/>
          </p:nvPr>
        </p:nvSpPr>
        <p:spPr>
          <a:xfrm>
            <a:off x="7640638" y="6524625"/>
            <a:ext cx="1323975" cy="365125"/>
          </a:xfrm>
        </p:spPr>
        <p:txBody>
          <a:bodyPr>
            <a:normAutofit/>
          </a:bodyPr>
          <a:lstStyle/>
          <a:p>
            <a:pPr>
              <a:defRPr/>
            </a:pPr>
            <a:fld id="{803D182F-4666-4C97-B09F-08FB73778570}" type="slidenum">
              <a:rPr lang="en-US" altLang="zh-TW"/>
              <a:pPr>
                <a:defRPr/>
              </a:pPr>
              <a:t>61</a:t>
            </a:fld>
            <a:endParaRPr lang="en-US" altLang="zh-TW"/>
          </a:p>
        </p:txBody>
      </p:sp>
      <p:sp>
        <p:nvSpPr>
          <p:cNvPr id="51206" name="矩形 5"/>
          <p:cNvSpPr>
            <a:spLocks noChangeArrowheads="1"/>
          </p:cNvSpPr>
          <p:nvPr/>
        </p:nvSpPr>
        <p:spPr bwMode="auto">
          <a:xfrm>
            <a:off x="4716463" y="2060575"/>
            <a:ext cx="3708400" cy="539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727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zh-TW" alt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社交工程介紹與防範</a:t>
            </a:r>
            <a:r>
              <a:rPr lang="en-US" altLang="zh-TW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zh-TW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收、發電子郵件保護</a:t>
            </a:r>
            <a:r>
              <a:rPr lang="zh-TW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措施</a:t>
            </a:r>
            <a:r>
              <a:rPr lang="en-US" altLang="zh-TW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24)</a:t>
            </a:r>
            <a:endParaRPr lang="zh-TW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36867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/>
              <a:t>Android by HTC</a:t>
            </a:r>
            <a:r>
              <a:rPr lang="zh-TW" altLang="en-US" b="1" dirty="0" smtClean="0"/>
              <a:t>關閉郵件預覽功能</a:t>
            </a:r>
            <a:endParaRPr lang="en-US" altLang="zh-TW" b="1" dirty="0" smtClean="0"/>
          </a:p>
          <a:p>
            <a:pPr>
              <a:defRPr/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選擇紅框內之直向內文預覽選項</a:t>
            </a:r>
          </a:p>
        </p:txBody>
      </p:sp>
      <p:pic>
        <p:nvPicPr>
          <p:cNvPr id="52229" name="內容版面配置區 6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054100"/>
            <a:ext cx="3960812" cy="5183188"/>
          </a:xfrm>
        </p:spPr>
      </p:pic>
      <p:sp>
        <p:nvSpPr>
          <p:cNvPr id="4" name="投影片編號版面配置區 4"/>
          <p:cNvSpPr>
            <a:spLocks noGrp="1"/>
          </p:cNvSpPr>
          <p:nvPr>
            <p:ph type="sldNum" sz="quarter" idx="10"/>
          </p:nvPr>
        </p:nvSpPr>
        <p:spPr>
          <a:xfrm>
            <a:off x="7640638" y="6524625"/>
            <a:ext cx="1323975" cy="365125"/>
          </a:xfrm>
        </p:spPr>
        <p:txBody>
          <a:bodyPr>
            <a:normAutofit/>
          </a:bodyPr>
          <a:lstStyle/>
          <a:p>
            <a:pPr>
              <a:defRPr/>
            </a:pPr>
            <a:fld id="{482F0D30-139C-4653-A3C8-2D00F84E0F37}" type="slidenum">
              <a:rPr lang="en-US" altLang="zh-TW"/>
              <a:pPr>
                <a:defRPr/>
              </a:pPr>
              <a:t>62</a:t>
            </a:fld>
            <a:endParaRPr lang="en-US" altLang="zh-TW"/>
          </a:p>
        </p:txBody>
      </p:sp>
      <p:sp>
        <p:nvSpPr>
          <p:cNvPr id="52230" name="矩形 7"/>
          <p:cNvSpPr>
            <a:spLocks noChangeArrowheads="1"/>
          </p:cNvSpPr>
          <p:nvPr/>
        </p:nvSpPr>
        <p:spPr bwMode="auto">
          <a:xfrm>
            <a:off x="4643438" y="5121275"/>
            <a:ext cx="3960812" cy="539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556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zh-TW" alt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社交工程介紹與防範</a:t>
            </a:r>
            <a:r>
              <a:rPr lang="en-US" altLang="zh-TW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zh-TW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收、發電子郵件保護</a:t>
            </a:r>
            <a:r>
              <a:rPr lang="zh-TW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措施</a:t>
            </a:r>
            <a:r>
              <a:rPr lang="en-US" altLang="zh-TW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25)</a:t>
            </a:r>
            <a:endParaRPr lang="zh-TW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/>
              <a:t>Android </a:t>
            </a:r>
            <a:r>
              <a:rPr lang="en-US" altLang="zh-TW" b="1" dirty="0"/>
              <a:t>by HTC</a:t>
            </a:r>
            <a:r>
              <a:rPr lang="zh-TW" altLang="en-US" b="1" dirty="0"/>
              <a:t>關閉郵件預覽功能</a:t>
            </a:r>
            <a:endParaRPr lang="en-US" altLang="zh-TW" b="1" dirty="0"/>
          </a:p>
          <a:p>
            <a:pPr>
              <a:defRPr/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由此可察看紅框內目前郵件預覽為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行 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zh-TW" altLang="en-US" dirty="0"/>
          </a:p>
        </p:txBody>
      </p:sp>
      <p:pic>
        <p:nvPicPr>
          <p:cNvPr id="53253" name="內容版面配置區 5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054100"/>
            <a:ext cx="3889375" cy="5254625"/>
          </a:xfrm>
        </p:spPr>
      </p:pic>
      <p:sp>
        <p:nvSpPr>
          <p:cNvPr id="4" name="投影片編號版面配置區 4"/>
          <p:cNvSpPr>
            <a:spLocks noGrp="1"/>
          </p:cNvSpPr>
          <p:nvPr>
            <p:ph type="sldNum" sz="quarter" idx="10"/>
          </p:nvPr>
        </p:nvSpPr>
        <p:spPr>
          <a:xfrm>
            <a:off x="7640638" y="6524625"/>
            <a:ext cx="1323975" cy="365125"/>
          </a:xfrm>
        </p:spPr>
        <p:txBody>
          <a:bodyPr>
            <a:normAutofit/>
          </a:bodyPr>
          <a:lstStyle/>
          <a:p>
            <a:pPr>
              <a:defRPr/>
            </a:pPr>
            <a:fld id="{59DBD31D-4CA5-4288-8771-87E37240B664}" type="slidenum">
              <a:rPr lang="en-US" altLang="zh-TW"/>
              <a:pPr>
                <a:defRPr/>
              </a:pPr>
              <a:t>63</a:t>
            </a:fld>
            <a:endParaRPr lang="en-US" altLang="zh-TW"/>
          </a:p>
        </p:txBody>
      </p:sp>
      <p:sp>
        <p:nvSpPr>
          <p:cNvPr id="53254" name="矩形 7"/>
          <p:cNvSpPr>
            <a:spLocks noChangeArrowheads="1"/>
          </p:cNvSpPr>
          <p:nvPr/>
        </p:nvSpPr>
        <p:spPr bwMode="auto">
          <a:xfrm>
            <a:off x="4932363" y="3321050"/>
            <a:ext cx="3311525" cy="3238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448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zh-TW" alt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社交工程介紹與防範</a:t>
            </a:r>
            <a:r>
              <a:rPr lang="en-US" altLang="zh-TW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zh-TW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收、發電子郵件保護</a:t>
            </a:r>
            <a:r>
              <a:rPr lang="zh-TW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措施</a:t>
            </a:r>
            <a:r>
              <a:rPr lang="en-US" altLang="zh-TW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26)</a:t>
            </a:r>
            <a:endParaRPr lang="zh-TW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/>
              <a:t>Android </a:t>
            </a:r>
            <a:r>
              <a:rPr lang="en-US" altLang="zh-TW" b="1" dirty="0"/>
              <a:t>by HTC</a:t>
            </a:r>
            <a:r>
              <a:rPr lang="zh-TW" altLang="en-US" b="1" dirty="0"/>
              <a:t>關閉郵件預覽功能</a:t>
            </a:r>
            <a:endParaRPr lang="en-US" altLang="zh-TW" b="1" dirty="0"/>
          </a:p>
          <a:p>
            <a:pPr>
              <a:defRPr/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點選紅框內目前郵件預覽改為無之選項 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zh-TW" altLang="en-US" dirty="0"/>
          </a:p>
        </p:txBody>
      </p:sp>
      <p:pic>
        <p:nvPicPr>
          <p:cNvPr id="54277" name="內容版面配置區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054100"/>
            <a:ext cx="3600450" cy="5254625"/>
          </a:xfrm>
        </p:spPr>
      </p:pic>
      <p:sp>
        <p:nvSpPr>
          <p:cNvPr id="4" name="投影片編號版面配置區 4"/>
          <p:cNvSpPr>
            <a:spLocks noGrp="1"/>
          </p:cNvSpPr>
          <p:nvPr>
            <p:ph type="sldNum" sz="quarter" idx="10"/>
          </p:nvPr>
        </p:nvSpPr>
        <p:spPr>
          <a:xfrm>
            <a:off x="7640638" y="6524625"/>
            <a:ext cx="1323975" cy="365125"/>
          </a:xfrm>
        </p:spPr>
        <p:txBody>
          <a:bodyPr>
            <a:normAutofit/>
          </a:bodyPr>
          <a:lstStyle/>
          <a:p>
            <a:pPr>
              <a:defRPr/>
            </a:pPr>
            <a:fld id="{15764AD9-604E-4E32-8BDB-6B4AC263E924}" type="slidenum">
              <a:rPr lang="en-US" altLang="zh-TW"/>
              <a:pPr>
                <a:defRPr/>
              </a:pPr>
              <a:t>64</a:t>
            </a:fld>
            <a:endParaRPr lang="en-US" altLang="zh-TW"/>
          </a:p>
        </p:txBody>
      </p:sp>
      <p:sp>
        <p:nvSpPr>
          <p:cNvPr id="54278" name="矩形 8"/>
          <p:cNvSpPr>
            <a:spLocks noChangeArrowheads="1"/>
          </p:cNvSpPr>
          <p:nvPr/>
        </p:nvSpPr>
        <p:spPr bwMode="auto">
          <a:xfrm>
            <a:off x="5219700" y="2384425"/>
            <a:ext cx="2700338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798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zh-TW" alt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社交工程介紹與防範</a:t>
            </a:r>
            <a:r>
              <a:rPr lang="en-US" altLang="zh-TW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zh-TW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收、發電子郵件保護</a:t>
            </a:r>
            <a:r>
              <a:rPr lang="zh-TW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措施</a:t>
            </a:r>
            <a:r>
              <a:rPr lang="en-US" altLang="zh-TW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27)</a:t>
            </a:r>
            <a:endParaRPr lang="zh-TW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39939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/>
              <a:t>Android by HTC</a:t>
            </a:r>
            <a:r>
              <a:rPr lang="zh-TW" altLang="en-US" b="1" dirty="0" smtClean="0"/>
              <a:t>關閉郵件預覽功能</a:t>
            </a:r>
            <a:endParaRPr lang="en-US" altLang="zh-TW" b="1" dirty="0" smtClean="0"/>
          </a:p>
          <a:p>
            <a:pPr>
              <a:defRPr/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再查看手機顯示預覽郵件均已消失不再顯示郵件預覽內容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pic>
        <p:nvPicPr>
          <p:cNvPr id="55301" name="內容版面配置區 5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054100"/>
            <a:ext cx="3708400" cy="5291138"/>
          </a:xfrm>
        </p:spPr>
      </p:pic>
      <p:sp>
        <p:nvSpPr>
          <p:cNvPr id="4" name="投影片編號版面配置區 4"/>
          <p:cNvSpPr>
            <a:spLocks noGrp="1"/>
          </p:cNvSpPr>
          <p:nvPr>
            <p:ph type="sldNum" sz="quarter" idx="10"/>
          </p:nvPr>
        </p:nvSpPr>
        <p:spPr>
          <a:xfrm>
            <a:off x="7640638" y="6524625"/>
            <a:ext cx="1323975" cy="365125"/>
          </a:xfrm>
        </p:spPr>
        <p:txBody>
          <a:bodyPr>
            <a:normAutofit/>
          </a:bodyPr>
          <a:lstStyle/>
          <a:p>
            <a:pPr>
              <a:defRPr/>
            </a:pPr>
            <a:fld id="{99D9EBF7-C35A-4657-BFE5-91F4393C3DFC}" type="slidenum">
              <a:rPr lang="en-US" altLang="zh-TW"/>
              <a:pPr>
                <a:defRPr/>
              </a:pPr>
              <a:t>65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981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zh-TW" alt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社交工程介紹與防範</a:t>
            </a:r>
            <a:r>
              <a:rPr lang="en-US" altLang="zh-TW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收、發電子郵件保護措施</a:t>
            </a:r>
            <a:r>
              <a:rPr lang="en-US" altLang="zh-TW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28)</a:t>
            </a:r>
            <a:endParaRPr lang="zh-TW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9155" name="內容版面配置區 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zh-TW" b="1" dirty="0"/>
              <a:t>Android by HTC</a:t>
            </a:r>
            <a:r>
              <a:rPr lang="zh-TW" altLang="en-US" b="1" dirty="0"/>
              <a:t>設定僅文字讀信</a:t>
            </a:r>
            <a:endParaRPr lang="en-US" altLang="zh-TW" b="1" dirty="0"/>
          </a:p>
          <a:p>
            <a:pPr>
              <a:defRPr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如同前面說明設定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Android by HTC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預覽選項的方式，點選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【設定】之後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，便可點選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傳送及接收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，如右圖紅框所示。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4"/>
          <p:cNvSpPr>
            <a:spLocks noGrp="1"/>
          </p:cNvSpPr>
          <p:nvPr>
            <p:ph type="sldNum" sz="quarter" idx="10"/>
          </p:nvPr>
        </p:nvSpPr>
        <p:spPr>
          <a:xfrm>
            <a:off x="7640638" y="6524625"/>
            <a:ext cx="1323975" cy="365125"/>
          </a:xfrm>
        </p:spPr>
        <p:txBody>
          <a:bodyPr>
            <a:normAutofit/>
          </a:bodyPr>
          <a:lstStyle/>
          <a:p>
            <a:pPr>
              <a:defRPr/>
            </a:pPr>
            <a:fld id="{702A3DEF-3167-4D9F-B953-0A83A936DC2B}" type="slidenum">
              <a:rPr lang="en-US" altLang="zh-TW"/>
              <a:pPr>
                <a:defRPr/>
              </a:pPr>
              <a:t>66</a:t>
            </a:fld>
            <a:endParaRPr lang="en-US" altLang="zh-TW"/>
          </a:p>
        </p:txBody>
      </p:sp>
      <p:pic>
        <p:nvPicPr>
          <p:cNvPr id="56325" name="內容版面配置區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1063625"/>
            <a:ext cx="36703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69252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矩形 5"/>
          <p:cNvSpPr>
            <a:spLocks noChangeArrowheads="1"/>
          </p:cNvSpPr>
          <p:nvPr/>
        </p:nvSpPr>
        <p:spPr bwMode="auto">
          <a:xfrm>
            <a:off x="4581525" y="5013325"/>
            <a:ext cx="3708400" cy="539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6328" name="矩形 8"/>
          <p:cNvSpPr>
            <a:spLocks noChangeArrowheads="1"/>
          </p:cNvSpPr>
          <p:nvPr/>
        </p:nvSpPr>
        <p:spPr bwMode="auto">
          <a:xfrm>
            <a:off x="5289550" y="3195638"/>
            <a:ext cx="722313" cy="269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638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zh-TW" alt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社交工程介紹與防範</a:t>
            </a:r>
            <a:r>
              <a:rPr lang="en-US" altLang="zh-TW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收、發電子郵件保護措施</a:t>
            </a:r>
            <a:r>
              <a:rPr lang="en-US" altLang="zh-TW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29)</a:t>
            </a:r>
            <a:endParaRPr lang="zh-TW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9155" name="內容版面配置區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altLang="zh-TW" b="1" dirty="0"/>
              <a:t>Android by HTC</a:t>
            </a:r>
            <a:r>
              <a:rPr lang="zh-TW" altLang="en-US" b="1" dirty="0"/>
              <a:t>設定僅文字讀</a:t>
            </a:r>
            <a:r>
              <a:rPr lang="zh-TW" altLang="en-US" b="1" dirty="0" smtClean="0"/>
              <a:t>信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點選進去之後，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接收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設定】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裡面，點選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郵件大小限制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，便會顯示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郵件大小限制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 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，如右圖紅框所示。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郵件大小限制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，選取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5KB(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僅文字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】這個項目。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349" name="內容版面配置區 2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125538"/>
            <a:ext cx="3579813" cy="5075237"/>
          </a:xfrm>
        </p:spPr>
      </p:pic>
      <p:sp>
        <p:nvSpPr>
          <p:cNvPr id="4" name="投影片編號版面配置區 4"/>
          <p:cNvSpPr>
            <a:spLocks noGrp="1"/>
          </p:cNvSpPr>
          <p:nvPr>
            <p:ph type="sldNum" sz="quarter" idx="10"/>
          </p:nvPr>
        </p:nvSpPr>
        <p:spPr>
          <a:xfrm>
            <a:off x="7640638" y="6524625"/>
            <a:ext cx="1323975" cy="365125"/>
          </a:xfrm>
        </p:spPr>
        <p:txBody>
          <a:bodyPr>
            <a:normAutofit/>
          </a:bodyPr>
          <a:lstStyle/>
          <a:p>
            <a:pPr>
              <a:defRPr/>
            </a:pPr>
            <a:fld id="{3516032B-B035-4ACF-8520-10E3179B66DA}" type="slidenum">
              <a:rPr lang="en-US" altLang="zh-TW"/>
              <a:pPr>
                <a:defRPr/>
              </a:pPr>
              <a:t>67</a:t>
            </a:fld>
            <a:endParaRPr lang="en-US" altLang="zh-TW"/>
          </a:p>
        </p:txBody>
      </p:sp>
      <p:sp>
        <p:nvSpPr>
          <p:cNvPr id="57350" name="矩形 5"/>
          <p:cNvSpPr>
            <a:spLocks noChangeArrowheads="1"/>
          </p:cNvSpPr>
          <p:nvPr/>
        </p:nvSpPr>
        <p:spPr bwMode="auto">
          <a:xfrm>
            <a:off x="5003800" y="1520825"/>
            <a:ext cx="3563938" cy="539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57351" name="內容版面配置區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2647950"/>
            <a:ext cx="3565525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矩形 5"/>
          <p:cNvSpPr>
            <a:spLocks noChangeArrowheads="1"/>
          </p:cNvSpPr>
          <p:nvPr/>
        </p:nvSpPr>
        <p:spPr bwMode="auto">
          <a:xfrm>
            <a:off x="4730750" y="3863975"/>
            <a:ext cx="3311525" cy="4111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517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zh-TW" alt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社交工程介紹與防範</a:t>
            </a:r>
            <a:r>
              <a:rPr lang="en-US" altLang="zh-TW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收、發電子郵件保護</a:t>
            </a:r>
            <a:r>
              <a:rPr lang="zh-TW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措施</a:t>
            </a:r>
            <a:r>
              <a:rPr lang="en-US" altLang="zh-TW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30)</a:t>
            </a:r>
            <a:endParaRPr lang="zh-TW" alt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9155" name="內容版面配置區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zh-TW" b="1" dirty="0"/>
              <a:t>Android by HTC</a:t>
            </a:r>
            <a:r>
              <a:rPr lang="zh-TW" altLang="en-US" b="1" dirty="0"/>
              <a:t>設定僅文字讀</a:t>
            </a:r>
            <a:r>
              <a:rPr lang="zh-TW" altLang="en-US" b="1" dirty="0" smtClean="0"/>
              <a:t>信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當開啟的郵件內包含圖片時，便可以看到在郵件的上方出現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選取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顯示圖片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即可顯示內嵌的圖片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的訊息，以及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顯示圖片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的按鈕，而下方的圖片則僅顯示圖片網址而未顯示圖片，如右圖紅框所示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4"/>
          <p:cNvSpPr>
            <a:spLocks noGrp="1"/>
          </p:cNvSpPr>
          <p:nvPr>
            <p:ph type="sldNum" sz="quarter" idx="10"/>
          </p:nvPr>
        </p:nvSpPr>
        <p:spPr>
          <a:xfrm>
            <a:off x="7640638" y="6524625"/>
            <a:ext cx="1323975" cy="365125"/>
          </a:xfrm>
        </p:spPr>
        <p:txBody>
          <a:bodyPr>
            <a:normAutofit/>
          </a:bodyPr>
          <a:lstStyle/>
          <a:p>
            <a:pPr>
              <a:defRPr/>
            </a:pPr>
            <a:fld id="{F9538179-4DF5-4A64-AA57-B630B8CE9470}" type="slidenum">
              <a:rPr lang="en-US" altLang="zh-TW"/>
              <a:pPr>
                <a:defRPr/>
              </a:pPr>
              <a:t>68</a:t>
            </a:fld>
            <a:endParaRPr lang="en-US" altLang="zh-TW"/>
          </a:p>
        </p:txBody>
      </p:sp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1044575"/>
            <a:ext cx="3603625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矩形 5"/>
          <p:cNvSpPr>
            <a:spLocks noChangeArrowheads="1"/>
          </p:cNvSpPr>
          <p:nvPr/>
        </p:nvSpPr>
        <p:spPr bwMode="auto">
          <a:xfrm>
            <a:off x="4967288" y="4797425"/>
            <a:ext cx="3603625" cy="4095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8375" name="矩形 5"/>
          <p:cNvSpPr>
            <a:spLocks noChangeArrowheads="1"/>
          </p:cNvSpPr>
          <p:nvPr/>
        </p:nvSpPr>
        <p:spPr bwMode="auto">
          <a:xfrm>
            <a:off x="4995863" y="3203575"/>
            <a:ext cx="3563937" cy="539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654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結語</a:t>
            </a:r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72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社交工程的各種攻擊方法</a:t>
            </a:r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電話詐騙。</a:t>
            </a:r>
            <a:endParaRPr lang="en-US" altLang="zh-TW" smtClean="0"/>
          </a:p>
          <a:p>
            <a:pPr eaLnBrk="1" hangingPunct="1"/>
            <a:r>
              <a:rPr lang="zh-TW" altLang="en-US" smtClean="0">
                <a:solidFill>
                  <a:srgbClr val="FF0000"/>
                </a:solidFill>
              </a:rPr>
              <a:t>電子郵件詐騙</a:t>
            </a:r>
            <a:r>
              <a:rPr lang="zh-TW" altLang="en-US" smtClean="0"/>
              <a:t>。</a:t>
            </a:r>
            <a:endParaRPr lang="en-US" altLang="zh-TW" smtClean="0"/>
          </a:p>
          <a:p>
            <a:pPr eaLnBrk="1" hangingPunct="1"/>
            <a:r>
              <a:rPr lang="zh-TW" altLang="en-US" smtClean="0">
                <a:solidFill>
                  <a:srgbClr val="FF0000"/>
                </a:solidFill>
              </a:rPr>
              <a:t>網路釣魚 </a:t>
            </a:r>
            <a:r>
              <a:rPr lang="zh-TW" altLang="en-US" smtClean="0"/>
              <a:t>。</a:t>
            </a:r>
            <a:endParaRPr lang="en-US" altLang="zh-TW" smtClean="0"/>
          </a:p>
          <a:p>
            <a:pPr eaLnBrk="1" hangingPunct="1"/>
            <a:r>
              <a:rPr lang="zh-TW" altLang="en-US" smtClean="0">
                <a:solidFill>
                  <a:srgbClr val="FF0000"/>
                </a:solidFill>
              </a:rPr>
              <a:t>圖片、網頁內的惡意程式 </a:t>
            </a:r>
            <a:r>
              <a:rPr lang="zh-TW" altLang="en-US" smtClean="0"/>
              <a:t>。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偽裝修補程式 。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即時通 </a:t>
            </a:r>
            <a:r>
              <a:rPr lang="en-US" altLang="zh-TW" smtClean="0"/>
              <a:t>(MSN, Yahoo, Skype...)</a:t>
            </a:r>
            <a:r>
              <a:rPr lang="zh-TW" altLang="en-US" smtClean="0"/>
              <a:t> 。</a:t>
            </a:r>
            <a:endParaRPr lang="en-US" altLang="zh-TW" smtClean="0"/>
          </a:p>
          <a:p>
            <a:pPr eaLnBrk="1" hangingPunct="1"/>
            <a:endParaRPr lang="zh-TW" altLang="en-US" smtClean="0"/>
          </a:p>
          <a:p>
            <a:pPr eaLnBrk="1" hangingPunct="1"/>
            <a:endParaRPr lang="zh-TW" altLang="en-US" smtClean="0"/>
          </a:p>
          <a:p>
            <a:pPr eaLnBrk="1" hangingPunct="1"/>
            <a:endParaRPr lang="zh-TW" altLang="en-US" smtClean="0"/>
          </a:p>
          <a:p>
            <a:pPr eaLnBrk="1" hangingPunct="1"/>
            <a:endParaRPr lang="zh-TW" altLang="en-US" smtClean="0"/>
          </a:p>
          <a:p>
            <a:pPr eaLnBrk="1" hangingPunct="1"/>
            <a:endParaRPr lang="zh-TW" altLang="en-US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C662D-F63A-46F5-9EC7-5B53E69AD0F5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016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燕尾形向右箭號 6"/>
          <p:cNvSpPr/>
          <p:nvPr/>
        </p:nvSpPr>
        <p:spPr>
          <a:xfrm>
            <a:off x="35496" y="1988840"/>
            <a:ext cx="9073008" cy="1224136"/>
          </a:xfrm>
          <a:prstGeom prst="notchedRightArrow">
            <a:avLst>
              <a:gd name="adj1" fmla="val 50000"/>
              <a:gd name="adj2" fmla="val 26115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83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3645024"/>
            <a:ext cx="2962672" cy="1440160"/>
          </a:xfrm>
        </p:spPr>
        <p:txBody>
          <a:bodyPr>
            <a:normAutofit/>
          </a:bodyPr>
          <a:lstStyle/>
          <a:p>
            <a:pPr marL="177800" indent="-177800" eaLnBrk="1" hangingPunct="1">
              <a:defRPr/>
            </a:pPr>
            <a:r>
              <a:rPr lang="zh-TW" altLang="en-US" sz="1800" b="1" dirty="0" smtClean="0">
                <a:solidFill>
                  <a:srgbClr val="00B050"/>
                </a:solidFill>
                <a:effectLst/>
              </a:rPr>
              <a:t>關閉</a:t>
            </a:r>
            <a:r>
              <a:rPr lang="zh-TW" altLang="en-US" sz="1800" b="1" dirty="0">
                <a:solidFill>
                  <a:srgbClr val="00B050"/>
                </a:solidFill>
                <a:effectLst/>
              </a:rPr>
              <a:t>自動下載圖片</a:t>
            </a:r>
          </a:p>
          <a:p>
            <a:pPr marL="177800" indent="-177800" eaLnBrk="1" hangingPunct="1">
              <a:defRPr/>
            </a:pPr>
            <a:r>
              <a:rPr lang="zh-TW" altLang="en-US" sz="1800" b="1" dirty="0">
                <a:solidFill>
                  <a:srgbClr val="00B050"/>
                </a:solidFill>
                <a:effectLst/>
              </a:rPr>
              <a:t>關閉預覽</a:t>
            </a:r>
            <a:r>
              <a:rPr lang="zh-TW" altLang="en-US" sz="1800" b="1" dirty="0" smtClean="0">
                <a:solidFill>
                  <a:srgbClr val="00B050"/>
                </a:solidFill>
                <a:effectLst/>
              </a:rPr>
              <a:t>視窗</a:t>
            </a:r>
            <a:endParaRPr lang="en-US" altLang="zh-TW" sz="1800" b="1" dirty="0" smtClean="0">
              <a:solidFill>
                <a:srgbClr val="00B050"/>
              </a:solidFill>
              <a:effectLst/>
            </a:endParaRPr>
          </a:p>
          <a:p>
            <a:pPr marL="177800" indent="-177800" eaLnBrk="1" hangingPunct="1">
              <a:defRPr/>
            </a:pPr>
            <a:r>
              <a:rPr lang="zh-TW" altLang="en-US" sz="1800" b="1" dirty="0" smtClean="0">
                <a:solidFill>
                  <a:srgbClr val="00B050"/>
                </a:solidFill>
                <a:effectLst/>
              </a:rPr>
              <a:t>設定純</a:t>
            </a:r>
            <a:r>
              <a:rPr lang="zh-TW" altLang="en-US" sz="1800" b="1" dirty="0">
                <a:solidFill>
                  <a:srgbClr val="00B050"/>
                </a:solidFill>
                <a:effectLst/>
              </a:rPr>
              <a:t>文字</a:t>
            </a:r>
            <a:r>
              <a:rPr lang="zh-TW" altLang="en-US" sz="1800" b="1" dirty="0" smtClean="0">
                <a:solidFill>
                  <a:srgbClr val="00B050"/>
                </a:solidFill>
                <a:effectLst/>
              </a:rPr>
              <a:t>格式讀取</a:t>
            </a:r>
            <a:r>
              <a:rPr lang="zh-TW" altLang="en-US" sz="1800" b="1" dirty="0">
                <a:solidFill>
                  <a:srgbClr val="00B050"/>
                </a:solidFill>
                <a:effectLst/>
              </a:rPr>
              <a:t>郵件</a:t>
            </a:r>
          </a:p>
          <a:p>
            <a:pPr marL="177800" indent="-177800" eaLnBrk="1" hangingPunct="1">
              <a:defRPr/>
            </a:pPr>
            <a:r>
              <a:rPr lang="zh-TW" altLang="en-US" sz="1800" b="1" dirty="0">
                <a:solidFill>
                  <a:srgbClr val="00B050"/>
                </a:solidFill>
                <a:effectLst/>
              </a:rPr>
              <a:t>不要自動</a:t>
            </a:r>
            <a:r>
              <a:rPr lang="zh-TW" altLang="en-US" sz="1800" b="1" dirty="0" smtClean="0">
                <a:solidFill>
                  <a:srgbClr val="00B050"/>
                </a:solidFill>
                <a:effectLst/>
              </a:rPr>
              <a:t>回覆讀</a:t>
            </a:r>
            <a:r>
              <a:rPr lang="zh-TW" altLang="en-US" sz="1800" b="1" dirty="0">
                <a:solidFill>
                  <a:srgbClr val="00B050"/>
                </a:solidFill>
                <a:effectLst/>
              </a:rPr>
              <a:t>信</a:t>
            </a:r>
            <a:r>
              <a:rPr lang="zh-TW" altLang="en-US" sz="1800" b="1" dirty="0" smtClean="0">
                <a:solidFill>
                  <a:srgbClr val="00B050"/>
                </a:solidFill>
                <a:effectLst/>
              </a:rPr>
              <a:t>回條</a:t>
            </a:r>
            <a:endParaRPr lang="en-US" altLang="zh-TW" sz="1800" b="1" dirty="0">
              <a:solidFill>
                <a:srgbClr val="00B050"/>
              </a:solidFill>
              <a:effectLst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3059832" y="3645024"/>
            <a:ext cx="3158008" cy="151216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Tx/>
              <a:buBlip>
                <a:blip r:embed="rId2"/>
              </a:buBlip>
              <a:defRPr sz="3200" b="0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70000"/>
              <a:buFont typeface="Wingdings" pitchFamily="2" charset="2"/>
              <a:buChar char="l"/>
              <a:defRPr sz="3200" kern="1200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defRPr/>
            </a:pPr>
            <a:r>
              <a:rPr lang="zh-TW" altLang="en-US" sz="1800" b="1" dirty="0" smtClean="0">
                <a:effectLst/>
              </a:rPr>
              <a:t>不開啟</a:t>
            </a:r>
            <a:r>
              <a:rPr lang="zh-TW" altLang="en-US" sz="1800" b="1" dirty="0">
                <a:effectLst/>
              </a:rPr>
              <a:t>來路不明的電子郵件</a:t>
            </a:r>
            <a:endParaRPr lang="zh-TW" altLang="en-US" sz="1800" b="1" dirty="0" smtClean="0">
              <a:solidFill>
                <a:srgbClr val="FF0000"/>
              </a:solidFill>
              <a:effectLst/>
            </a:endParaRPr>
          </a:p>
          <a:p>
            <a:pPr marL="177800" indent="-177800">
              <a:defRPr/>
            </a:pPr>
            <a:r>
              <a:rPr lang="zh-TW" altLang="en-US" sz="1800" b="1" dirty="0" smtClean="0">
                <a:effectLst/>
              </a:rPr>
              <a:t>不轉寄</a:t>
            </a:r>
            <a:r>
              <a:rPr lang="zh-TW" altLang="en-US" sz="1800" b="1" dirty="0">
                <a:effectLst/>
              </a:rPr>
              <a:t>不可信任來源之郵件</a:t>
            </a:r>
            <a:r>
              <a:rPr lang="en-US" altLang="zh-TW" sz="1800" b="1" dirty="0">
                <a:effectLst/>
              </a:rPr>
              <a:t>(</a:t>
            </a:r>
            <a:r>
              <a:rPr lang="zh-TW" altLang="en-US" sz="1800" b="1" dirty="0">
                <a:effectLst/>
              </a:rPr>
              <a:t>以避免擴大受害者</a:t>
            </a:r>
            <a:r>
              <a:rPr lang="en-US" altLang="zh-TW" sz="1800" b="1" dirty="0" smtClean="0">
                <a:effectLst/>
              </a:rPr>
              <a:t>)</a:t>
            </a:r>
            <a:endParaRPr lang="en-US" altLang="zh-TW" sz="1800" b="1" dirty="0" smtClean="0">
              <a:solidFill>
                <a:srgbClr val="FF0000"/>
              </a:solidFill>
              <a:effectLst/>
            </a:endParaRPr>
          </a:p>
        </p:txBody>
      </p:sp>
      <p:sp>
        <p:nvSpPr>
          <p:cNvPr id="2" name="橢圓 1"/>
          <p:cNvSpPr/>
          <p:nvPr/>
        </p:nvSpPr>
        <p:spPr>
          <a:xfrm>
            <a:off x="395536" y="1916832"/>
            <a:ext cx="2458616" cy="141845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做好</a:t>
            </a:r>
            <a:endParaRPr lang="en-US" altLang="zh-TW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郵件設定</a:t>
            </a:r>
            <a:endParaRPr lang="zh-TW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419872" y="1916832"/>
            <a:ext cx="2458616" cy="14184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良好</a:t>
            </a:r>
            <a:endParaRPr lang="en-US" altLang="zh-TW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使用習慣</a:t>
            </a:r>
            <a:endParaRPr lang="zh-TW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橢圓 9"/>
          <p:cNvSpPr/>
          <p:nvPr/>
        </p:nvSpPr>
        <p:spPr>
          <a:xfrm>
            <a:off x="6217840" y="1916832"/>
            <a:ext cx="2458616" cy="141845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保持</a:t>
            </a:r>
            <a:r>
              <a:rPr lang="zh-TW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警覺審慎</a:t>
            </a:r>
            <a:r>
              <a:rPr lang="zh-TW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查證</a:t>
            </a:r>
            <a:endParaRPr lang="zh-TW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內容版面配置區 2"/>
          <p:cNvSpPr txBox="1">
            <a:spLocks/>
          </p:cNvSpPr>
          <p:nvPr/>
        </p:nvSpPr>
        <p:spPr>
          <a:xfrm>
            <a:off x="6252220" y="3609020"/>
            <a:ext cx="2928292" cy="151216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Tx/>
              <a:buBlip>
                <a:blip r:embed="rId2"/>
              </a:buBlip>
              <a:defRPr sz="3200" b="0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70000"/>
              <a:buFont typeface="Wingdings" pitchFamily="2" charset="2"/>
              <a:buChar char="l"/>
              <a:defRPr sz="3200" kern="1200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0" indent="-179388"/>
            <a:r>
              <a:rPr lang="zh-TW" altLang="en-US" sz="18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為何</a:t>
            </a:r>
            <a:r>
              <a:rPr lang="zh-TW" altLang="en-US" sz="1800" b="1" dirty="0">
                <a:solidFill>
                  <a:schemeClr val="accent6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我會收到這封</a:t>
            </a:r>
            <a:r>
              <a:rPr lang="zh-TW" altLang="en-US" sz="18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郵件</a:t>
            </a:r>
            <a:endParaRPr lang="zh-TW" altLang="en-US" sz="1800" b="1" dirty="0">
              <a:solidFill>
                <a:schemeClr val="accent6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79388" lvl="0" indent="-179388"/>
            <a:r>
              <a:rPr lang="zh-TW" altLang="en-US" sz="18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</a:t>
            </a:r>
            <a:r>
              <a:rPr lang="zh-TW" altLang="en-US" sz="1800" b="1" dirty="0">
                <a:solidFill>
                  <a:schemeClr val="accent6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是否應該收到這封</a:t>
            </a:r>
            <a:r>
              <a:rPr lang="zh-TW" altLang="en-US" sz="18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郵件</a:t>
            </a:r>
            <a:endParaRPr lang="zh-TW" altLang="en-US" sz="1800" b="1" dirty="0">
              <a:solidFill>
                <a:schemeClr val="accent6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79388" lvl="0" indent="-179388"/>
            <a:r>
              <a:rPr lang="zh-TW" altLang="en-US" sz="18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</a:t>
            </a:r>
            <a:r>
              <a:rPr lang="zh-TW" altLang="en-US" sz="1800" b="1" dirty="0">
                <a:solidFill>
                  <a:schemeClr val="accent6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是否應該開啟這封</a:t>
            </a:r>
            <a:r>
              <a:rPr lang="zh-TW" altLang="en-US" sz="18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郵件</a:t>
            </a:r>
            <a:endParaRPr lang="zh-TW" altLang="en-US" sz="1800" b="1" dirty="0">
              <a:solidFill>
                <a:schemeClr val="accent6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C662D-F63A-46F5-9EC7-5B53E69AD0F5}" type="slidenum">
              <a:rPr lang="zh-TW" altLang="en-US" smtClean="0"/>
              <a:pPr/>
              <a:t>70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907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128632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保持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警覺，審慎查證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1-2-3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43B530D7-418F-4241-8BC1-FF3D3F20046F}" type="slidenum">
              <a:rPr lang="zh-TW" altLang="en-US" smtClean="0"/>
              <a:t>71</a:t>
            </a:fld>
            <a:endParaRPr lang="zh-TW" altLang="en-US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742060465"/>
              </p:ext>
            </p:extLst>
          </p:nvPr>
        </p:nvGraphicFramePr>
        <p:xfrm>
          <a:off x="467544" y="1700808"/>
          <a:ext cx="511256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348880"/>
            <a:ext cx="3104884" cy="174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其他防護事項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重要資料要</a:t>
            </a:r>
            <a:r>
              <a:rPr lang="zh-TW" altLang="en-US" sz="2800" b="1" dirty="0">
                <a:solidFill>
                  <a:srgbClr val="FF0000"/>
                </a:solidFill>
              </a:rPr>
              <a:t>備份、重要資料要備份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、</a:t>
            </a:r>
            <a:r>
              <a:rPr lang="zh-TW" altLang="en-US" sz="2800" b="1" dirty="0">
                <a:solidFill>
                  <a:srgbClr val="FF0000"/>
                </a:solidFill>
              </a:rPr>
              <a:t>重要資料要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備份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r>
              <a:rPr lang="zh-TW" altLang="en-US" sz="2800" dirty="0" smtClean="0"/>
              <a:t>密碼的使用及保護 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個人帳號權限、網域權限</a:t>
            </a:r>
            <a:r>
              <a:rPr lang="en-US" altLang="zh-TW" sz="2800" dirty="0" smtClean="0"/>
              <a:t>)</a:t>
            </a:r>
          </a:p>
          <a:p>
            <a:r>
              <a:rPr lang="zh-TW" altLang="en-US" sz="2800" dirty="0" smtClean="0"/>
              <a:t>自動</a:t>
            </a:r>
            <a:r>
              <a:rPr lang="en-US" altLang="zh-TW" sz="2800" dirty="0" smtClean="0"/>
              <a:t>Windows/Office Update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注意開發環境</a:t>
            </a:r>
            <a:r>
              <a:rPr lang="en-US" altLang="zh-TW" sz="2800" dirty="0" smtClean="0"/>
              <a:t>)</a:t>
            </a:r>
          </a:p>
          <a:p>
            <a:r>
              <a:rPr lang="zh-TW" altLang="en-US" sz="2800" dirty="0" smtClean="0"/>
              <a:t>安裝防毒軟體 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更新病毒碼</a:t>
            </a:r>
            <a:r>
              <a:rPr lang="en-US" altLang="zh-TW" sz="2800" dirty="0" smtClean="0"/>
              <a:t>)</a:t>
            </a:r>
          </a:p>
          <a:p>
            <a:r>
              <a:rPr lang="zh-TW" altLang="en-US" sz="2800" dirty="0" smtClean="0"/>
              <a:t>啟用個人端防火牆功能 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檢視預設功能</a:t>
            </a:r>
            <a:r>
              <a:rPr lang="en-US" altLang="zh-TW" sz="2800" dirty="0" smtClean="0"/>
              <a:t>)</a:t>
            </a:r>
          </a:p>
          <a:p>
            <a:r>
              <a:rPr lang="zh-TW" altLang="en-US" sz="2800" dirty="0" smtClean="0"/>
              <a:t>網路共享要設定權限 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不只是磁碟機的權限</a:t>
            </a:r>
            <a:r>
              <a:rPr lang="en-US" altLang="zh-TW" sz="2800" dirty="0" smtClean="0"/>
              <a:t>)</a:t>
            </a:r>
            <a:endParaRPr lang="zh-TW" altLang="en-US" sz="28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E6580-DA96-439B-AE0C-807D370EE182}" type="slidenum">
              <a:rPr lang="en-US" altLang="zh-TW" smtClean="0"/>
              <a:pPr>
                <a:defRPr/>
              </a:pPr>
              <a:t>72</a:t>
            </a:fld>
            <a:r>
              <a:rPr lang="en-US" altLang="zh-TW" smtClean="0"/>
              <a:t>.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43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4210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8000" dirty="0" smtClean="0"/>
              <a:t>Q&amp;A</a:t>
            </a:r>
            <a:endParaRPr lang="zh-TW" altLang="en-US" sz="8000" dirty="0" smtClean="0"/>
          </a:p>
        </p:txBody>
      </p:sp>
    </p:spTree>
    <p:extLst>
      <p:ext uri="{BB962C8B-B14F-4D97-AF65-F5344CB8AC3E}">
        <p14:creationId xmlns:p14="http://schemas.microsoft.com/office/powerpoint/2010/main" val="2112035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何謂電子郵件社交工程攻擊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zh-TW" altLang="en-US" dirty="0" smtClean="0"/>
              <a:t>簡單</a:t>
            </a:r>
            <a:r>
              <a:rPr lang="zh-TW" altLang="en-US" dirty="0"/>
              <a:t>的說，就是</a:t>
            </a:r>
            <a:r>
              <a:rPr lang="zh-TW" altLang="en-US" dirty="0" smtClean="0"/>
              <a:t>透過電子郵件為手段</a:t>
            </a:r>
            <a:r>
              <a:rPr lang="zh-TW" altLang="en-US" dirty="0"/>
              <a:t>的</a:t>
            </a:r>
            <a:r>
              <a:rPr lang="zh-TW" altLang="en-US" b="1" dirty="0">
                <a:solidFill>
                  <a:srgbClr val="FF0000"/>
                </a:solidFill>
              </a:rPr>
              <a:t>詐騙行為</a:t>
            </a:r>
            <a:r>
              <a:rPr lang="zh-TW" altLang="en-US" dirty="0"/>
              <a:t>。</a:t>
            </a:r>
            <a:endParaRPr lang="en-US" altLang="zh-TW" dirty="0" smtClean="0"/>
          </a:p>
          <a:p>
            <a:pPr eaLnBrk="1" hangingPunct="1">
              <a:lnSpc>
                <a:spcPct val="120000"/>
              </a:lnSpc>
            </a:pPr>
            <a:r>
              <a:rPr lang="zh-TW" altLang="en-US" dirty="0" smtClean="0"/>
              <a:t>攻擊者運用的是「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人性的弱點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lvl="1" eaLnBrk="1" hangingPunct="1">
              <a:lnSpc>
                <a:spcPct val="120000"/>
              </a:lnSpc>
            </a:pPr>
            <a:r>
              <a:rPr lang="zh-TW" altLang="en-US" dirty="0" smtClean="0">
                <a:solidFill>
                  <a:srgbClr val="000066"/>
                </a:solidFill>
              </a:rPr>
              <a:t>貪心：撿便宜的個性</a:t>
            </a:r>
          </a:p>
          <a:p>
            <a:pPr lvl="1" eaLnBrk="1" hangingPunct="1">
              <a:lnSpc>
                <a:spcPct val="120000"/>
              </a:lnSpc>
            </a:pPr>
            <a:r>
              <a:rPr lang="zh-TW" altLang="en-US" dirty="0" smtClean="0">
                <a:solidFill>
                  <a:srgbClr val="000066"/>
                </a:solidFill>
              </a:rPr>
              <a:t>好奇：探索八卦訊息的個性</a:t>
            </a:r>
          </a:p>
          <a:p>
            <a:pPr lvl="1" eaLnBrk="1" hangingPunct="1">
              <a:lnSpc>
                <a:spcPct val="120000"/>
              </a:lnSpc>
            </a:pPr>
            <a:r>
              <a:rPr lang="zh-TW" altLang="en-US" dirty="0" smtClean="0">
                <a:solidFill>
                  <a:srgbClr val="000066"/>
                </a:solidFill>
              </a:rPr>
              <a:t>不在意：沒那麼倒楣吧的想法</a:t>
            </a:r>
          </a:p>
          <a:p>
            <a:pPr lvl="1" eaLnBrk="1" hangingPunct="1">
              <a:lnSpc>
                <a:spcPct val="120000"/>
              </a:lnSpc>
            </a:pPr>
            <a:r>
              <a:rPr lang="zh-TW" altLang="en-US" dirty="0" smtClean="0">
                <a:solidFill>
                  <a:srgbClr val="000066"/>
                </a:solidFill>
              </a:rPr>
              <a:t>警覺力：無所謂後果的嚴重性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E6580-DA96-439B-AE0C-807D370EE182}" type="slidenum">
              <a:rPr lang="en-US" altLang="zh-TW" smtClean="0"/>
              <a:pPr>
                <a:defRPr/>
              </a:pPr>
              <a:t>8</a:t>
            </a:fld>
            <a:r>
              <a:rPr lang="en-US" altLang="zh-TW" smtClean="0"/>
              <a:t>.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05437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認識社交工程攻擊</a:t>
            </a:r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E6580-DA96-439B-AE0C-807D370EE182}" type="slidenum">
              <a:rPr lang="en-US" altLang="zh-TW" smtClean="0">
                <a:solidFill>
                  <a:srgbClr val="FFFF00"/>
                </a:solidFill>
              </a:rPr>
              <a:pPr>
                <a:defRPr/>
              </a:pPr>
              <a:t>9</a:t>
            </a:fld>
            <a:r>
              <a:rPr lang="en-US" altLang="zh-TW" smtClean="0">
                <a:solidFill>
                  <a:srgbClr val="FFFF00"/>
                </a:solidFill>
              </a:rPr>
              <a:t>.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25628" name="Rectangle 28"/>
          <p:cNvSpPr>
            <a:spLocks/>
          </p:cNvSpPr>
          <p:nvPr/>
        </p:nvSpPr>
        <p:spPr bwMode="auto">
          <a:xfrm>
            <a:off x="355600" y="5545395"/>
            <a:ext cx="4693593" cy="907941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altLang="zh-TW" sz="1800" dirty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  <a:sym typeface="DFKai-SB" charset="-120"/>
              </a:rPr>
              <a:t>1</a:t>
            </a:r>
            <a:r>
              <a:rPr lang="en-US" altLang="zh-TW" sz="18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  <a:sym typeface="DFKai-SB" charset="-120"/>
              </a:rPr>
              <a:t>.</a:t>
            </a:r>
            <a:r>
              <a:rPr lang="zh-TW" altLang="en-US" dirty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  <a:sym typeface="DFKai-SB" charset="-120"/>
              </a:rPr>
              <a:t>駭客</a:t>
            </a:r>
            <a:r>
              <a:rPr lang="zh-TW" altLang="en-US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  <a:sym typeface="DFKai-SB" charset="-120"/>
              </a:rPr>
              <a:t>設計攻擊陷阱（惡意附件或連結）</a:t>
            </a:r>
            <a:endParaRPr lang="zh-TW" altLang="en-US" dirty="0" smtClean="0">
              <a:solidFill>
                <a:srgbClr val="3333FF"/>
              </a:solidFill>
              <a:latin typeface="微軟正黑體" pitchFamily="34" charset="-120"/>
              <a:ea typeface="微軟正黑體" pitchFamily="34" charset="-120"/>
              <a:sym typeface="Arial" charset="0"/>
            </a:endParaRPr>
          </a:p>
          <a:p>
            <a:r>
              <a:rPr lang="en-US" altLang="zh-TW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  <a:sym typeface="DFKai-SB" charset="-120"/>
              </a:rPr>
              <a:t>2.</a:t>
            </a:r>
            <a:r>
              <a:rPr lang="zh-TW" altLang="en-US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  <a:sym typeface="DFKai-SB" charset="-120"/>
              </a:rPr>
              <a:t>將惡意程式或連結置入偽造郵件之中</a:t>
            </a:r>
            <a:endParaRPr lang="zh-TW" altLang="en-US" dirty="0" smtClean="0">
              <a:solidFill>
                <a:srgbClr val="3333FF"/>
              </a:solidFill>
              <a:latin typeface="微軟正黑體" pitchFamily="34" charset="-120"/>
              <a:ea typeface="微軟正黑體" pitchFamily="34" charset="-120"/>
              <a:sym typeface="Arial" charset="0"/>
            </a:endParaRPr>
          </a:p>
          <a:p>
            <a:r>
              <a:rPr lang="en-US" altLang="zh-TW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  <a:sym typeface="DFKai-SB" charset="-120"/>
              </a:rPr>
              <a:t>3.</a:t>
            </a:r>
            <a:r>
              <a:rPr lang="zh-TW" altLang="en-US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  <a:sym typeface="DFKai-SB" charset="-120"/>
              </a:rPr>
              <a:t>輕易跨越縱深防禦客陣地</a:t>
            </a:r>
            <a:r>
              <a:rPr lang="zh-TW" altLang="en-US" sz="1800" dirty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  <a:sym typeface="DFKai-SB" charset="-120"/>
              </a:rPr>
              <a:t>，寄送給特定對象</a:t>
            </a:r>
          </a:p>
        </p:txBody>
      </p:sp>
      <p:sp>
        <p:nvSpPr>
          <p:cNvPr id="25629" name="Rectangle 29"/>
          <p:cNvSpPr>
            <a:spLocks/>
          </p:cNvSpPr>
          <p:nvPr/>
        </p:nvSpPr>
        <p:spPr bwMode="auto">
          <a:xfrm>
            <a:off x="5000625" y="5545395"/>
            <a:ext cx="3539430" cy="907941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zh-TW" sz="1800" dirty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  <a:sym typeface="DFKai-SB" charset="-120"/>
              </a:rPr>
              <a:t>4.</a:t>
            </a:r>
            <a:r>
              <a:rPr lang="zh-TW" altLang="en-US" sz="1800" dirty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  <a:sym typeface="DFKai-SB" charset="-120"/>
              </a:rPr>
              <a:t>受害者開啟電子郵件</a:t>
            </a:r>
            <a:endParaRPr lang="zh-TW" altLang="en-US" sz="1800" dirty="0">
              <a:solidFill>
                <a:srgbClr val="3333FF"/>
              </a:solidFill>
              <a:latin typeface="微軟正黑體" pitchFamily="34" charset="-120"/>
              <a:ea typeface="微軟正黑體" pitchFamily="34" charset="-120"/>
              <a:sym typeface="Arial" charset="0"/>
            </a:endParaRPr>
          </a:p>
          <a:p>
            <a:pPr algn="l"/>
            <a:r>
              <a:rPr lang="en-US" altLang="zh-TW" sz="1800" dirty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  <a:sym typeface="DFKai-SB" charset="-120"/>
              </a:rPr>
              <a:t>5.</a:t>
            </a:r>
            <a:r>
              <a:rPr lang="zh-TW" altLang="en-US" sz="1800" dirty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  <a:sym typeface="DFKai-SB" charset="-120"/>
              </a:rPr>
              <a:t>啟動攻擊陷阱，透過中繼站回報</a:t>
            </a:r>
            <a:endParaRPr lang="zh-TW" altLang="en-US" sz="1800" dirty="0">
              <a:solidFill>
                <a:srgbClr val="3333FF"/>
              </a:solidFill>
              <a:latin typeface="微軟正黑體" pitchFamily="34" charset="-120"/>
              <a:ea typeface="微軟正黑體" pitchFamily="34" charset="-120"/>
              <a:sym typeface="Arial" charset="0"/>
            </a:endParaRPr>
          </a:p>
          <a:p>
            <a:pPr algn="l"/>
            <a:r>
              <a:rPr lang="en-US" altLang="zh-TW" sz="1800" dirty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  <a:sym typeface="DFKai-SB" charset="-120"/>
              </a:rPr>
              <a:t>6.</a:t>
            </a:r>
            <a:r>
              <a:rPr lang="zh-TW" altLang="en-US" sz="1800" dirty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  <a:sym typeface="DFKai-SB" charset="-120"/>
              </a:rPr>
              <a:t>遠端駭客進行資料竊取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616448"/>
            <a:ext cx="1106802" cy="116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7" descr="Inter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259390"/>
            <a:ext cx="3429024" cy="2791396"/>
          </a:xfrm>
          <a:prstGeom prst="rect">
            <a:avLst/>
          </a:prstGeom>
          <a:noFill/>
        </p:spPr>
      </p:pic>
      <p:pic>
        <p:nvPicPr>
          <p:cNvPr id="6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902332"/>
            <a:ext cx="5619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3545142"/>
            <a:ext cx="5619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2144966"/>
            <a:ext cx="10382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2116382"/>
            <a:ext cx="357190" cy="42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03001" y="3045076"/>
            <a:ext cx="1026685" cy="104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7" name="弧形接點 66"/>
          <p:cNvCxnSpPr/>
          <p:nvPr/>
        </p:nvCxnSpPr>
        <p:spPr>
          <a:xfrm>
            <a:off x="1142976" y="3473704"/>
            <a:ext cx="1928826" cy="1143008"/>
          </a:xfrm>
          <a:prstGeom prst="curvedConnector3">
            <a:avLst>
              <a:gd name="adj1" fmla="val 50000"/>
            </a:avLst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弧形接點 67"/>
          <p:cNvCxnSpPr>
            <a:endCxn id="62" idx="1"/>
          </p:cNvCxnSpPr>
          <p:nvPr/>
        </p:nvCxnSpPr>
        <p:spPr>
          <a:xfrm flipV="1">
            <a:off x="4857752" y="4364295"/>
            <a:ext cx="1000132" cy="252417"/>
          </a:xfrm>
          <a:prstGeom prst="curvedConnector3">
            <a:avLst>
              <a:gd name="adj1" fmla="val 50000"/>
            </a:avLst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弧形接點 68"/>
          <p:cNvCxnSpPr>
            <a:stCxn id="62" idx="3"/>
            <a:endCxn id="63" idx="1"/>
          </p:cNvCxnSpPr>
          <p:nvPr/>
        </p:nvCxnSpPr>
        <p:spPr>
          <a:xfrm flipV="1">
            <a:off x="6419859" y="4007105"/>
            <a:ext cx="652471" cy="357190"/>
          </a:xfrm>
          <a:prstGeom prst="curvedConnector3">
            <a:avLst>
              <a:gd name="adj1" fmla="val 50000"/>
            </a:avLst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5852" y="2830762"/>
            <a:ext cx="785818" cy="60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58082" y="2473572"/>
            <a:ext cx="11049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3834" y="2402134"/>
            <a:ext cx="428628" cy="51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43900" y="2402134"/>
            <a:ext cx="5048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群組 42"/>
          <p:cNvGrpSpPr/>
          <p:nvPr/>
        </p:nvGrpSpPr>
        <p:grpSpPr>
          <a:xfrm>
            <a:off x="1071538" y="2402134"/>
            <a:ext cx="857256" cy="500066"/>
            <a:chOff x="1285852" y="1428736"/>
            <a:chExt cx="714380" cy="428628"/>
          </a:xfrm>
        </p:grpSpPr>
        <p:pic>
          <p:nvPicPr>
            <p:cNvPr id="75" name="Picture 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643042" y="1429948"/>
              <a:ext cx="357190" cy="427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1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285852" y="1428736"/>
              <a:ext cx="374266" cy="409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77" name="弧形接點 76"/>
          <p:cNvCxnSpPr/>
          <p:nvPr/>
        </p:nvCxnSpPr>
        <p:spPr>
          <a:xfrm rot="5400000" flipH="1" flipV="1">
            <a:off x="3750463" y="3652299"/>
            <a:ext cx="857256" cy="214314"/>
          </a:xfrm>
          <a:prstGeom prst="curvedConnector3">
            <a:avLst>
              <a:gd name="adj1" fmla="val 50000"/>
            </a:avLst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1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34" y="3479018"/>
            <a:ext cx="495298" cy="49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1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58148" y="4050522"/>
            <a:ext cx="85071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1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72462" y="3121828"/>
            <a:ext cx="347666" cy="35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文字方塊 82"/>
          <p:cNvSpPr txBox="1"/>
          <p:nvPr/>
        </p:nvSpPr>
        <p:spPr>
          <a:xfrm>
            <a:off x="425207" y="183063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駭客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4" name="文字方塊 83"/>
          <p:cNvSpPr txBox="1"/>
          <p:nvPr/>
        </p:nvSpPr>
        <p:spPr>
          <a:xfrm>
            <a:off x="7572396" y="1950352"/>
            <a:ext cx="1261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受害者</a:t>
            </a:r>
          </a:p>
        </p:txBody>
      </p:sp>
      <p:sp>
        <p:nvSpPr>
          <p:cNvPr id="85" name="文字方塊 84"/>
          <p:cNvSpPr txBox="1"/>
          <p:nvPr/>
        </p:nvSpPr>
        <p:spPr>
          <a:xfrm>
            <a:off x="3571868" y="1616316"/>
            <a:ext cx="1261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中繼站</a:t>
            </a:r>
          </a:p>
        </p:txBody>
      </p:sp>
      <p:sp>
        <p:nvSpPr>
          <p:cNvPr id="86" name="文字方塊 85"/>
          <p:cNvSpPr txBox="1"/>
          <p:nvPr/>
        </p:nvSpPr>
        <p:spPr>
          <a:xfrm>
            <a:off x="5929322" y="3402266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縱深防禦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57961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C 0.03559 0.01227 0.07135 0.02477 0.07204 0.03333 C 0.07274 0.0419 0.01579 0.04815 0.00451 0.05116 " pathEditMode="relative" ptsTypes="a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3.7037E-7 C 0.02206 0.02107 0.04411 0.04213 0.05591 0.06274 C 0.06772 0.08334 0.0599 0.10764 0.07049 0.12361 C 0.08108 0.13959 0.0731 0.15255 0.11911 0.1588 C 0.16511 0.16505 0.29567 0.1676 0.34706 0.16065 C 0.39845 0.15371 0.40834 0.14607 0.42779 0.1176 C 0.44758 0.08912 0.45574 0.02431 0.46459 -0.00972 C 0.47345 -0.04375 0.47345 -0.06389 0.48091 -0.08634 C 0.4882 -0.10879 0.49949 -0.13657 0.50869 -0.14514 C 0.51789 -0.1537 0.52761 -0.14976 0.53664 -0.13726 C 0.54567 -0.12476 0.55504 -0.08981 0.5632 -0.0706 C 0.57136 -0.05139 0.56893 -0.03449 0.58525 -0.02152 C 0.60157 -0.00856 0.64862 0.00301 0.66164 0.00787 " pathEditMode="relative" ptsTypes="aaaaaaaaaaaaA">
                                      <p:cBhvr>
                                        <p:cTn id="18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185E-6 C 0.00209 0.04838 0.00417 0.09676 -0.0118 0.13334 C -0.02777 0.16991 -0.071 0.20139 -0.09548 0.21968 C -0.11996 0.23797 -0.13402 0.23774 -0.15885 0.24329 C -0.18368 0.24885 -0.20121 0.25116 -0.24409 0.25301 C -0.28697 0.25486 -0.39149 0.27315 -0.41614 0.2551 C -0.44079 0.23704 -0.39843 0.17431 -0.39253 0.14514 C -0.38663 0.11598 -0.38316 0.1132 -0.3809 0.08056 C -0.37864 0.04792 -0.37899 -0.00162 -0.37934 -0.05092 " pathEditMode="relative" ptsTypes="aaaaaaaaA">
                                      <p:cBhvr>
                                        <p:cTn id="39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301 C -0.00296 0.04606 -0.00556 0.09537 -0.01337 0.14583 C -0.02136 0.19629 -0.03872 0.26898 -0.04792 0.2993 C -0.05747 0.32939 -0.05973 0.31944 -0.0698 0.32777 C -0.07969 0.33588 -0.09289 0.34189 -0.10747 0.34977 C -0.12223 0.3574 -0.1375 0.37615 -0.15799 0.37361 C -0.17848 0.37129 -0.21337 0.35949 -0.23056 0.33657 C -0.24757 0.31342 -0.25243 0.25602 -0.26077 0.23564 C -0.2691 0.21527 -0.2698 0.22083 -0.28108 0.21365 C -0.29219 0.20648 -0.31198 0.19953 -0.32882 0.19189 C -0.34566 0.18402 -0.36407 0.17592 -0.38212 0.16759 " pathEditMode="relative" rAng="0" ptsTypes="aaaaaaaaaaA">
                                      <p:cBhvr>
                                        <p:cTn id="46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0" y="1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40741E-7 C 0.01875 0.01968 0.0375 0.03959 0.07066 0.07246 C 0.10382 0.10533 0.14566 0.17431 0.19861 0.19792 C 0.25156 0.22153 0.33993 0.21366 0.38819 0.21366 C 0.43646 0.21366 0.44583 0.20857 0.48802 0.19792 C 0.53021 0.18727 0.59462 0.16921 0.64114 0.14908 C 0.6875 0.12894 0.73976 0.10579 0.76614 0.07639 C 0.79253 0.04699 0.79618 0.00972 0.8 -0.02754 " pathEditMode="relative" ptsTypes="aaaaaaaA">
                                      <p:cBhvr>
                                        <p:cTn id="54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7.40741E-7 L -6.38889E-6 0.15764 " pathEditMode="relative" ptsTypes="AA">
                                      <p:cBhvr>
                                        <p:cTn id="66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8.14815E-6 C -0.04149 0.02292 -0.08281 0.04607 -0.12361 0.06459 C -0.16441 0.08311 -0.19896 0.09908 -0.24427 0.11181 C -0.28958 0.12454 -0.37465 0.1794 -0.39566 0.14121 C -0.41667 0.10301 -0.37951 -0.04189 -0.37066 -0.11759 C -0.36181 -0.19328 -0.34323 -0.26759 -0.34271 -0.31365 C -0.34219 -0.35972 -0.35122 -0.38009 -0.36771 -0.39421 C -0.3842 -0.40833 -0.42344 -0.41805 -0.44132 -0.39814 C -0.4592 -0.37824 -0.46771 -0.31643 -0.475 -0.27453 C -0.48229 -0.23263 -0.47778 -0.21921 -0.48542 -0.14699 C -0.49306 -0.07476 -0.49045 0.11991 -0.52066 0.1588 C -0.55087 0.19769 -0.62622 0.11482 -0.66632 0.08635 C -0.70642 0.05788 -0.73976 0.01505 -0.76181 -0.0118 C -0.78385 -0.03865 -0.79132 -0.05671 -0.79861 -0.07453 " pathEditMode="relative" ptsTypes="aaaaaaaaaaaaaA">
                                      <p:cBhvr>
                                        <p:cTn id="7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35&quot;&gt;&lt;/object&gt;&lt;object type=&quot;2&quot; unique_id=&quot;10036&quot;&gt;&lt;object type=&quot;3&quot; unique_id=&quot;10037&quot;&gt;&lt;property id=&quot;20148&quot; value=&quot;5&quot;/&gt;&lt;property id=&quot;20300&quot; value=&quot;Slide 1 - &amp;quot;ISO9001+27001+PST&amp;#x0D;&amp;#x0A;品質管理、資訊安全、個人資料保護&amp;#x0D;&amp;#x0A;整合服務&amp;quot;&quot;/&gt;&lt;property id=&quot;20307&quot; value=&quot;256&quot;/&gt;&lt;/object&gt;&lt;object type=&quot;3&quot; unique_id=&quot;10038&quot;&gt;&lt;property id=&quot;20148&quot; value=&quot;5&quot;/&gt;&lt;property id=&quot;20300&quot; value=&quot;Slide 2 - &amp;quot;整體架構&amp;quot;&quot;/&gt;&lt;property id=&quot;20307&quot; value=&quot;258&quot;/&gt;&lt;/object&gt;&lt;object type=&quot;3&quot; unique_id=&quot;10039&quot;&gt;&lt;property id=&quot;20148&quot; value=&quot;5&quot;/&gt;&lt;property id=&quot;20300&quot; value=&quot;Slide 3 - &amp;quot;共通性 vs 差異性&amp;quot;&quot;/&gt;&lt;property id=&quot;20307&quot; value=&quot;259&quot;/&gt;&lt;/object&gt;&lt;object type=&quot;3&quot; unique_id=&quot;10040&quot;&gt;&lt;property id=&quot;20148&quot; value=&quot;5&quot;/&gt;&lt;property id=&quot;20300&quot; value=&quot;Slide 4 - &amp;quot;建立 ISO9001 品質管理系統&amp;quot;&quot;/&gt;&lt;property id=&quot;20307&quot; value=&quot;257&quot;/&gt;&lt;/object&gt;&lt;object type=&quot;3&quot; unique_id=&quot;10041&quot;&gt;&lt;property id=&quot;20148&quot; value=&quot;5&quot;/&gt;&lt;property id=&quot;20300&quot; value=&quot;Slide 5 - &amp;quot;建立 ISO27001 資訊安全管理系統&amp;quot;&quot;/&gt;&lt;property id=&quot;20307&quot; value=&quot;260&quot;/&gt;&lt;/object&gt;&lt;object type=&quot;3&quot; unique_id=&quot;10042&quot;&gt;&lt;property id=&quot;20148&quot; value=&quot;5&quot;/&gt;&lt;property id=&quot;20300&quot; value=&quot;Slide 6 - &amp;quot;建立 個資法適法性管理&amp;quot;&quot;/&gt;&lt;property id=&quot;20307&quot; value=&quot;261&quot;/&gt;&lt;/object&gt;&lt;object type=&quot;3&quot; unique_id=&quot;10043&quot;&gt;&lt;property id=&quot;20148&quot; value=&quot;5&quot;/&gt;&lt;property id=&quot;20300&quot; value=&quot;Slide 7 - &amp;quot;一次性改善 vs 獨立建置&amp;quot;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個人資料保護法企業因應之道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佈景主題">
      <a:majorFont>
        <a:latin typeface="Arial"/>
        <a:ea typeface="微軟正黑體"/>
        <a:cs typeface="Arial"/>
      </a:majorFont>
      <a:minorFont>
        <a:latin typeface="Arial"/>
        <a:ea typeface="微軟正黑體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101.11.13 D-Link 認知訓練 李哲祥</Template>
  <TotalTime>11639</TotalTime>
  <Words>2750</Words>
  <Application>Microsoft Office PowerPoint</Application>
  <PresentationFormat>如螢幕大小 (4:3)</PresentationFormat>
  <Paragraphs>386</Paragraphs>
  <Slides>73</Slides>
  <Notes>23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73</vt:i4>
      </vt:variant>
    </vt:vector>
  </HeadingPairs>
  <TitlesOfParts>
    <vt:vector size="74" baseType="lpstr">
      <vt:lpstr>個人資料保護法企業因應之道</vt:lpstr>
      <vt:lpstr>PowerPoint 簡報</vt:lpstr>
      <vt:lpstr>行政院國家資通安全會報 105年網路攻防演練執行時程</vt:lpstr>
      <vt:lpstr>電子郵件社交工程演練執行說明</vt:lpstr>
      <vt:lpstr>105年演練機關評分辦法</vt:lpstr>
      <vt:lpstr>電子郵件社交工程防護得分計算方式</vt:lpstr>
      <vt:lpstr>何謂社交工程?</vt:lpstr>
      <vt:lpstr>社交工程的各種攻擊方法</vt:lpstr>
      <vt:lpstr>何謂電子郵件社交工程攻擊</vt:lpstr>
      <vt:lpstr>認識社交工程攻擊</vt:lpstr>
      <vt:lpstr>一銀ATM事件</vt:lpstr>
      <vt:lpstr>五月份出現假健保卡報稅郵件</vt:lpstr>
      <vt:lpstr>冒用健保局名義竊取個資</vt:lpstr>
      <vt:lpstr>電子郵件社交攻擊目的</vt:lpstr>
      <vt:lpstr>曾出現之惡意信件檔案標題</vt:lpstr>
      <vt:lpstr>社交工程案例</vt:lpstr>
      <vt:lpstr>社交工程案例</vt:lpstr>
      <vt:lpstr>防範電子郵件社交工程攻擊</vt:lpstr>
      <vt:lpstr>不要開啟來路不明的電子郵件</vt:lpstr>
      <vt:lpstr>PowerPoint 簡報</vt:lpstr>
      <vt:lpstr>檢視「郵件原始檔」 操作步驟</vt:lpstr>
      <vt:lpstr>檢視「郵件原始檔」 操作步驟</vt:lpstr>
      <vt:lpstr>檢視「郵件原始檔」 操作步驟</vt:lpstr>
      <vt:lpstr>偽冒Microsoft的郵件…</vt:lpstr>
      <vt:lpstr>偽冒Microsoft的郵件…</vt:lpstr>
      <vt:lpstr>真正Microsoft的郵件</vt:lpstr>
      <vt:lpstr>奇怪的寄件者/主旨</vt:lpstr>
      <vt:lpstr>方法論</vt:lpstr>
      <vt:lpstr>為什麼要求不能「開啟郵件」？</vt:lpstr>
      <vt:lpstr>啟用預覽視窗等同「開啟郵件」</vt:lpstr>
      <vt:lpstr>PowerPoint 簡報</vt:lpstr>
      <vt:lpstr>電子郵件常見收信軟體之設定</vt:lpstr>
      <vt:lpstr>Mail2000安全設定</vt:lpstr>
      <vt:lpstr>Web Mail</vt:lpstr>
      <vt:lpstr>ㄧ、安全性設定－關閉自動下載</vt:lpstr>
      <vt:lpstr>ㄧ、安全性設定－關閉自動下載</vt:lpstr>
      <vt:lpstr>二、關閉郵件預覽功能</vt:lpstr>
      <vt:lpstr>三、設定郵件規則 [建議]</vt:lpstr>
      <vt:lpstr>三、設定郵件規則 [建議]</vt:lpstr>
      <vt:lpstr>Outlook 2010 </vt:lpstr>
      <vt:lpstr>ㄧ、安全性設定－關閉自動下載</vt:lpstr>
      <vt:lpstr>ㄧ、安全性設定－關閉自動下載</vt:lpstr>
      <vt:lpstr>ㄧ、安全性設定－關閉自動下載</vt:lpstr>
      <vt:lpstr>二、關閉郵件預覽功能</vt:lpstr>
      <vt:lpstr>三、設定郵件純文字模式</vt:lpstr>
      <vt:lpstr>三、設定郵件純文字模式</vt:lpstr>
      <vt:lpstr>三、設定郵件純文字模式</vt:lpstr>
      <vt:lpstr>三、設定郵件純文字模式</vt:lpstr>
      <vt:lpstr>智慧型手機</vt:lpstr>
      <vt:lpstr>社交工程介紹與防範(收、發電子郵件保護措施11)</vt:lpstr>
      <vt:lpstr>社交工程介紹與防範(收、發電子郵件保護措施12)</vt:lpstr>
      <vt:lpstr>社交工程介紹與防範(收、發電子郵件保護措施13)</vt:lpstr>
      <vt:lpstr>社交工程介紹與防範(收、發電子郵件保護措施14)</vt:lpstr>
      <vt:lpstr>社交工程介紹與防範(收、發電子郵件保護措施15)</vt:lpstr>
      <vt:lpstr>社交工程介紹與防範(收、發電子郵件保護措施16)</vt:lpstr>
      <vt:lpstr>社交工程介紹與防範(收、發電子郵件保護措施17)</vt:lpstr>
      <vt:lpstr>社交工程介紹與防範(收、發電子郵件保護措施18)</vt:lpstr>
      <vt:lpstr>社交工程介紹與防範(收、發電子郵件保護措施19)</vt:lpstr>
      <vt:lpstr>社交工程介紹與防範(收、發電子郵件保護措施20)</vt:lpstr>
      <vt:lpstr>社交工程介紹與防範(收、發電子郵件保護措施21)</vt:lpstr>
      <vt:lpstr>社交工程介紹與防範(收、發電子郵件保護措施22)</vt:lpstr>
      <vt:lpstr>社交工程介紹與防範(收、發電子郵件保護措施23)</vt:lpstr>
      <vt:lpstr>社交工程介紹與防範(收、發電子郵件保護措施24)</vt:lpstr>
      <vt:lpstr>社交工程介紹與防範(收、發電子郵件保護措施25)</vt:lpstr>
      <vt:lpstr>社交工程介紹與防範(收、發電子郵件保護措施26)</vt:lpstr>
      <vt:lpstr>社交工程介紹與防範(收、發電子郵件保護措施27)</vt:lpstr>
      <vt:lpstr>社交工程介紹與防範(收、發電子郵件保護措施28)</vt:lpstr>
      <vt:lpstr>社交工程介紹與防範(收、發電子郵件保護措施29)</vt:lpstr>
      <vt:lpstr>社交工程介紹與防範(收、發電子郵件保護措施30)</vt:lpstr>
      <vt:lpstr>結語</vt:lpstr>
      <vt:lpstr>PowerPoint 簡報</vt:lpstr>
      <vt:lpstr>保持警覺，審慎查證 1-2-3</vt:lpstr>
      <vt:lpstr>其他防護事項</vt:lpstr>
      <vt:lpstr>Q&amp;A</vt:lpstr>
    </vt:vector>
  </TitlesOfParts>
  <Company>ProVision,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ISO9001+27001+PST 品質管理、資訊安全、個人資料保護 整合服務</dc:title>
  <dc:creator>李哲祥</dc:creator>
  <cp:lastModifiedBy>李哲祥Jessie</cp:lastModifiedBy>
  <cp:revision>243</cp:revision>
  <dcterms:created xsi:type="dcterms:W3CDTF">2012-11-22T12:08:05Z</dcterms:created>
  <dcterms:modified xsi:type="dcterms:W3CDTF">2016-09-06T08:04:16Z</dcterms:modified>
</cp:coreProperties>
</file>