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  <p:sldMasterId id="2147483934" r:id="rId2"/>
    <p:sldMasterId id="2147483982" r:id="rId3"/>
    <p:sldMasterId id="2147483995" r:id="rId4"/>
    <p:sldMasterId id="2147484007" r:id="rId5"/>
    <p:sldMasterId id="2147484032" r:id="rId6"/>
  </p:sldMasterIdLst>
  <p:notesMasterIdLst>
    <p:notesMasterId r:id="rId56"/>
  </p:notesMasterIdLst>
  <p:handoutMasterIdLst>
    <p:handoutMasterId r:id="rId57"/>
  </p:handoutMasterIdLst>
  <p:sldIdLst>
    <p:sldId id="256" r:id="rId7"/>
    <p:sldId id="608" r:id="rId8"/>
    <p:sldId id="609" r:id="rId9"/>
    <p:sldId id="616" r:id="rId10"/>
    <p:sldId id="510" r:id="rId11"/>
    <p:sldId id="509" r:id="rId12"/>
    <p:sldId id="340" r:id="rId13"/>
    <p:sldId id="530" r:id="rId14"/>
    <p:sldId id="511" r:id="rId15"/>
    <p:sldId id="581" r:id="rId16"/>
    <p:sldId id="617" r:id="rId17"/>
    <p:sldId id="513" r:id="rId18"/>
    <p:sldId id="582" r:id="rId19"/>
    <p:sldId id="621" r:id="rId20"/>
    <p:sldId id="583" r:id="rId21"/>
    <p:sldId id="588" r:id="rId22"/>
    <p:sldId id="589" r:id="rId23"/>
    <p:sldId id="590" r:id="rId24"/>
    <p:sldId id="591" r:id="rId25"/>
    <p:sldId id="592" r:id="rId26"/>
    <p:sldId id="593" r:id="rId27"/>
    <p:sldId id="594" r:id="rId28"/>
    <p:sldId id="639" r:id="rId29"/>
    <p:sldId id="598" r:id="rId30"/>
    <p:sldId id="599" r:id="rId31"/>
    <p:sldId id="602" r:id="rId32"/>
    <p:sldId id="603" r:id="rId33"/>
    <p:sldId id="605" r:id="rId34"/>
    <p:sldId id="606" r:id="rId35"/>
    <p:sldId id="622" r:id="rId36"/>
    <p:sldId id="640" r:id="rId37"/>
    <p:sldId id="623" r:id="rId38"/>
    <p:sldId id="624" r:id="rId39"/>
    <p:sldId id="626" r:id="rId40"/>
    <p:sldId id="637" r:id="rId41"/>
    <p:sldId id="628" r:id="rId42"/>
    <p:sldId id="625" r:id="rId43"/>
    <p:sldId id="627" r:id="rId44"/>
    <p:sldId id="600" r:id="rId45"/>
    <p:sldId id="601" r:id="rId46"/>
    <p:sldId id="629" r:id="rId47"/>
    <p:sldId id="630" r:id="rId48"/>
    <p:sldId id="631" r:id="rId49"/>
    <p:sldId id="632" r:id="rId50"/>
    <p:sldId id="633" r:id="rId51"/>
    <p:sldId id="634" r:id="rId52"/>
    <p:sldId id="635" r:id="rId53"/>
    <p:sldId id="636" r:id="rId54"/>
    <p:sldId id="478" r:id="rId5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8" autoAdjust="0"/>
    <p:restoredTop sz="94660"/>
  </p:normalViewPr>
  <p:slideViewPr>
    <p:cSldViewPr snapToGrid="0" snapToObjects="1">
      <p:cViewPr>
        <p:scale>
          <a:sx n="94" d="100"/>
          <a:sy n="94" d="100"/>
        </p:scale>
        <p:origin x="-76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1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8.wmf"/><Relationship Id="rId3" Type="http://schemas.openxmlformats.org/officeDocument/2006/relationships/image" Target="../media/image1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A5775-4097-AE4D-851F-F2D1307DC889}" type="datetimeFigureOut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39BC-3F7F-8B46-9A8A-2A0FDFB835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1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013D-FEB3-3E4C-A540-2BE54D0B70AD}" type="datetimeFigureOut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50BC-209A-DF48-BC7B-AECF9A81E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341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BD30-4248-479A-885C-1DEE96363F69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39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9144000" cy="62636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5353963"/>
            <a:ext cx="9144000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7DEB-E0B9-6141-9627-302612AF6BC0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802-92E9-C543-AA6F-7E459081112D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3A05-609E-DA40-B0A0-47E59DD21CAE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8606-5BEE-4184-92B0-6AE64E247E1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218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636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2D58-988A-469F-BBC3-B081CE1D4C3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277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2A96-20BF-48B6-884B-7198F60213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112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9A35-67F0-4BD5-BDDC-31C36FFECC5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669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44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DAF4E-F923-4609-AB8B-B65CB27B60B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213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F161-AC5E-B94E-A14B-387282EC16BA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3F05-9599-4EFF-A78F-0C7E5825BE6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635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3BEA5-B64C-4F5E-BC39-5CBB9D30A4A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354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1E64-6AA0-4C8D-B735-6F0199F01CC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4821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9868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43011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9356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0689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0077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2377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607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D106-1437-2E4C-96CF-2F6A64556739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2251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3004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7726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9205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5801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0660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5774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9090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1639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1913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33B1-F06A-1D4D-A236-CB9C1B4D7F79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7677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1768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dirty="0" smtClean="0"/>
              <a:t>アイコンをクリックして図を追加</a:t>
            </a:r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6406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2063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68583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7199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37200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4948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3110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194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DD5B-DC1B-3943-A6BC-1E327B3B6B45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4065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6643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4278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8634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835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5982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3338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469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700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381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6956-958F-4841-B027-1204F4FBDAC2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9188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6834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7488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1101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9213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17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975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CFC3-E51F-524D-A6FF-EA63DB8EAADE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3383-A82F-BC44-9F5C-2B4B73B4C261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DFED-DE82-E34B-A6ED-9AB3C360252E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368" y="0"/>
            <a:ext cx="9156226" cy="2482708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368" y="1464657"/>
            <a:ext cx="915622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166" y="31895"/>
            <a:ext cx="8637949" cy="79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EA83617-5BAD-BF42-9D68-8422EC5CCA51}" type="datetime1">
              <a:rPr kumimoji="1" lang="ja-JP" altLang="en-US" smtClean="0"/>
              <a:t>2015/10/07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522" y="6487941"/>
            <a:ext cx="62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fld id="{432641BD-2CF0-CF47-BD1D-63E5C917D50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4B9AFA-B9C9-4D05-9909-79E74D33F70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648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2B01-DB96-C946-B47D-E985472B40B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1228-F886-E243-B1CC-1CAA020DE09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121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2015/10/07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251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CE53C2-CB3F-487A-AD80-3AA3BB025E1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F929F4F-9805-4CDB-A1C0-E65DB893C6F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88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2015/02/18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DF05-55BF-4746-989C-2096C7A20F5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1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7" Type="http://schemas.openxmlformats.org/officeDocument/2006/relationships/image" Target="../media/image7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emf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4" Type="http://schemas.openxmlformats.org/officeDocument/2006/relationships/image" Target="../media/image83.gif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17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18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19.wmf"/><Relationship Id="rId9" Type="http://schemas.openxmlformats.org/officeDocument/2006/relationships/image" Target="../media/image120.png"/><Relationship Id="rId10" Type="http://schemas.openxmlformats.org/officeDocument/2006/relationships/image" Target="../media/image121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4.emf"/><Relationship Id="rId6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RFQ_offline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3445045"/>
            <a:ext cx="9144000" cy="1337486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Measurement of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muon</a:t>
            </a: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 g-2/EDM</a:t>
            </a:r>
            <a:b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with ultra-slow </a:t>
            </a:r>
            <a:r>
              <a:rPr lang="en-US" altLang="ja-JP" sz="3200" dirty="0" err="1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muon</a:t>
            </a:r>
            <a:r>
              <a:rPr lang="en-US" altLang="ja-JP" sz="32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 at J-PARC</a:t>
            </a:r>
            <a:endParaRPr kumimoji="1" lang="ja-JP" altLang="en-US" sz="32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99931" y="5300992"/>
            <a:ext cx="8242098" cy="1548566"/>
          </a:xfrm>
          <a:noFill/>
        </p:spPr>
        <p:txBody>
          <a:bodyPr>
            <a:noAutofit/>
          </a:bodyPr>
          <a:lstStyle/>
          <a:p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Tsutomu </a:t>
            </a:r>
            <a:r>
              <a:rPr kumimoji="1"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Mibe</a:t>
            </a:r>
            <a:r>
              <a:rPr kumimoji="1"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 (IPNS/KEK)</a:t>
            </a:r>
          </a:p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http://g-2.kek.jp</a:t>
            </a:r>
          </a:p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Academia </a:t>
            </a:r>
            <a:r>
              <a:rPr lang="en-US" altLang="ja-JP" dirty="0" err="1" smtClean="0">
                <a:latin typeface="ヒラギノ角ゴ Pro W3"/>
                <a:ea typeface="ヒラギノ角ゴ Pro W3"/>
                <a:cs typeface="ヒラギノ角ゴ Pro W3"/>
              </a:rPr>
              <a:t>Sinica</a:t>
            </a:r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, Taipei</a:t>
            </a:r>
          </a:p>
          <a:p>
            <a:r>
              <a:rPr lang="en-US" altLang="ja-JP" dirty="0" smtClean="0">
                <a:latin typeface="ヒラギノ角ゴ Pro W3"/>
                <a:ea typeface="ヒラギノ角ゴ Pro W3"/>
                <a:cs typeface="ヒラギノ角ゴ Pro W3"/>
              </a:rPr>
              <a:t>Oct. 6, 2015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42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SC_00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" y="5620918"/>
            <a:ext cx="3951560" cy="12370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2263" y="-14582"/>
            <a:ext cx="8229600" cy="783074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latin typeface="ヒラギノ角ゴ Pro W3"/>
                <a:ea typeface="ヒラギノ角ゴ Pro W3"/>
                <a:cs typeface="ヒラギノ角ゴ Pro W3"/>
              </a:rPr>
              <a:t>E34 collaborators</a:t>
            </a:r>
            <a:endParaRPr kumimoji="1" lang="ja-JP" altLang="en-US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4294967295"/>
          </p:nvPr>
        </p:nvSpPr>
        <p:spPr>
          <a:xfrm>
            <a:off x="154608" y="671370"/>
            <a:ext cx="8989392" cy="28400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Collaborators</a:t>
            </a:r>
          </a:p>
          <a:p>
            <a:pPr lvl="1"/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Proposal (2009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）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                                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７２</a:t>
            </a:r>
            <a:endParaRPr lang="en-US" altLang="ja-JP" sz="18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Conceptual Design Report (2011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）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      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９２</a:t>
            </a:r>
            <a:endParaRPr lang="en-US" altLang="ja-JP" sz="18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kumimoji="1"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Technical Design Report (2015)        </a:t>
            </a:r>
            <a:r>
              <a:rPr kumimoji="1" lang="ja-JP" altLang="en-US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１３６（</a:t>
            </a:r>
            <a:r>
              <a:rPr lang="en-US" altLang="ja-JP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16 graduate students</a:t>
            </a:r>
            <a:r>
              <a:rPr kumimoji="1" lang="ja-JP" altLang="en-US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）</a:t>
            </a:r>
            <a:endParaRPr kumimoji="1" lang="en-US" altLang="ja-JP" sz="1800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301943" lvl="1" indent="0">
              <a:buNone/>
            </a:pPr>
            <a:r>
              <a:rPr kumimoji="1"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                                                                   </a:t>
            </a:r>
            <a:r>
              <a:rPr lang="ja-JP" altLang="en-US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（</a:t>
            </a:r>
            <a:r>
              <a:rPr lang="en-US" altLang="ja-JP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27 also in COMET</a:t>
            </a:r>
            <a:r>
              <a:rPr lang="ja-JP" altLang="en-US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）</a:t>
            </a:r>
            <a:endParaRPr kumimoji="1" lang="en-US" altLang="ja-JP" sz="18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ja-JP" altLang="en-US" sz="2000" b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９</a:t>
            </a:r>
            <a:r>
              <a:rPr lang="en-US" altLang="ja-JP" sz="2000" b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 countries, 49 institutions</a:t>
            </a:r>
          </a:p>
          <a:p>
            <a:pPr lvl="1"/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Canada, China, Czech, France, Japan, Korea, Russia, UK, USA (in alphabetical order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)</a:t>
            </a:r>
            <a:endParaRPr lang="en-US" altLang="ja-JP" sz="2000" b="1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endParaRPr lang="ja-JP" altLang="en-US" sz="2000" b="1" dirty="0" smtClean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306255"/>
            <a:ext cx="207390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KAIST (Korea) 2014.11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2650" y="3511420"/>
            <a:ext cx="139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J-PARC 2015.6</a:t>
            </a:r>
          </a:p>
        </p:txBody>
      </p:sp>
      <p:pic>
        <p:nvPicPr>
          <p:cNvPr id="6" name="図 5" descr="150625_0263ｍ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649" y="3841884"/>
            <a:ext cx="5201102" cy="301611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" y="4098260"/>
            <a:ext cx="3955573" cy="113234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90" y="3759706"/>
            <a:ext cx="139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J-PARC 2014.9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98494" y="5678116"/>
            <a:ext cx="4392163" cy="954071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400" dirty="0"/>
              <a:t>Dec 2009 : Proposal submitted</a:t>
            </a:r>
          </a:p>
          <a:p>
            <a:r>
              <a:rPr lang="en-US" altLang="ja-JP" sz="1400" dirty="0"/>
              <a:t>Dec 2012 : CDR submitted</a:t>
            </a:r>
          </a:p>
          <a:p>
            <a:r>
              <a:rPr lang="en-US" altLang="ja-JP" sz="1400" dirty="0"/>
              <a:t>Jan </a:t>
            </a:r>
            <a:r>
              <a:rPr lang="en-US" altLang="ja-JP" sz="1400" dirty="0" smtClean="0"/>
              <a:t>2013 </a:t>
            </a:r>
            <a:r>
              <a:rPr lang="en-US" altLang="ja-JP" sz="1400" dirty="0"/>
              <a:t>: Stage-1 status granted from PAC (IMSS,IPNS)               </a:t>
            </a:r>
          </a:p>
          <a:p>
            <a:r>
              <a:rPr lang="en-US" altLang="ja-JP" sz="1400" dirty="0"/>
              <a:t>                      P34 </a:t>
            </a:r>
            <a:r>
              <a:rPr lang="en-US" altLang="ja-JP" sz="1400" dirty="0">
                <a:sym typeface="Wingdings"/>
              </a:rPr>
              <a:t></a:t>
            </a:r>
            <a:r>
              <a:rPr lang="en-US" altLang="ja-JP" sz="1400" dirty="0"/>
              <a:t>E34</a:t>
            </a:r>
          </a:p>
        </p:txBody>
      </p:sp>
    </p:spTree>
    <p:extLst>
      <p:ext uri="{BB962C8B-B14F-4D97-AF65-F5344CB8AC3E}">
        <p14:creationId xmlns:p14="http://schemas.microsoft.com/office/powerpoint/2010/main" val="25326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3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1400" tIns="45702" rIns="91400" bIns="45702"/>
          <a:lstStyle/>
          <a:p>
            <a:endParaRPr lang="ja-JP" altLang="en-US"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6" y="1865325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Bird’s eye photo in Feb. 2008</a:t>
            </a:r>
            <a:endParaRPr lang="en-US" altLang="ja-JP">
              <a:solidFill>
                <a:schemeClr val="bg1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Facility</a:t>
            </a:r>
          </a:p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(KEK/JAEA)</a:t>
            </a:r>
            <a:endParaRPr lang="ja-JP" altLang="en-U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Science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Neutrino Beam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1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Main Ring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(30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GeV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1" y="5628382"/>
            <a:ext cx="2362200" cy="106956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3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 GeV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906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41"/>
            <a:ext cx="9144000" cy="5130500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40000">
            <a:off x="-1133103" y="3357246"/>
            <a:ext cx="4835383" cy="1247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/>
              <a:t>Proposed experimental site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12</a:t>
            </a:fld>
            <a:endParaRPr lang="ja-JP" altLang="en-US">
              <a:solidFill>
                <a:srgbClr val="073E87"/>
              </a:solidFill>
            </a:endParaRPr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4"/>
          <a:stretch/>
        </p:blipFill>
        <p:spPr>
          <a:xfrm rot="5340000">
            <a:off x="1969035" y="192816"/>
            <a:ext cx="4835383" cy="74556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40552" y="2719836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latin typeface="Candara"/>
                <a:ea typeface="HGP明朝E"/>
              </a:rPr>
              <a:t>Parking lot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41589" y="4397267"/>
            <a:ext cx="126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endParaRPr lang="en-US" altLang="ja-JP" dirty="0">
              <a:solidFill>
                <a:prstClr val="black"/>
              </a:solidFill>
              <a:latin typeface="Candara"/>
              <a:ea typeface="HGP明朝E"/>
            </a:endParaRPr>
          </a:p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production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target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5449" y="5755770"/>
            <a:ext cx="194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  <a:latin typeface="Candara"/>
                <a:ea typeface="HGP明朝E"/>
              </a:rPr>
              <a:t>sparation</a:t>
            </a:r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 neutron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source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60631" y="2816378"/>
            <a:ext cx="175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ndara"/>
                <a:ea typeface="HGP明朝E"/>
              </a:rPr>
              <a:t>g-2/EDM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Candara"/>
                <a:ea typeface="HGP明朝E"/>
              </a:rPr>
              <a:t>storage magnet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4280030" y="3963251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r>
              <a:rPr lang="en-US" altLang="ja-JP" b="1" dirty="0" smtClean="0">
                <a:solidFill>
                  <a:srgbClr val="FF0000"/>
                </a:solidFill>
                <a:latin typeface="Candara"/>
                <a:ea typeface="HGP明朝E"/>
              </a:rPr>
              <a:t> </a:t>
            </a:r>
            <a:r>
              <a:rPr lang="en-US" altLang="ja-JP" b="1" dirty="0" err="1" smtClean="0">
                <a:solidFill>
                  <a:srgbClr val="FF0000"/>
                </a:solidFill>
                <a:latin typeface="Candara"/>
                <a:ea typeface="HGP明朝E"/>
              </a:rPr>
              <a:t>linac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138135" y="2707853"/>
            <a:ext cx="6589191" cy="1761304"/>
          </a:xfrm>
          <a:custGeom>
            <a:avLst/>
            <a:gdLst>
              <a:gd name="connsiteX0" fmla="*/ 143764 w 6589191"/>
              <a:gd name="connsiteY0" fmla="*/ 1282038 h 1761304"/>
              <a:gd name="connsiteX1" fmla="*/ 359410 w 6589191"/>
              <a:gd name="connsiteY1" fmla="*/ 1437799 h 1761304"/>
              <a:gd name="connsiteX2" fmla="*/ 1078231 w 6589191"/>
              <a:gd name="connsiteY2" fmla="*/ 1425817 h 1761304"/>
              <a:gd name="connsiteX3" fmla="*/ 1689229 w 6589191"/>
              <a:gd name="connsiteY3" fmla="*/ 826735 h 1761304"/>
              <a:gd name="connsiteX4" fmla="*/ 2048639 w 6589191"/>
              <a:gd name="connsiteY4" fmla="*/ 1102313 h 1761304"/>
              <a:gd name="connsiteX5" fmla="*/ 2072600 w 6589191"/>
              <a:gd name="connsiteY5" fmla="*/ 1317983 h 1761304"/>
              <a:gd name="connsiteX6" fmla="*/ 4516591 w 6589191"/>
              <a:gd name="connsiteY6" fmla="*/ 922588 h 1761304"/>
              <a:gd name="connsiteX7" fmla="*/ 4432729 w 6589191"/>
              <a:gd name="connsiteY7" fmla="*/ 191707 h 1761304"/>
              <a:gd name="connsiteX8" fmla="*/ 6481368 w 6589191"/>
              <a:gd name="connsiteY8" fmla="*/ 0 h 1761304"/>
              <a:gd name="connsiteX9" fmla="*/ 6589191 w 6589191"/>
              <a:gd name="connsiteY9" fmla="*/ 1449781 h 1761304"/>
              <a:gd name="connsiteX10" fmla="*/ 4660355 w 6589191"/>
              <a:gd name="connsiteY10" fmla="*/ 1713377 h 1761304"/>
              <a:gd name="connsiteX11" fmla="*/ 371391 w 6589191"/>
              <a:gd name="connsiteY11" fmla="*/ 1761304 h 1761304"/>
              <a:gd name="connsiteX12" fmla="*/ 0 w 6589191"/>
              <a:gd name="connsiteY12" fmla="*/ 1473744 h 1761304"/>
              <a:gd name="connsiteX13" fmla="*/ 143764 w 6589191"/>
              <a:gd name="connsiteY13" fmla="*/ 1282038 h 17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191" h="1761304">
                <a:moveTo>
                  <a:pt x="143764" y="1282038"/>
                </a:moveTo>
                <a:lnTo>
                  <a:pt x="359410" y="1437799"/>
                </a:lnTo>
                <a:lnTo>
                  <a:pt x="1078231" y="1425817"/>
                </a:lnTo>
                <a:lnTo>
                  <a:pt x="1689229" y="826735"/>
                </a:lnTo>
                <a:lnTo>
                  <a:pt x="2048639" y="1102313"/>
                </a:lnTo>
                <a:lnTo>
                  <a:pt x="2072600" y="1317983"/>
                </a:lnTo>
                <a:lnTo>
                  <a:pt x="4516591" y="922588"/>
                </a:lnTo>
                <a:lnTo>
                  <a:pt x="4432729" y="191707"/>
                </a:lnTo>
                <a:lnTo>
                  <a:pt x="6481368" y="0"/>
                </a:lnTo>
                <a:lnTo>
                  <a:pt x="6589191" y="1449781"/>
                </a:lnTo>
                <a:lnTo>
                  <a:pt x="4660355" y="1713377"/>
                </a:lnTo>
                <a:lnTo>
                  <a:pt x="371391" y="1761304"/>
                </a:lnTo>
                <a:lnTo>
                  <a:pt x="0" y="1473744"/>
                </a:lnTo>
                <a:lnTo>
                  <a:pt x="143764" y="1282038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59142">
            <a:off x="3476465" y="2990597"/>
            <a:ext cx="167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b="1" dirty="0" smtClean="0">
                <a:solidFill>
                  <a:srgbClr val="FF0000"/>
                </a:solidFill>
                <a:latin typeface="Candara"/>
                <a:ea typeface="HGP明朝E"/>
              </a:rPr>
              <a:t>H-Line</a:t>
            </a:r>
            <a:endParaRPr lang="ja-JP" altLang="en-US" sz="44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59054" y="4389492"/>
            <a:ext cx="95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ndara"/>
                <a:ea typeface="HGP明朝E"/>
              </a:rPr>
              <a:t>Mu-HFS</a:t>
            </a:r>
          </a:p>
          <a:p>
            <a:r>
              <a:rPr lang="en-US" altLang="ja-JP" b="1" dirty="0" err="1" smtClean="0">
                <a:solidFill>
                  <a:srgbClr val="FF0000"/>
                </a:solidFill>
                <a:latin typeface="Candara"/>
                <a:ea typeface="HGP明朝E"/>
              </a:rPr>
              <a:t>DeeMe</a:t>
            </a:r>
            <a:endParaRPr lang="en-US" altLang="ja-JP" b="1" dirty="0" smtClean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5166" y="964145"/>
            <a:ext cx="472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ndara"/>
                <a:ea typeface="HGP明朝E"/>
              </a:rPr>
              <a:t>Material and Life science Facility in J-PARC</a:t>
            </a:r>
            <a:endParaRPr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191503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6" grpId="0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4461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>
                <a:latin typeface="ヒラギノ角ゴ Pro W3"/>
                <a:ea typeface="ヒラギノ角ゴ Pro W3"/>
                <a:cs typeface="ヒラギノ角ゴ Pro W3"/>
              </a:rPr>
              <a:t>TDR</a:t>
            </a:r>
            <a:endParaRPr kumimoji="1" lang="ja-JP" altLang="en-US" sz="4000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672368" y="3731106"/>
            <a:ext cx="5471632" cy="2990369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TDR describes a technical design to achieve measurement of muon g-2 and EDM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beyond BNL E821 precision</a:t>
            </a:r>
            <a:r>
              <a:rPr lang="en-US" altLang="ja-JP" sz="2400" dirty="0" smtClean="0"/>
              <a:t>.</a:t>
            </a:r>
            <a:endParaRPr kumimoji="1" lang="en-US" altLang="ja-JP" sz="2400" dirty="0" smtClean="0"/>
          </a:p>
          <a:p>
            <a:pPr marL="457200" lvl="1" indent="0">
              <a:buNone/>
            </a:pPr>
            <a:r>
              <a:rPr kumimoji="1" lang="ja-JP" altLang="en-US" sz="2000" dirty="0" smtClean="0"/>
              <a:t>　　　　</a:t>
            </a:r>
            <a:r>
              <a:rPr kumimoji="1" lang="en-US" altLang="ja-JP" sz="2000" dirty="0" smtClean="0"/>
              <a:t>BNL E821</a:t>
            </a:r>
            <a:r>
              <a:rPr kumimoji="1" lang="ja-JP" altLang="en-US" sz="2000" dirty="0" smtClean="0"/>
              <a:t>　　　　　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J-PARC E34</a:t>
            </a:r>
          </a:p>
          <a:p>
            <a:pPr marL="457200" lvl="1" indent="0">
              <a:buNone/>
            </a:pPr>
            <a:r>
              <a:rPr kumimoji="1" lang="en-US" altLang="ja-JP" sz="2000" dirty="0" smtClean="0"/>
              <a:t>g-2:    0.46 ppm          </a:t>
            </a:r>
            <a:r>
              <a:rPr kumimoji="1" lang="en-US" altLang="ja-JP" sz="2000" dirty="0" smtClean="0">
                <a:sym typeface="Wingdings"/>
              </a:rPr>
              <a:t> </a:t>
            </a:r>
            <a:r>
              <a:rPr kumimoji="1" lang="en-US" altLang="ja-JP" sz="2000" dirty="0" smtClean="0">
                <a:solidFill>
                  <a:srgbClr val="0000FF"/>
                </a:solidFill>
                <a:sym typeface="Wingdings"/>
              </a:rPr>
              <a:t>0.37 ppm (0.1ppm)</a:t>
            </a:r>
          </a:p>
          <a:p>
            <a:pPr marL="457200" lvl="1" indent="0">
              <a:buNone/>
            </a:pPr>
            <a:r>
              <a:rPr kumimoji="1" lang="en-US" altLang="ja-JP" sz="2000" dirty="0" smtClean="0">
                <a:sym typeface="Wingdings"/>
              </a:rPr>
              <a:t>EDM: </a:t>
            </a:r>
            <a:r>
              <a:rPr lang="en-US" altLang="ja-JP" sz="2000" dirty="0" smtClean="0">
                <a:sym typeface="Wingdings"/>
              </a:rPr>
              <a:t>0.9 </a:t>
            </a:r>
            <a:r>
              <a:rPr lang="en-US" altLang="ja-JP" sz="2000" dirty="0">
                <a:sym typeface="Wingdings"/>
              </a:rPr>
              <a:t>x 10</a:t>
            </a:r>
            <a:r>
              <a:rPr lang="en-US" altLang="ja-JP" sz="2000" baseline="30000" dirty="0" smtClean="0">
                <a:sym typeface="Wingdings"/>
              </a:rPr>
              <a:t>-19</a:t>
            </a:r>
            <a:r>
              <a:rPr lang="en-US" altLang="ja-JP" sz="2000" dirty="0" smtClean="0">
                <a:sym typeface="Wingdings"/>
              </a:rPr>
              <a:t> </a:t>
            </a:r>
            <a:r>
              <a:rPr lang="en-US" altLang="ja-JP" sz="2000" dirty="0" err="1" smtClean="0">
                <a:sym typeface="Wingdings"/>
              </a:rPr>
              <a:t>ecm</a:t>
            </a:r>
            <a:r>
              <a:rPr lang="en-US" altLang="ja-JP" sz="2000" dirty="0" smtClean="0">
                <a:sym typeface="Wingdings"/>
              </a:rPr>
              <a:t>  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1.3 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x 10</a:t>
            </a:r>
            <a:r>
              <a:rPr lang="en-US" altLang="ja-JP" sz="2000" baseline="30000" dirty="0">
                <a:solidFill>
                  <a:srgbClr val="0000FF"/>
                </a:solidFill>
                <a:sym typeface="Wingdings"/>
              </a:rPr>
              <a:t>-21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000" dirty="0" err="1">
                <a:solidFill>
                  <a:srgbClr val="0000FF"/>
                </a:solidFill>
                <a:sym typeface="Wingdings"/>
              </a:rPr>
              <a:t>ecm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lvl="1"/>
            <a:endParaRPr lang="en-US" altLang="ja-JP" sz="1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 descr="MTDR（ドラッグされました）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8" y="1042676"/>
            <a:ext cx="3566780" cy="504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881695" y="1023839"/>
            <a:ext cx="107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Summary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6086481"/>
            <a:ext cx="25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prepared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by 136 authors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 descr="MTDR（ドラッグされました）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9" t="18518" r="10587" b="58802"/>
          <a:stretch/>
        </p:blipFill>
        <p:spPr>
          <a:xfrm>
            <a:off x="3802206" y="1393171"/>
            <a:ext cx="5287582" cy="22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6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6459"/>
          </a:xfrm>
        </p:spPr>
        <p:txBody>
          <a:bodyPr/>
          <a:lstStyle/>
          <a:p>
            <a:r>
              <a:rPr kumimoji="1" lang="en-US" altLang="ja-JP" dirty="0" smtClean="0"/>
              <a:t>Surface muon </a:t>
            </a:r>
            <a:r>
              <a:rPr kumimoji="1" lang="en-US" altLang="ja-JP" dirty="0" err="1" smtClean="0"/>
              <a:t>beamline</a:t>
            </a:r>
            <a:r>
              <a:rPr kumimoji="1" lang="en-US" altLang="ja-JP" dirty="0" smtClean="0"/>
              <a:t> (H-line)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4863673" y="1466846"/>
            <a:ext cx="4280327" cy="2845092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ja-JP" sz="2400" dirty="0" smtClean="0"/>
              <a:t>Muon beam intensity was estimated by scaling </a:t>
            </a:r>
            <a:r>
              <a:rPr lang="en-US" altLang="ja-JP" sz="2400" dirty="0"/>
              <a:t>from </a:t>
            </a:r>
            <a:r>
              <a:rPr lang="en-US" altLang="ja-JP" sz="2400" dirty="0">
                <a:solidFill>
                  <a:srgbClr val="0000FF"/>
                </a:solidFill>
              </a:rPr>
              <a:t>measured intensity </a:t>
            </a:r>
            <a:r>
              <a:rPr lang="en-US" altLang="ja-JP" sz="2400" dirty="0"/>
              <a:t>at D-</a:t>
            </a:r>
            <a:r>
              <a:rPr lang="en-US" altLang="ja-JP" sz="2400" dirty="0" smtClean="0"/>
              <a:t>line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(200kW)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and simulated beam transport efficiency 16%: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   3.2 E+8/sec (w/ </a:t>
            </a:r>
            <a:r>
              <a:rPr lang="en-US" altLang="ja-JP" dirty="0" err="1" smtClean="0">
                <a:solidFill>
                  <a:srgbClr val="FF0000"/>
                </a:solidFill>
              </a:rPr>
              <a:t>SiC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</a:t>
            </a:r>
            <a:r>
              <a:rPr lang="en-US" altLang="ja-JP" sz="2200" dirty="0" smtClean="0">
                <a:solidFill>
                  <a:srgbClr val="FF0000"/>
                </a:solidFill>
              </a:rPr>
              <a:t>on Mu production target</a:t>
            </a:r>
          </a:p>
          <a:p>
            <a:pPr marL="457200" lvl="1" indent="0">
              <a:buNone/>
            </a:pPr>
            <a:r>
              <a:rPr lang="en-US" altLang="ja-JP" sz="2200" dirty="0">
                <a:solidFill>
                  <a:srgbClr val="FF0000"/>
                </a:solidFill>
              </a:rPr>
              <a:t> </a:t>
            </a:r>
            <a:r>
              <a:rPr lang="en-US" altLang="ja-JP" sz="2200" dirty="0" smtClean="0">
                <a:solidFill>
                  <a:srgbClr val="FF0000"/>
                </a:solidFill>
              </a:rPr>
              <a:t>   at 1MW</a:t>
            </a:r>
            <a:endParaRPr lang="en-US" altLang="ja-JP" sz="2200" dirty="0">
              <a:solidFill>
                <a:srgbClr val="FF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 descr="スクリーンショット 2015-07-14 11.06.3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36362" y="106540"/>
            <a:ext cx="1824124" cy="4250204"/>
          </a:xfrm>
          <a:prstGeom prst="rect">
            <a:avLst/>
          </a:prstGeom>
        </p:spPr>
      </p:pic>
      <p:pic>
        <p:nvPicPr>
          <p:cNvPr id="9" name="図 8" descr="スクリーンショット 2015-07-14 11.07.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27" y="3547935"/>
            <a:ext cx="4784262" cy="29242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3608" y="1134913"/>
            <a:ext cx="309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Beamline</a:t>
            </a:r>
            <a:r>
              <a:rPr kumimoji="1" lang="en-US" altLang="ja-JP" sz="2400" dirty="0" smtClean="0"/>
              <a:t> configuration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08714" y="5645409"/>
            <a:ext cx="146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(G4beamline)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-638351" y="4629870"/>
            <a:ext cx="166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Envelope (mm)</a:t>
            </a:r>
            <a:endParaRPr kumimoji="1" lang="ja-JP" altLang="en-US" dirty="0"/>
          </a:p>
        </p:txBody>
      </p:sp>
      <p:sp>
        <p:nvSpPr>
          <p:cNvPr id="14" name="角丸四角形 13"/>
          <p:cNvSpPr/>
          <p:nvPr/>
        </p:nvSpPr>
        <p:spPr>
          <a:xfrm>
            <a:off x="473716" y="1772860"/>
            <a:ext cx="1024988" cy="1259975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572305" y="1772868"/>
            <a:ext cx="1774473" cy="125997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3369" y="2982435"/>
            <a:ext cx="802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installed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5195" y="2989815"/>
            <a:ext cx="1845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in preparation by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IMSS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18" name="図 17" descr="スクリーンショット 2015-07-14 11.21.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762" y="4880746"/>
            <a:ext cx="4186238" cy="140997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668516" y="959604"/>
            <a:ext cx="23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M. </a:t>
            </a:r>
            <a:r>
              <a:rPr lang="en-US" altLang="ja-JP" dirty="0" err="1" smtClean="0"/>
              <a:t>Otani</a:t>
            </a:r>
            <a:r>
              <a:rPr lang="en-US" altLang="ja-JP" dirty="0" smtClean="0"/>
              <a:t>, N. Kawamura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9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スクリーンショット 2014-04-18 21.06.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80" y="943195"/>
            <a:ext cx="4171496" cy="22238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24"/>
            <a:ext cx="8229600" cy="820109"/>
          </a:xfrm>
        </p:spPr>
        <p:txBody>
          <a:bodyPr/>
          <a:lstStyle/>
          <a:p>
            <a:r>
              <a:rPr lang="en-US" altLang="ja-JP" dirty="0" err="1" smtClean="0"/>
              <a:t>Muonium</a:t>
            </a:r>
            <a:r>
              <a:rPr lang="en-US" altLang="ja-JP" dirty="0" smtClean="0"/>
              <a:t> production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212350" y="943195"/>
            <a:ext cx="2049270" cy="222386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2563555"/>
            <a:ext cx="110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3</a:t>
            </a:r>
            <a:r>
              <a:rPr kumimoji="1" lang="en-US" altLang="ja-JP" dirty="0" smtClean="0">
                <a:solidFill>
                  <a:srgbClr val="000000"/>
                </a:solidFill>
              </a:rPr>
              <a:t>x10</a:t>
            </a:r>
            <a:r>
              <a:rPr kumimoji="1" lang="en-US" altLang="ja-JP" baseline="30000" dirty="0" smtClean="0">
                <a:solidFill>
                  <a:srgbClr val="000000"/>
                </a:solidFill>
              </a:rPr>
              <a:t>8</a:t>
            </a:r>
            <a:r>
              <a:rPr kumimoji="1" lang="en-US" altLang="ja-JP" dirty="0" smtClean="0">
                <a:solidFill>
                  <a:srgbClr val="000000"/>
                </a:solidFill>
              </a:rPr>
              <a:t>/sec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312015" y="2566857"/>
            <a:ext cx="110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9</a:t>
            </a:r>
            <a:r>
              <a:rPr kumimoji="1" lang="en-US" altLang="ja-JP" dirty="0" smtClean="0">
                <a:solidFill>
                  <a:srgbClr val="000000"/>
                </a:solidFill>
              </a:rPr>
              <a:t>x10</a:t>
            </a:r>
            <a:r>
              <a:rPr kumimoji="1" lang="en-US" altLang="ja-JP" baseline="30000" dirty="0" smtClean="0">
                <a:solidFill>
                  <a:srgbClr val="000000"/>
                </a:solidFill>
              </a:rPr>
              <a:t>5</a:t>
            </a:r>
            <a:r>
              <a:rPr kumimoji="1" lang="en-US" altLang="ja-JP" dirty="0" smtClean="0">
                <a:solidFill>
                  <a:srgbClr val="000000"/>
                </a:solidFill>
              </a:rPr>
              <a:t>/sec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06251" y="37726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5" name="図 4" descr="muonium_emission_animated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871" y="3318914"/>
            <a:ext cx="2146144" cy="3219216"/>
          </a:xfrm>
          <a:prstGeom prst="rect">
            <a:avLst/>
          </a:prstGeom>
        </p:spPr>
      </p:pic>
      <p:pic>
        <p:nvPicPr>
          <p:cNvPr id="8" name="図 7" descr="jparc_t_Mu_in_laser_regio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2" t="5703" r="6542"/>
          <a:stretch/>
        </p:blipFill>
        <p:spPr>
          <a:xfrm>
            <a:off x="3228122" y="3948578"/>
            <a:ext cx="5861160" cy="2579472"/>
          </a:xfrm>
          <a:prstGeom prst="rect">
            <a:avLst/>
          </a:prstGeom>
        </p:spPr>
      </p:pic>
      <p:pic>
        <p:nvPicPr>
          <p:cNvPr id="12" name="図 11" descr="target_picture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51" y="1255735"/>
            <a:ext cx="3748349" cy="21578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938451" y="700776"/>
            <a:ext cx="2819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Mu production target</a:t>
            </a:r>
          </a:p>
          <a:p>
            <a:r>
              <a:rPr lang="en-US" altLang="ja-JP" dirty="0" smtClean="0"/>
              <a:t>(laser-ablated silica aerogel)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15813" y="3332097"/>
            <a:ext cx="330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G. Beer et al., </a:t>
            </a:r>
            <a:r>
              <a:rPr lang="en-US" altLang="ja-JP" sz="1200" dirty="0" err="1"/>
              <a:t>Prog.Theor.Exp.Phys</a:t>
            </a:r>
            <a:r>
              <a:rPr lang="en-US" altLang="ja-JP" sz="1200" dirty="0"/>
              <a:t>. (2014)091C01</a:t>
            </a:r>
            <a:r>
              <a:rPr lang="ja-JP" altLang="ja-JP" sz="1200" dirty="0"/>
              <a:t> </a:t>
            </a:r>
            <a:endParaRPr kumimoji="1" lang="ja-JP" altLang="en-US" sz="1200" dirty="0"/>
          </a:p>
        </p:txBody>
      </p:sp>
      <p:pic>
        <p:nvPicPr>
          <p:cNvPr id="20" name="図 19" descr="スクリーンショット 2014-04-18 21.06.5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53" y="4394765"/>
            <a:ext cx="1430060" cy="86685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715813" y="6343384"/>
            <a:ext cx="138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Elapsed time</a:t>
            </a:r>
            <a:endParaRPr kumimoji="1" lang="ja-JP" altLang="en-US" dirty="0"/>
          </a:p>
        </p:txBody>
      </p:sp>
      <p:sp>
        <p:nvSpPr>
          <p:cNvPr id="18" name="上矢印 17"/>
          <p:cNvSpPr/>
          <p:nvPr/>
        </p:nvSpPr>
        <p:spPr>
          <a:xfrm>
            <a:off x="4280341" y="6188958"/>
            <a:ext cx="305517" cy="4435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上矢印 21"/>
          <p:cNvSpPr/>
          <p:nvPr/>
        </p:nvSpPr>
        <p:spPr>
          <a:xfrm>
            <a:off x="4703651" y="6188958"/>
            <a:ext cx="305517" cy="4435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93481" y="6588530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r>
              <a:rPr kumimoji="1" lang="en-US" altLang="ja-JP" sz="1200" baseline="30000" dirty="0" smtClean="0"/>
              <a:t>st</a:t>
            </a:r>
            <a:r>
              <a:rPr kumimoji="1" lang="en-US" altLang="ja-JP" sz="1200" dirty="0" smtClean="0"/>
              <a:t> pulse 2</a:t>
            </a:r>
            <a:r>
              <a:rPr kumimoji="1" lang="en-US" altLang="ja-JP" sz="1200" baseline="30000" dirty="0" smtClean="0"/>
              <a:t>nd</a:t>
            </a:r>
            <a:r>
              <a:rPr kumimoji="1" lang="en-US" altLang="ja-JP" sz="1200" dirty="0" smtClean="0"/>
              <a:t> pulse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678" y="5319254"/>
            <a:ext cx="157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double pulses</a:t>
            </a:r>
          </a:p>
          <a:p>
            <a:r>
              <a:rPr lang="en-US" altLang="ja-JP" sz="1200" dirty="0" smtClean="0"/>
              <a:t>(0.6 </a:t>
            </a:r>
            <a:r>
              <a:rPr lang="en-US" altLang="en-US" sz="1200" dirty="0" err="1" smtClean="0"/>
              <a:t>μ</a:t>
            </a:r>
            <a:r>
              <a:rPr lang="en-US" altLang="ja-JP" sz="1200" dirty="0" err="1" smtClean="0"/>
              <a:t>s</a:t>
            </a:r>
            <a:r>
              <a:rPr lang="en-US" altLang="ja-JP" sz="1200" dirty="0" smtClean="0"/>
              <a:t> interval,</a:t>
            </a:r>
            <a:r>
              <a:rPr kumimoji="1" lang="en-US" altLang="ja-JP" sz="1200" dirty="0" smtClean="0"/>
              <a:t>25Hz)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85091" y="0"/>
            <a:ext cx="1979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RIKEN, TRIUMF, </a:t>
            </a:r>
            <a:r>
              <a:rPr kumimoji="1" lang="en-US" altLang="ja-JP" sz="1600" dirty="0" err="1" smtClean="0"/>
              <a:t>UVic</a:t>
            </a:r>
            <a:r>
              <a:rPr kumimoji="1" lang="en-US" altLang="ja-JP" sz="1600" dirty="0" smtClean="0"/>
              <a:t>,</a:t>
            </a:r>
          </a:p>
          <a:p>
            <a:r>
              <a:rPr kumimoji="1" lang="en-US" altLang="ja-JP" sz="1600" dirty="0" smtClean="0"/>
              <a:t>Chiba, Korea U, KEK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75942" y="4123164"/>
            <a:ext cx="298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ε</a:t>
            </a:r>
            <a:r>
              <a:rPr kumimoji="1" lang="en-US" altLang="ja-JP" sz="2000" dirty="0" smtClean="0"/>
              <a:t>(surface μ</a:t>
            </a:r>
            <a:r>
              <a:rPr kumimoji="1" lang="en-US" altLang="ja-JP" sz="2000" dirty="0" smtClean="0">
                <a:sym typeface="Wingdings"/>
              </a:rPr>
              <a:t> Mu) = </a:t>
            </a:r>
            <a:r>
              <a:rPr kumimoji="1" lang="en-US" altLang="ja-JP" sz="2000" dirty="0" smtClean="0"/>
              <a:t>3.8E-3</a:t>
            </a:r>
            <a:endParaRPr kumimoji="1" lang="ja-JP" altLang="en-US" sz="2000" dirty="0"/>
          </a:p>
        </p:txBody>
      </p:sp>
      <p:sp>
        <p:nvSpPr>
          <p:cNvPr id="27" name="上矢印 26"/>
          <p:cNvSpPr/>
          <p:nvPr/>
        </p:nvSpPr>
        <p:spPr>
          <a:xfrm rot="10800000">
            <a:off x="5201552" y="3669576"/>
            <a:ext cx="305517" cy="44350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16358" y="3588005"/>
            <a:ext cx="132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Laser timing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49979" y="4808034"/>
            <a:ext cx="199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Simulation</a:t>
            </a:r>
          </a:p>
          <a:p>
            <a:r>
              <a:rPr lang="en-US" altLang="ja-JP" dirty="0" smtClean="0"/>
              <a:t>in J-PARC condition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17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35005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 slow muon source summary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2079" y="4547728"/>
            <a:ext cx="8963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energy                     4 MeV                     20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meV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      20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meV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      ~100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eV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efficiency                0.16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　　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0.0038                      0.73                          0.76</a:t>
            </a:r>
          </a:p>
          <a:p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status                      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to be </a:t>
            </a:r>
            <a:r>
              <a:rPr lang="en-US" altLang="ja-JP" b="1" dirty="0">
                <a:solidFill>
                  <a:srgbClr val="008000"/>
                </a:solidFill>
                <a:latin typeface="Calibri"/>
                <a:ea typeface="ＭＳ Ｐゴシック"/>
              </a:rPr>
              <a:t>ready            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ready        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evaluation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evaluation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908594" y="2199967"/>
            <a:ext cx="526571" cy="526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572425" y="3793854"/>
            <a:ext cx="1249315" cy="5265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Mu production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705000" y="2458078"/>
            <a:ext cx="2506050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2080" y="2066921"/>
            <a:ext cx="8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19812" y="3783530"/>
            <a:ext cx="1249315" cy="5265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Laser ionization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067199" y="3793852"/>
            <a:ext cx="1249315" cy="5265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Extraction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825038" y="3666034"/>
            <a:ext cx="1249315" cy="76153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Surface muon transport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19" name="直線矢印コネクタ 18"/>
          <p:cNvCxnSpPr>
            <a:endCxn id="18" idx="1"/>
          </p:cNvCxnSpPr>
          <p:nvPr/>
        </p:nvCxnSpPr>
        <p:spPr>
          <a:xfrm>
            <a:off x="1146502" y="2734369"/>
            <a:ext cx="678536" cy="1312434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endCxn id="6" idx="1"/>
          </p:cNvCxnSpPr>
          <p:nvPr/>
        </p:nvCxnSpPr>
        <p:spPr>
          <a:xfrm>
            <a:off x="3074353" y="4046805"/>
            <a:ext cx="498072" cy="10322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4821740" y="4057127"/>
            <a:ext cx="498072" cy="10322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6569127" y="4057125"/>
            <a:ext cx="498072" cy="10322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87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86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Spin reversal</a:t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en-US" altLang="ja-JP" dirty="0" smtClean="0">
                <a:solidFill>
                  <a:srgbClr val="FF0000"/>
                </a:solidFill>
              </a:rPr>
              <a:t>ONLY </a:t>
            </a:r>
            <a:r>
              <a:rPr lang="en-US" altLang="ja-JP" dirty="0" smtClean="0"/>
              <a:t>possible in J-PARC E34)</a:t>
            </a:r>
            <a:endParaRPr kumimoji="1" lang="ja-JP" altLang="en-US" dirty="0"/>
          </a:p>
        </p:txBody>
      </p:sp>
      <p:pic>
        <p:nvPicPr>
          <p:cNvPr id="9" name="図 8" descr="スクリーンショット 2015-07-06 12.38.2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17" y="1417638"/>
            <a:ext cx="5136015" cy="1362518"/>
          </a:xfrm>
          <a:prstGeom prst="rect">
            <a:avLst/>
          </a:prstGeom>
        </p:spPr>
      </p:pic>
      <p:pic>
        <p:nvPicPr>
          <p:cNvPr id="7" name="コンテンツ プレースホルダー 6" descr="non-flat-fit.eps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56" b="-17956"/>
          <a:stretch>
            <a:fillRect/>
          </a:stretch>
        </p:blipFill>
        <p:spPr>
          <a:xfrm>
            <a:off x="457200" y="2906712"/>
            <a:ext cx="4040188" cy="3951288"/>
          </a:xfrm>
        </p:spPr>
      </p:pic>
      <p:pic>
        <p:nvPicPr>
          <p:cNvPr id="16" name="コンテンツ プレースホルダー 15" descr="non-flat-ratio-fit-2nd.eps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30" b="-17930"/>
          <a:stretch>
            <a:fillRect/>
          </a:stretch>
        </p:blipFill>
        <p:spPr>
          <a:xfrm>
            <a:off x="4645025" y="2906712"/>
            <a:ext cx="4041775" cy="3951288"/>
          </a:xfrm>
        </p:spPr>
      </p:pic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>
          <a:xfrm>
            <a:off x="457200" y="2693663"/>
            <a:ext cx="4040188" cy="63976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Raw time distribution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3"/>
          </p:nvPr>
        </p:nvSpPr>
        <p:spPr>
          <a:xfrm>
            <a:off x="4645025" y="2693663"/>
            <a:ext cx="4041775" cy="639762"/>
          </a:xfrm>
        </p:spPr>
        <p:txBody>
          <a:bodyPr/>
          <a:lstStyle/>
          <a:p>
            <a:r>
              <a:rPr lang="en-US" altLang="ja-JP" dirty="0" smtClean="0"/>
              <a:t>Asymmetry distribution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66404" y="3406235"/>
            <a:ext cx="275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Simulation (w/ inefficiency)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60582" y="3416080"/>
            <a:ext cx="275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Simulation (w/ inefficiency)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426147"/>
            <a:ext cx="164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Plots by E. Won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034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 descr="スクリーンショット 2015-07-06 12.37.30.pn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38" b="-20838"/>
          <a:stretch>
            <a:fillRect/>
          </a:stretch>
        </p:blipFill>
        <p:spPr>
          <a:xfrm>
            <a:off x="4645025" y="2780156"/>
            <a:ext cx="4041775" cy="395128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86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Spin reversal</a:t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en-US" altLang="ja-JP" dirty="0" smtClean="0">
                <a:solidFill>
                  <a:srgbClr val="FF0000"/>
                </a:solidFill>
              </a:rPr>
              <a:t>ONLY </a:t>
            </a:r>
            <a:r>
              <a:rPr lang="en-US" altLang="ja-JP" dirty="0" smtClean="0">
                <a:solidFill>
                  <a:srgbClr val="000000"/>
                </a:solidFill>
              </a:rPr>
              <a:t>possible in J-PARC E34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>
          <a:xfrm>
            <a:off x="457200" y="2831493"/>
            <a:ext cx="4040188" cy="639762"/>
          </a:xfrm>
        </p:spPr>
        <p:txBody>
          <a:bodyPr/>
          <a:lstStyle/>
          <a:p>
            <a:r>
              <a:rPr kumimoji="1" lang="en-US" altLang="ja-JP" dirty="0" smtClean="0"/>
              <a:t>Flip at rest (</a:t>
            </a:r>
            <a:r>
              <a:rPr kumimoji="1" lang="en-US" altLang="ja-JP" dirty="0" err="1" smtClean="0"/>
              <a:t>Muonium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pic>
        <p:nvPicPr>
          <p:cNvPr id="10" name="コンテンツ プレースホルダー 9" descr="スクリーンショット 2015-07-06 12.42.08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6" b="-3946"/>
          <a:stretch/>
        </p:blipFill>
        <p:spPr>
          <a:xfrm>
            <a:off x="0" y="5118829"/>
            <a:ext cx="4497388" cy="1739171"/>
          </a:xfr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3"/>
          </p:nvPr>
        </p:nvSpPr>
        <p:spPr>
          <a:xfrm>
            <a:off x="4645025" y="2831493"/>
            <a:ext cx="4041775" cy="639762"/>
          </a:xfrm>
        </p:spPr>
        <p:txBody>
          <a:bodyPr/>
          <a:lstStyle/>
          <a:p>
            <a:r>
              <a:rPr kumimoji="1" lang="en-US" altLang="ja-JP" dirty="0" smtClean="0"/>
              <a:t>In-flight flip</a:t>
            </a:r>
            <a:endParaRPr kumimoji="1" lang="ja-JP" altLang="en-US" dirty="0"/>
          </a:p>
        </p:txBody>
      </p:sp>
      <p:pic>
        <p:nvPicPr>
          <p:cNvPr id="9" name="図 8" descr="スクリーンショット 2015-07-06 12.38.2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17" y="1417638"/>
            <a:ext cx="5136015" cy="1362518"/>
          </a:xfrm>
          <a:prstGeom prst="rect">
            <a:avLst/>
          </a:prstGeom>
        </p:spPr>
      </p:pic>
      <p:pic>
        <p:nvPicPr>
          <p:cNvPr id="11" name="図 10" descr="スクリーンショット 2015-02-10 19.06.0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42644" y="3483205"/>
            <a:ext cx="2135062" cy="160129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4927" y="6419321"/>
            <a:ext cx="188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Ishida, Okada, Marshall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22479" y="6465090"/>
            <a:ext cx="777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>
                <a:solidFill>
                  <a:prstClr val="black"/>
                </a:solidFill>
                <a:latin typeface="Calibri"/>
                <a:ea typeface="ＭＳ Ｐゴシック"/>
              </a:rPr>
              <a:t>Satunov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32650" y="5412028"/>
            <a:ext cx="112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 = 1.9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kG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L = 22 cm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9468" y="5873693"/>
            <a:ext cx="103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B=1.19 G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89196" y="2702504"/>
            <a:ext cx="408165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Two spin reversal apparatus are installed.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852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accsyste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51" y="413330"/>
            <a:ext cx="8546668" cy="644467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716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Adopted technology for muon acceleration</a:t>
            </a:r>
            <a:endParaRPr kumimoji="1" lang="ja-JP" altLang="en-US" sz="3600" dirty="0"/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161925" y="5943600"/>
            <a:ext cx="974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Bunching</a:t>
            </a:r>
          </a:p>
          <a:p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Section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2286000" y="6096000"/>
            <a:ext cx="1936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High hunt impedance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495800" y="5956300"/>
            <a:ext cx="1814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External coupling</a:t>
            </a:r>
            <a:b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</a:b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structure for low-β</a:t>
            </a: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6913563" y="5943600"/>
            <a:ext cx="18494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Similar to electron </a:t>
            </a:r>
            <a:b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</a:b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accelerator to obtain</a:t>
            </a:r>
            <a:b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</a:br>
            <a:r>
              <a:rPr lang="en-US" altLang="ja-JP" sz="1600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high gradient.</a:t>
            </a:r>
          </a:p>
        </p:txBody>
      </p:sp>
    </p:spTree>
    <p:extLst>
      <p:ext uri="{BB962C8B-B14F-4D97-AF65-F5344CB8AC3E}">
        <p14:creationId xmlns:p14="http://schemas.microsoft.com/office/powerpoint/2010/main" val="309838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8529" y="1376690"/>
            <a:ext cx="8911363" cy="5378666"/>
          </a:xfrm>
        </p:spPr>
        <p:txBody>
          <a:bodyPr>
            <a:normAutofit/>
          </a:bodyPr>
          <a:lstStyle/>
          <a:p>
            <a:r>
              <a:rPr kumimoji="1" lang="en-US" altLang="ja-JP" sz="2800" b="1" dirty="0" smtClean="0"/>
              <a:t>BNL E821</a:t>
            </a:r>
          </a:p>
          <a:p>
            <a:pPr lvl="2"/>
            <a:r>
              <a:rPr lang="en-US" altLang="ja-JP" sz="2400" dirty="0" err="1" smtClean="0"/>
              <a:t>a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 smtClean="0"/>
              <a:t> = </a:t>
            </a:r>
            <a:r>
              <a:rPr lang="fr-FR" altLang="ja-JP" sz="2400" dirty="0"/>
              <a:t>11 659 208.9 (6.3) x 10</a:t>
            </a:r>
            <a:r>
              <a:rPr lang="fr-FR" altLang="ja-JP" sz="2400" baseline="30000" dirty="0"/>
              <a:t>-10</a:t>
            </a:r>
            <a:r>
              <a:rPr lang="fr-FR" altLang="ja-JP" sz="2400" dirty="0"/>
              <a:t> </a:t>
            </a:r>
            <a:r>
              <a:rPr lang="fr-FR" altLang="ja-JP" sz="2400" dirty="0" smtClean="0"/>
              <a:t> </a:t>
            </a:r>
          </a:p>
          <a:p>
            <a:pPr lvl="3"/>
            <a:r>
              <a:rPr lang="fr-FR" altLang="ja-JP" sz="2200" dirty="0" smtClean="0"/>
              <a:t>0.46ppm (stat.) + 0.28ppm (</a:t>
            </a:r>
            <a:r>
              <a:rPr lang="fr-FR" altLang="ja-JP" sz="2200" dirty="0" err="1" smtClean="0"/>
              <a:t>syst</a:t>
            </a:r>
            <a:r>
              <a:rPr lang="fr-FR" altLang="ja-JP" sz="2200" dirty="0" smtClean="0"/>
              <a:t>.) = 0.54ppm </a:t>
            </a:r>
            <a:r>
              <a:rPr lang="fr-FR" altLang="ja-JP" sz="22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fr-FR" altLang="ja-JP" sz="2200" b="1" dirty="0" smtClean="0">
                <a:solidFill>
                  <a:srgbClr val="008000"/>
                </a:solidFill>
              </a:rPr>
              <a:t>Stat. dominant</a:t>
            </a:r>
          </a:p>
          <a:p>
            <a:pPr lvl="3"/>
            <a:endParaRPr kumimoji="1" lang="en-US" altLang="ja-JP" sz="2800" b="1" dirty="0" smtClean="0">
              <a:solidFill>
                <a:srgbClr val="FF0000"/>
              </a:solidFill>
            </a:endParaRPr>
          </a:p>
          <a:p>
            <a:r>
              <a:rPr kumimoji="1" lang="en-US" altLang="ja-JP" sz="2800" b="1" dirty="0" smtClean="0"/>
              <a:t>FNAL E989 (Dave’s talk)</a:t>
            </a:r>
          </a:p>
          <a:p>
            <a:pPr marL="914400" lvl="2" indent="0">
              <a:buNone/>
            </a:pPr>
            <a:endParaRPr lang="en-US" altLang="ja-JP" sz="2400" b="1" dirty="0">
              <a:solidFill>
                <a:srgbClr val="0000FF"/>
              </a:solidFill>
            </a:endParaRPr>
          </a:p>
          <a:p>
            <a:r>
              <a:rPr lang="en-US" altLang="ja-JP" sz="2800" b="1" dirty="0" smtClean="0">
                <a:solidFill>
                  <a:srgbClr val="FF0000"/>
                </a:solidFill>
              </a:rPr>
              <a:t>J-PARC E34</a:t>
            </a:r>
          </a:p>
          <a:p>
            <a:pPr lvl="2"/>
            <a:r>
              <a:rPr lang="en-US" altLang="ja-JP" sz="2400" b="1" dirty="0" smtClean="0">
                <a:solidFill>
                  <a:srgbClr val="FF0000"/>
                </a:solidFill>
              </a:rPr>
              <a:t>Brand-new concept</a:t>
            </a:r>
          </a:p>
          <a:p>
            <a:pPr lvl="3"/>
            <a:r>
              <a:rPr lang="en-US" altLang="ja-JP" sz="2000" b="1" dirty="0" smtClean="0">
                <a:solidFill>
                  <a:srgbClr val="FF0000"/>
                </a:solidFill>
              </a:rPr>
              <a:t>Ultra-cold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muon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beam</a:t>
            </a:r>
          </a:p>
          <a:p>
            <a:pPr lvl="3"/>
            <a:r>
              <a:rPr lang="en-US" altLang="ja-JP" sz="2000" b="1" dirty="0" smtClean="0">
                <a:solidFill>
                  <a:srgbClr val="FF0000"/>
                </a:solidFill>
              </a:rPr>
              <a:t>Compact storage ring</a:t>
            </a:r>
          </a:p>
          <a:p>
            <a:pPr lvl="2"/>
            <a:endParaRPr lang="en-US" altLang="ja-JP" sz="2400" b="1" dirty="0" smtClean="0">
              <a:solidFill>
                <a:srgbClr val="0000FF"/>
              </a:solidFill>
            </a:endParaRPr>
          </a:p>
          <a:p>
            <a:endParaRPr lang="en-US" altLang="ja-JP" sz="2800" dirty="0"/>
          </a:p>
          <a:p>
            <a:pPr lvl="2"/>
            <a:endParaRPr lang="en-US" altLang="ja-JP" sz="24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Why g-2 and EDM with new method?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28844" y="22663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45166" y="1822660"/>
            <a:ext cx="0" cy="1560895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16"/>
          <a:stretch/>
        </p:blipFill>
        <p:spPr bwMode="auto">
          <a:xfrm>
            <a:off x="5055548" y="3908928"/>
            <a:ext cx="3631252" cy="294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8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20</a:t>
            </a:fld>
            <a:endParaRPr lang="ja-JP" altLang="en-US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IMG_60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 err="1"/>
              <a:t>Muon</a:t>
            </a:r>
            <a:r>
              <a:rPr lang="en-US" altLang="ja-JP" dirty="0"/>
              <a:t> acceleration studies at J-PARC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13163" y="5767965"/>
            <a:ext cx="7139996" cy="461665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andara"/>
                <a:ea typeface="HGP明朝E"/>
              </a:rPr>
              <a:t>Main apparatus were recycled from RIKEN-RAL port-3</a:t>
            </a:r>
            <a:endParaRPr lang="ja-JP" altLang="en-US" sz="2400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85656" y="3661203"/>
            <a:ext cx="121619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Mu target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Electrodes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29213" y="3661203"/>
            <a:ext cx="8995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Electric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Quads.</a:t>
            </a:r>
          </a:p>
        </p:txBody>
      </p:sp>
      <p:sp>
        <p:nvSpPr>
          <p:cNvPr id="12" name="右矢印 11"/>
          <p:cNvSpPr/>
          <p:nvPr/>
        </p:nvSpPr>
        <p:spPr>
          <a:xfrm rot="10800000">
            <a:off x="7147656" y="2742519"/>
            <a:ext cx="1775993" cy="5809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3" name="右矢印 12"/>
          <p:cNvSpPr/>
          <p:nvPr/>
        </p:nvSpPr>
        <p:spPr>
          <a:xfrm rot="10800000">
            <a:off x="3229279" y="2850600"/>
            <a:ext cx="3769750" cy="351264"/>
          </a:xfrm>
          <a:prstGeom prst="rightArrow">
            <a:avLst>
              <a:gd name="adj1" fmla="val 50000"/>
              <a:gd name="adj2" fmla="val 8077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71799" y="2166212"/>
            <a:ext cx="13503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surface </a:t>
            </a:r>
          </a:p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beam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26796" y="2700411"/>
            <a:ext cx="8899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Energy 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5.4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keV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98959" y="3661203"/>
            <a:ext cx="10630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viewport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for laser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7215366" y="3161334"/>
            <a:ext cx="297105" cy="52689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372285" y="6303386"/>
            <a:ext cx="6749839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white"/>
                </a:solidFill>
                <a:latin typeface="Candara"/>
                <a:ea typeface="HGP明朝E"/>
              </a:rPr>
              <a:t>To be commissioned with Mu- at MLF D-line</a:t>
            </a:r>
            <a:endParaRPr lang="ja-JP" altLang="en-US" sz="2800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pic>
        <p:nvPicPr>
          <p:cNvPr id="19" name="図 18" descr="スクリーンショット 2015-07-06 9.44.3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2551" y="3575524"/>
            <a:ext cx="2840963" cy="209218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77850" y="3523648"/>
            <a:ext cx="224933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photo-electron signal at end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631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写真 2015-06-12 16 45 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8746"/>
            <a:ext cx="8229600" cy="986941"/>
          </a:xfrm>
          <a:solidFill>
            <a:srgbClr val="FFFFFF">
              <a:alpha val="50000"/>
            </a:srgb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RFQ offline test at J-PARC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8" y="3988084"/>
            <a:ext cx="4555652" cy="273339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579686" y="602306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srgbClr val="B686DA"/>
                </a:solidFill>
                <a:latin typeface="Calibri"/>
                <a:ea typeface="ＭＳ Ｐゴシック"/>
              </a:rPr>
              <a:t>RFQ in</a:t>
            </a:r>
            <a:endParaRPr lang="ja-JP" altLang="en-US" dirty="0">
              <a:solidFill>
                <a:srgbClr val="B686DA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79686" y="463826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srgbClr val="00B0F0"/>
                </a:solidFill>
                <a:latin typeface="Calibri"/>
                <a:ea typeface="ＭＳ Ｐゴシック"/>
              </a:rPr>
              <a:t>Back.</a:t>
            </a:r>
            <a:endParaRPr lang="ja-JP" altLang="en-US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79686" y="52058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For.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86443" y="0"/>
            <a:ext cx="19461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Y. Kondo, M.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Otani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466" y="3988083"/>
            <a:ext cx="4036653" cy="273339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95496" y="3579372"/>
            <a:ext cx="24149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Data taken in July, 2015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881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949" cy="684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42"/>
            <a:ext cx="8229600" cy="741195"/>
          </a:xfrm>
          <a:solidFill>
            <a:schemeClr val="bg1"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Muon IH prototype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76541"/>
            <a:ext cx="1575279" cy="118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279" y="5696590"/>
            <a:ext cx="1533496" cy="11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775" y="5696893"/>
            <a:ext cx="1548142" cy="116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0" y="5415504"/>
            <a:ext cx="1904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prstClr val="white"/>
                </a:solidFill>
                <a:latin typeface="HG丸ｺﾞｼｯｸM-PRO" pitchFamily="50" charset="-128"/>
                <a:ea typeface="HG丸ｺﾞｼｯｸM-PRO" pitchFamily="50" charset="-128"/>
              </a:rPr>
              <a:t>Center plate (OFC)</a:t>
            </a:r>
            <a:endParaRPr lang="ja-JP" altLang="en-US" sz="1400" b="1" dirty="0">
              <a:solidFill>
                <a:prstClr val="white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775" y="5179486"/>
            <a:ext cx="1548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Side shells</a:t>
            </a:r>
          </a:p>
          <a:p>
            <a:r>
              <a:rPr lang="en-US" altLang="ja-JP" sz="1400" b="1" dirty="0" smtClean="0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</a:rPr>
              <a:t>(Aluminum)</a:t>
            </a:r>
            <a:endParaRPr lang="ja-JP" altLang="en-US" sz="1400" b="1" dirty="0">
              <a:solidFill>
                <a:srgbClr val="FFFFFF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3530" y="3799800"/>
            <a:ext cx="3864782" cy="292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678660" y="5798145"/>
            <a:ext cx="31872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1st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mode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： 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323.5 MHz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（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operating mode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）</a:t>
            </a:r>
            <a:endParaRPr lang="en-US" altLang="ja-JP" sz="1400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2nd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mode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：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334.4 MHz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3rd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mode</a:t>
            </a:r>
            <a:r>
              <a:rPr lang="ja-JP" altLang="en-US" sz="1400" dirty="0">
                <a:solidFill>
                  <a:srgbClr val="0000FF"/>
                </a:solidFill>
                <a:latin typeface="Calibri"/>
                <a:ea typeface="ＭＳ Ｐゴシック"/>
              </a:rPr>
              <a:t>：</a:t>
            </a:r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363.6 </a:t>
            </a:r>
            <a:r>
              <a:rPr lang="en-US" altLang="ja-JP" sz="1400" dirty="0" smtClean="0">
                <a:solidFill>
                  <a:srgbClr val="0000FF"/>
                </a:solidFill>
                <a:latin typeface="Calibri"/>
                <a:ea typeface="ＭＳ Ｐゴシック"/>
              </a:rPr>
              <a:t>MHz</a:t>
            </a:r>
            <a:endParaRPr lang="en-US" altLang="ja-JP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00" y="752237"/>
            <a:ext cx="265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FFFFFF"/>
                </a:solidFill>
                <a:latin typeface="Calibri"/>
                <a:ea typeface="ＭＳ Ｐゴシック"/>
              </a:rPr>
              <a:t>Hayashizaki</a:t>
            </a:r>
            <a:r>
              <a:rPr lang="en-US" altLang="ja-JP" dirty="0" smtClean="0">
                <a:solidFill>
                  <a:srgbClr val="FFFFFF"/>
                </a:solidFill>
                <a:latin typeface="Calibri"/>
                <a:ea typeface="ＭＳ Ｐゴシック"/>
              </a:rPr>
              <a:t> (TITECH) et al.</a:t>
            </a: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788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832"/>
            <a:ext cx="8229600" cy="91464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Muon BPMs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スクリーンショット 2015-07-14 12.51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691" y="1764854"/>
            <a:ext cx="3444418" cy="3609279"/>
          </a:xfrm>
          <a:prstGeom prst="rect">
            <a:avLst/>
          </a:prstGeom>
        </p:spPr>
      </p:pic>
      <p:pic>
        <p:nvPicPr>
          <p:cNvPr id="6" name="図 5" descr="Kim_Muon_BPM_20150627_cm10（ドラッグされました）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9" t="28546" r="67699" b="31553"/>
          <a:stretch/>
        </p:blipFill>
        <p:spPr>
          <a:xfrm>
            <a:off x="0" y="1764854"/>
            <a:ext cx="4479372" cy="32862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62595" y="923478"/>
            <a:ext cx="3533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BPM for low energy muon</a:t>
            </a:r>
          </a:p>
          <a:p>
            <a:r>
              <a:rPr kumimoji="1" lang="en-US" altLang="ja-JP" sz="2400" b="1" dirty="0" smtClean="0"/>
              <a:t>(less than </a:t>
            </a:r>
            <a:r>
              <a:rPr lang="en-US" altLang="ja-JP" sz="2400" b="1" dirty="0" smtClean="0"/>
              <a:t>1 </a:t>
            </a:r>
            <a:r>
              <a:rPr kumimoji="1" lang="en-US" altLang="ja-JP" sz="2400" b="1" dirty="0" smtClean="0"/>
              <a:t>MeV)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4087" y="923477"/>
            <a:ext cx="3879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BPM for higher energy muon</a:t>
            </a:r>
          </a:p>
          <a:p>
            <a:r>
              <a:rPr kumimoji="1" lang="en-US" altLang="ja-JP" sz="2400" b="1" dirty="0" smtClean="0"/>
              <a:t>(more than 1 MeV)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99818" y="5347512"/>
            <a:ext cx="198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 be tested with muon beam</a:t>
            </a:r>
          </a:p>
          <a:p>
            <a:r>
              <a:rPr kumimoji="1" lang="en-US" altLang="ja-JP" dirty="0" smtClean="0"/>
              <a:t>B. Kim (SNU)</a:t>
            </a:r>
          </a:p>
          <a:p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 rot="20613159">
            <a:off x="6596824" y="3925298"/>
            <a:ext cx="1488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Scintillation fibers</a:t>
            </a:r>
          </a:p>
          <a:p>
            <a:r>
              <a:rPr kumimoji="1" lang="en-US" altLang="ja-JP" sz="1400" dirty="0" smtClean="0">
                <a:solidFill>
                  <a:schemeClr val="bg1"/>
                </a:solidFill>
              </a:rPr>
              <a:t> (φ1mm)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26986" y="5385868"/>
            <a:ext cx="250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E. Won, J. Choi (Korea U)</a:t>
            </a:r>
            <a:endParaRPr kumimoji="1" lang="ja-JP" altLang="en-US" dirty="0"/>
          </a:p>
        </p:txBody>
      </p:sp>
      <p:pic>
        <p:nvPicPr>
          <p:cNvPr id="7" name="図 6" descr="Kim_Muon_BPM_20150627_cm10（ドラッグされました）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18" t="24072" r="6559" b="13305"/>
          <a:stretch/>
        </p:blipFill>
        <p:spPr>
          <a:xfrm>
            <a:off x="161261" y="4435082"/>
            <a:ext cx="3438557" cy="23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0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Kim_Muon_BPM_20150627_cm10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9" t="28546" r="67699" b="31553"/>
          <a:stretch/>
        </p:blipFill>
        <p:spPr>
          <a:xfrm>
            <a:off x="6154621" y="4356966"/>
            <a:ext cx="2722401" cy="1997247"/>
          </a:xfrm>
          <a:prstGeom prst="rect">
            <a:avLst/>
          </a:prstGeom>
        </p:spPr>
      </p:pic>
      <p:pic>
        <p:nvPicPr>
          <p:cNvPr id="21" name="図 20" descr="写真 2015-06-12 16 45 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000" y="4356966"/>
            <a:ext cx="2699064" cy="2024298"/>
          </a:xfrm>
          <a:prstGeom prst="rect">
            <a:avLst/>
          </a:prstGeom>
        </p:spPr>
      </p:pic>
      <p:pic>
        <p:nvPicPr>
          <p:cNvPr id="23" name="図 22" descr="IMG_607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6510" y="4242708"/>
            <a:ext cx="2838273" cy="2128705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51304" y="945700"/>
            <a:ext cx="8518080" cy="826330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altLang="ja-JP" sz="2400" dirty="0" smtClean="0"/>
              <a:t>World first muon accelerator!</a:t>
            </a:r>
            <a:endParaRPr kumimoji="1" lang="en-US" altLang="ja-JP" sz="24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36036" y="6366195"/>
            <a:ext cx="2133600" cy="365125"/>
          </a:xfrm>
        </p:spPr>
        <p:txBody>
          <a:bodyPr/>
          <a:lstStyle/>
          <a:p>
            <a:fld id="{432641BD-2CF0-CF47-BD1D-63E5C917D50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6527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M</a:t>
            </a:r>
            <a:r>
              <a:rPr kumimoji="1" lang="en-US" altLang="ja-JP" dirty="0" smtClean="0"/>
              <a:t>uon acceleration test</a:t>
            </a:r>
            <a:endParaRPr kumimoji="1" lang="ja-JP" altLang="en-US" dirty="0"/>
          </a:p>
        </p:txBody>
      </p:sp>
      <p:pic>
        <p:nvPicPr>
          <p:cNvPr id="5" name="Picture 3" descr="D:\Users\kawamura\Desktop\ExpHall#1_20131127 Model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774569" y="-1620111"/>
            <a:ext cx="1823056" cy="828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75055" y="2240578"/>
            <a:ext cx="2419728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Surface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transport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83887" y="3032809"/>
            <a:ext cx="5793382" cy="0"/>
          </a:xfrm>
          <a:prstGeom prst="straightConnector1">
            <a:avLst/>
          </a:prstGeom>
          <a:ln w="57150" cmpd="sng">
            <a:headEnd type="none"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四角形吹き出し 11"/>
          <p:cNvSpPr/>
          <p:nvPr/>
        </p:nvSpPr>
        <p:spPr>
          <a:xfrm>
            <a:off x="655120" y="4089858"/>
            <a:ext cx="2500867" cy="526888"/>
          </a:xfrm>
          <a:prstGeom prst="wedgeRectCallout">
            <a:avLst>
              <a:gd name="adj1" fmla="val 188547"/>
              <a:gd name="adj2" fmla="val -2288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Mu/Mu- production Electro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static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accel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.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4560295" y="4089858"/>
            <a:ext cx="677467" cy="526888"/>
          </a:xfrm>
          <a:prstGeom prst="wedgeRectCallout">
            <a:avLst>
              <a:gd name="adj1" fmla="val 366752"/>
              <a:gd name="adj2" fmla="val -2223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RFQ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350" y="1611107"/>
            <a:ext cx="2713428" cy="523220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MLF MUSE H-line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404293" y="3042889"/>
            <a:ext cx="1503564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744474" y="2310677"/>
            <a:ext cx="1082348" cy="369332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E=25meV</a:t>
            </a:r>
            <a:endParaRPr lang="ja-JP" altLang="en-US" b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62901" y="2310677"/>
            <a:ext cx="992579" cy="369332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E=4MeV</a:t>
            </a:r>
            <a:endParaRPr lang="ja-JP" altLang="en-US" b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7" name="四角形吹き出し 16"/>
          <p:cNvSpPr/>
          <p:nvPr/>
        </p:nvSpPr>
        <p:spPr>
          <a:xfrm>
            <a:off x="7459147" y="4089858"/>
            <a:ext cx="677467" cy="526888"/>
          </a:xfrm>
          <a:prstGeom prst="wedgeRectCallout">
            <a:avLst>
              <a:gd name="adj1" fmla="val 4941"/>
              <a:gd name="adj2" fmla="val -2456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1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Beam monitor</a:t>
            </a:r>
            <a:endParaRPr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41196" y="2310677"/>
            <a:ext cx="1146468" cy="369332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E=340keV</a:t>
            </a:r>
            <a:endParaRPr lang="ja-JP" altLang="en-US" b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193994" y="2692163"/>
            <a:ext cx="1024988" cy="841658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1253203" y="2692163"/>
            <a:ext cx="2753912" cy="84166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4267" y="3231421"/>
            <a:ext cx="802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Calibri"/>
                <a:ea typeface="ＭＳ Ｐゴシック"/>
              </a:rPr>
              <a:t>installed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437877" y="3221179"/>
            <a:ext cx="2355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Calibri"/>
                <a:ea typeface="ＭＳ Ｐゴシック"/>
              </a:rPr>
              <a:t>Funding requested from IMSS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6357111" y="2692163"/>
            <a:ext cx="1625306" cy="841658"/>
          </a:xfrm>
          <a:prstGeom prst="roundRect">
            <a:avLst/>
          </a:prstGeom>
          <a:noFill/>
          <a:ln w="38100" cmpd="sng">
            <a:solidFill>
              <a:srgbClr val="008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25964" y="3230733"/>
            <a:ext cx="173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Calibri"/>
                <a:ea typeface="ＭＳ Ｐゴシック"/>
              </a:rPr>
              <a:t>Ready for installation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4052" y="2055912"/>
            <a:ext cx="177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acceleration part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70405" y="6449289"/>
            <a:ext cx="698678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 short extension of muon transport line + shield will make this possible.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74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8" grpId="0" animBg="1"/>
      <p:bldP spid="29" grpId="0" animBg="1"/>
      <p:bldP spid="30" grpId="0"/>
      <p:bldP spid="31" grpId="0"/>
      <p:bldP spid="33" grpId="0" animBg="1"/>
      <p:bldP spid="35" grpId="0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35005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Muon acceleration summary</a:t>
            </a:r>
            <a:endParaRPr kumimoji="1" lang="ja-JP" altLang="en-US" dirty="0"/>
          </a:p>
        </p:txBody>
      </p:sp>
      <p:pic>
        <p:nvPicPr>
          <p:cNvPr id="9" name="コンテンツ プレースホルダー 8" descr="emittance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 b="-19677"/>
          <a:stretch/>
        </p:blipFill>
        <p:spPr>
          <a:xfrm>
            <a:off x="0" y="1358555"/>
            <a:ext cx="9118090" cy="4312283"/>
          </a:xfrm>
        </p:spPr>
      </p:pic>
      <p:sp>
        <p:nvSpPr>
          <p:cNvPr id="2" name="テキスト ボックス 1"/>
          <p:cNvSpPr txBox="1"/>
          <p:nvPr/>
        </p:nvSpPr>
        <p:spPr>
          <a:xfrm>
            <a:off x="102080" y="5032976"/>
            <a:ext cx="8742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transmission          0.72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　　　　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0.95                   1.00                      1.00                  0.98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decay survived        ↑               0.81                   0.98                      0.99                  0.99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status                      </a:t>
            </a:r>
            <a:r>
              <a:rPr lang="en-US" altLang="ja-JP" b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ready           ready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  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evaluation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</a:t>
            </a:r>
            <a:r>
              <a:rPr lang="en-US" altLang="ja-JP" b="1" dirty="0" smtClean="0">
                <a:solidFill>
                  <a:srgbClr val="FF6600"/>
                </a:solidFill>
                <a:latin typeface="Calibri"/>
                <a:ea typeface="ＭＳ Ｐゴシック"/>
              </a:rPr>
              <a:t>prototype      prototype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       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669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Cryogenics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Calibri"/>
                <a:ea typeface="ＭＳ Ｐゴシック"/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Calibri"/>
                <a:ea typeface="ＭＳ Ｐゴシック"/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2900 mm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libri"/>
                <a:ea typeface="ＭＳ Ｐゴシック"/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Calibri"/>
                <a:ea typeface="ＭＳ Ｐゴシック"/>
              </a:rPr>
              <a:t>Iron yoke</a:t>
            </a: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  <a:latin typeface="Calibri"/>
                <a:ea typeface="ＭＳ Ｐゴシック"/>
              </a:rPr>
              <a:t>Super conducting coils</a:t>
            </a:r>
            <a:endParaRPr lang="ja-JP" altLang="en-US" sz="12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666 mm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3" name="図 2" descr="スクリーンショット 2015-07-14 21.0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6" y="4936010"/>
            <a:ext cx="3479518" cy="178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040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327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Organization of iron shim arrays</a:t>
            </a:r>
            <a:endParaRPr kumimoji="1" lang="ja-JP" altLang="en-US" dirty="0"/>
          </a:p>
        </p:txBody>
      </p:sp>
      <p:pic>
        <p:nvPicPr>
          <p:cNvPr id="2" name="図 1" descr="スクリーンショット 2015-07-14 21.11.2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67" y="971109"/>
            <a:ext cx="7285664" cy="58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3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IMG_55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図 6" descr="IMG_54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096" y="4334694"/>
            <a:ext cx="1179904" cy="2523306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5368"/>
          </a:xfrm>
          <a:solidFill>
            <a:schemeClr val="tx1">
              <a:alpha val="55000"/>
            </a:schemeClr>
          </a:solidFill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B-field shimming test with a medical MRI magnet (1.7 T) at J-PARC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2" name="図 1" descr="スクリーンショット 2015-07-14 19.56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8812" y="2476871"/>
            <a:ext cx="1081854" cy="7085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457199" y="5171486"/>
            <a:ext cx="137730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Shim tray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885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g-2meeting150519ks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8" t="40975" b="19035"/>
          <a:stretch/>
        </p:blipFill>
        <p:spPr>
          <a:xfrm>
            <a:off x="2067399" y="936750"/>
            <a:ext cx="5022951" cy="2742525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127985"/>
            <a:ext cx="8229600" cy="783578"/>
          </a:xfrm>
        </p:spPr>
        <p:txBody>
          <a:bodyPr/>
          <a:lstStyle/>
          <a:p>
            <a:r>
              <a:rPr kumimoji="1" lang="en-US" altLang="ja-JP" dirty="0" smtClean="0"/>
              <a:t>Field shimming by iron arrays</a:t>
            </a:r>
            <a:endParaRPr kumimoji="1" lang="ja-JP" altLang="en-US" dirty="0"/>
          </a:p>
        </p:txBody>
      </p:sp>
      <p:pic>
        <p:nvPicPr>
          <p:cNvPr id="12" name="コンテンツ プレースホルダー 11" descr="g-2meeting150519ks（ドラッグされました）.pd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8" t="46433" r="16538"/>
          <a:stretch/>
        </p:blipFill>
        <p:spPr>
          <a:xfrm>
            <a:off x="2167199" y="3731960"/>
            <a:ext cx="5094813" cy="305849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36512" y="3933056"/>
            <a:ext cx="210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After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36512" y="785232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Before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730" y="0"/>
            <a:ext cx="1959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Plots by K. Sasaki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96515" y="167523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756406">
            <a:off x="5111769" y="3052694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30022">
            <a:off x="2389861" y="3352038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5911864"/>
            <a:ext cx="16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r = 140 mm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04607" y="4458291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9756406">
            <a:off x="4782858" y="5920275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798431">
            <a:off x="2470929" y="6135092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78996" y="891164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600 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96954" y="3724082"/>
            <a:ext cx="121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0.6 ppm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78996" y="2059373"/>
            <a:ext cx="154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-1000 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96954" y="4845070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-0.8 ppm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278205" y="5999921"/>
            <a:ext cx="2826415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ppm-level uniformity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is achieved.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060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8" y="30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 err="1"/>
              <a:t>muon</a:t>
            </a:r>
            <a:r>
              <a:rPr lang="en-US" altLang="ja-JP" sz="4000" dirty="0"/>
              <a:t> g-</a:t>
            </a:r>
            <a:r>
              <a:rPr lang="en-US" altLang="ja-JP" sz="4000" dirty="0" smtClean="0"/>
              <a:t>2 and EDM </a:t>
            </a:r>
            <a:r>
              <a:rPr lang="en-US" altLang="ja-JP" sz="4000" dirty="0"/>
              <a:t>measurements</a:t>
            </a:r>
            <a:endParaRPr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11160" y="6363971"/>
            <a:ext cx="2133600" cy="365125"/>
          </a:xfrm>
        </p:spPr>
        <p:txBody>
          <a:bodyPr/>
          <a:lstStyle/>
          <a:p>
            <a:fld id="{2850734B-037B-40E1-BB01-0159C3D315B1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 dirty="0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374365"/>
              </p:ext>
            </p:extLst>
          </p:nvPr>
        </p:nvGraphicFramePr>
        <p:xfrm>
          <a:off x="519696" y="2981867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7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96" y="2981867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739440"/>
              </p:ext>
            </p:extLst>
          </p:nvPr>
        </p:nvGraphicFramePr>
        <p:xfrm>
          <a:off x="4587716" y="5062328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8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716" y="5062328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6987039" y="1039327"/>
            <a:ext cx="2057722" cy="22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72197" y="1628445"/>
            <a:ext cx="6425083" cy="64629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rgbClr val="0000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In uniform magnetic field,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spin rotates ahead of momentum due to </a:t>
            </a:r>
            <a:r>
              <a:rPr lang="en-US" altLang="ja-JP" dirty="0">
                <a:solidFill>
                  <a:srgbClr val="FF0000"/>
                </a:solidFill>
                <a:latin typeface="Candara"/>
                <a:ea typeface="HGP明朝E"/>
              </a:rPr>
              <a:t>g-2 = 0</a:t>
            </a:r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209940"/>
              </p:ext>
            </p:extLst>
          </p:nvPr>
        </p:nvGraphicFramePr>
        <p:xfrm>
          <a:off x="401004" y="5008500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9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4" y="5008500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418950" y="4153500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4571" y="4132043"/>
            <a:ext cx="1839285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BNL E821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γ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=30 (P=3 </a:t>
            </a:r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GeV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322140" y="4151583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27790" y="4130130"/>
            <a:ext cx="1659248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J-PARC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>
                <a:solidFill>
                  <a:srgbClr val="FF0000"/>
                </a:solidFill>
                <a:latin typeface="Candara"/>
                <a:ea typeface="HGP明朝E"/>
              </a:rPr>
              <a:t> E = 0 at any </a:t>
            </a:r>
            <a:r>
              <a:rPr lang="en-US" altLang="en-US" b="1" i="1" dirty="0" err="1">
                <a:solidFill>
                  <a:srgbClr val="FF0000"/>
                </a:solidFill>
                <a:latin typeface="Candara"/>
              </a:rPr>
              <a:t>γ</a:t>
            </a:r>
            <a:endParaRPr lang="en-US" altLang="ja-JP" b="1" i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5755" y="5974899"/>
            <a:ext cx="3484928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andara"/>
                <a:ea typeface="HGP明朝E"/>
              </a:rPr>
              <a:t>J-PARC E34</a:t>
            </a:r>
            <a:endParaRPr lang="en-US" altLang="ja-JP" sz="28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587480" y="2039379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72197" y="2548453"/>
            <a:ext cx="3847891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general form of spin precession vector: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7998" y="5957969"/>
            <a:ext cx="3236774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  <a:latin typeface="Candara"/>
                <a:ea typeface="HGP明朝E"/>
              </a:rPr>
              <a:t>FNAL E989</a:t>
            </a:r>
            <a:endParaRPr lang="ja-JP" altLang="en-US" sz="28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374530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168"/>
          </a:xfrm>
        </p:spPr>
        <p:txBody>
          <a:bodyPr/>
          <a:lstStyle/>
          <a:p>
            <a:r>
              <a:rPr kumimoji="1" lang="en-US" altLang="ja-JP" dirty="0" smtClean="0"/>
              <a:t>Positron tracking detector</a:t>
            </a:r>
            <a:endParaRPr kumimoji="1" lang="ja-JP" altLang="en-US" dirty="0"/>
          </a:p>
        </p:txBody>
      </p:sp>
      <p:pic>
        <p:nvPicPr>
          <p:cNvPr id="9" name="コンテンツ プレースホルダー 8" descr="MTD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14275" r="20673" b="48834"/>
          <a:stretch/>
        </p:blipFill>
        <p:spPr>
          <a:xfrm>
            <a:off x="1067419" y="639553"/>
            <a:ext cx="7255749" cy="6218448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915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Nishimura_20150626_MechanicalDesignAndSiliconSensorDevelopment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06" t="19498" r="12594" b="12980"/>
          <a:stretch/>
        </p:blipFill>
        <p:spPr>
          <a:xfrm>
            <a:off x="4532440" y="560899"/>
            <a:ext cx="3432218" cy="573659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39971" y="594937"/>
            <a:ext cx="242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M. Sakurai, N.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Shoichiro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スクリーンショット 2015-06-12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781" y="560899"/>
            <a:ext cx="3878406" cy="5790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56057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Positron tracking detector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845348" y="6150114"/>
            <a:ext cx="6840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Detector construction fund (~1.5M USD) was approved.</a:t>
            </a:r>
          </a:p>
          <a:p>
            <a:r>
              <a:rPr lang="en-US" altLang="ja-JP" sz="2000" b="1" dirty="0" smtClean="0"/>
              <a:t>Postdoc opportunities : http</a:t>
            </a:r>
            <a:r>
              <a:rPr lang="en-US" altLang="ja-JP" sz="2000" b="1" dirty="0"/>
              <a:t>://</a:t>
            </a:r>
            <a:r>
              <a:rPr lang="en-US" altLang="ja-JP" sz="2000" b="1" dirty="0" err="1"/>
              <a:t>inspirehep.net</a:t>
            </a:r>
            <a:r>
              <a:rPr lang="en-US" altLang="ja-JP" sz="2000" b="1" dirty="0"/>
              <a:t>/record/1394918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4684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paris-3-30-vertex-viewe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9" t="48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569" y="76144"/>
            <a:ext cx="8229600" cy="72401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Track reconstruction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645" y="6356350"/>
            <a:ext cx="2133600" cy="365125"/>
          </a:xfrm>
        </p:spPr>
        <p:txBody>
          <a:bodyPr/>
          <a:lstStyle/>
          <a:p>
            <a:fld id="{093035DB-1895-7542-BF67-20EFC40EAE47}" type="slidenum">
              <a:rPr lang="ja-JP" altLang="en-US" smtClean="0">
                <a:solidFill>
                  <a:srgbClr val="073E87"/>
                </a:solidFill>
              </a:rPr>
              <a:pPr/>
              <a:t>32</a:t>
            </a:fld>
            <a:endParaRPr lang="ja-JP" altLang="en-US" dirty="0">
              <a:solidFill>
                <a:srgbClr val="073E87"/>
              </a:solidFill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1038569" y="5748757"/>
            <a:ext cx="7081924" cy="959208"/>
          </a:xfrm>
          <a:solidFill>
            <a:srgbClr val="FFFFFF">
              <a:alpha val="85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Full acceptance coverage</a:t>
            </a:r>
          </a:p>
          <a:p>
            <a:pPr marL="0" indent="0" algn="ctr">
              <a:buNone/>
            </a:pPr>
            <a:r>
              <a:rPr lang="en-US" altLang="ja-JP" sz="2400" dirty="0" smtClean="0"/>
              <a:t>Track angle information </a:t>
            </a:r>
            <a:r>
              <a:rPr lang="en-US" altLang="ja-JP" sz="2400" dirty="0" smtClean="0">
                <a:sym typeface="Wingdings"/>
              </a:rPr>
              <a:t> Sensitivity to </a:t>
            </a:r>
            <a:r>
              <a:rPr lang="en-US" altLang="ja-JP" sz="2400" dirty="0" err="1" smtClean="0">
                <a:sym typeface="Wingdings"/>
              </a:rPr>
              <a:t>muon</a:t>
            </a:r>
            <a:r>
              <a:rPr lang="en-US" altLang="ja-JP" sz="2400" dirty="0" smtClean="0">
                <a:sym typeface="Wingdings"/>
              </a:rPr>
              <a:t> EDM</a:t>
            </a:r>
            <a:endParaRPr kumimoji="1" lang="en-US" altLang="ja-JP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66022" y="1067288"/>
            <a:ext cx="287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A typical simulated event of </a:t>
            </a:r>
            <a:r>
              <a:rPr lang="en-US" altLang="ja-JP" dirty="0" err="1">
                <a:solidFill>
                  <a:schemeClr val="bg1"/>
                </a:solidFill>
              </a:rPr>
              <a:t>muon</a:t>
            </a:r>
            <a:r>
              <a:rPr lang="en-US" altLang="ja-JP" dirty="0">
                <a:solidFill>
                  <a:schemeClr val="bg1"/>
                </a:solidFill>
              </a:rPr>
              <a:t> decay (p = 200 MeV/c)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 descr="SliT128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431" y="952501"/>
            <a:ext cx="2364084" cy="264674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569" y="76144"/>
            <a:ext cx="8229600" cy="7240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Silicon strip tracker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645" y="6356350"/>
            <a:ext cx="2133600" cy="365125"/>
          </a:xfrm>
        </p:spPr>
        <p:txBody>
          <a:bodyPr/>
          <a:lstStyle/>
          <a:p>
            <a:fld id="{093035DB-1895-7542-BF67-20EFC40EAE47}" type="slidenum">
              <a:rPr lang="ja-JP" altLang="en-US" smtClean="0">
                <a:solidFill>
                  <a:srgbClr val="073E87"/>
                </a:solidFill>
              </a:rPr>
              <a:pPr/>
              <a:t>33</a:t>
            </a:fld>
            <a:endParaRPr lang="ja-JP" altLang="en-US" dirty="0">
              <a:solidFill>
                <a:srgbClr val="073E87"/>
              </a:solidFill>
            </a:endParaRPr>
          </a:p>
        </p:txBody>
      </p:sp>
      <p:pic>
        <p:nvPicPr>
          <p:cNvPr id="19" name="図 18" descr="スクリーンショット 2012-08-06 12.1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89" y="4644765"/>
            <a:ext cx="2125393" cy="2052995"/>
          </a:xfrm>
          <a:prstGeom prst="rect">
            <a:avLst/>
          </a:prstGeom>
        </p:spPr>
      </p:pic>
      <p:pic>
        <p:nvPicPr>
          <p:cNvPr id="20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" r="-155"/>
          <a:stretch/>
        </p:blipFill>
        <p:spPr>
          <a:xfrm>
            <a:off x="-33442" y="919877"/>
            <a:ext cx="2607090" cy="2356249"/>
          </a:xfrm>
          <a:prstGeom prst="rect">
            <a:avLst/>
          </a:prstGeom>
        </p:spPr>
      </p:pic>
      <p:pic>
        <p:nvPicPr>
          <p:cNvPr id="25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"/>
          <a:stretch/>
        </p:blipFill>
        <p:spPr>
          <a:xfrm flipV="1">
            <a:off x="1050460" y="2906370"/>
            <a:ext cx="1523188" cy="17254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1124" y="828376"/>
            <a:ext cx="19226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Detector module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8299828">
            <a:off x="954242" y="2722895"/>
            <a:ext cx="134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ndara"/>
                <a:ea typeface="HGP明朝E"/>
              </a:rPr>
              <a:t>Silicon sensors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02781" y="1380576"/>
            <a:ext cx="943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Candara"/>
                <a:ea typeface="HGP明朝E"/>
              </a:rPr>
              <a:t>Frontend</a:t>
            </a:r>
          </a:p>
          <a:p>
            <a:r>
              <a:rPr lang="en-US" altLang="ja-JP" sz="1200" dirty="0" smtClean="0">
                <a:solidFill>
                  <a:prstClr val="black"/>
                </a:solidFill>
                <a:latin typeface="Candara"/>
                <a:ea typeface="HGP明朝E"/>
              </a:rPr>
              <a:t>electronics</a:t>
            </a:r>
            <a:endParaRPr lang="ja-JP" altLang="en-US" sz="12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624681" y="1905191"/>
            <a:ext cx="0" cy="2001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6200000">
            <a:off x="2293364" y="2650702"/>
            <a:ext cx="93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400mm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pic>
        <p:nvPicPr>
          <p:cNvPr id="23" name="図 22" descr="スクリーンショット 2015-02-10 19.11.03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041" y="3803272"/>
            <a:ext cx="3158343" cy="2773971"/>
          </a:xfrm>
          <a:prstGeom prst="rect">
            <a:avLst/>
          </a:prstGeom>
        </p:spPr>
      </p:pic>
      <p:pic>
        <p:nvPicPr>
          <p:cNvPr id="27" name="図 26" descr="スクリーンショット 2015-02-10 19.09.4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91" y="966010"/>
            <a:ext cx="3268105" cy="2685332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3689597" y="3276126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/>
              </a:rPr>
              <a:t>Test Si-strip sensor </a:t>
            </a:r>
            <a:r>
              <a:rPr lang="en-US" altLang="ja-JP" sz="1400" dirty="0" smtClean="0">
                <a:solidFill>
                  <a:srgbClr val="FFFFFF"/>
                </a:solidFill>
                <a:latin typeface="Candara"/>
                <a:ea typeface="HGP明朝E"/>
              </a:rPr>
              <a:t>(KEK, Kyushu)</a:t>
            </a:r>
            <a:endParaRPr lang="ja-JP" altLang="en-US" sz="14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564893" y="3300888"/>
            <a:ext cx="2327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FFFF"/>
                </a:solidFill>
                <a:latin typeface="Candara"/>
                <a:ea typeface="HGP明朝E"/>
              </a:rPr>
              <a:t>128ch </a:t>
            </a:r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/>
              </a:rPr>
              <a:t>FE </a:t>
            </a:r>
            <a:r>
              <a:rPr lang="en-US" altLang="ja-JP" sz="1400" dirty="0" smtClean="0">
                <a:solidFill>
                  <a:srgbClr val="FFFFFF"/>
                </a:solidFill>
                <a:latin typeface="Candara"/>
                <a:ea typeface="HGP明朝E"/>
              </a:rPr>
              <a:t>ASIC (KEK, Kyushu)</a:t>
            </a:r>
            <a:endParaRPr lang="ja-JP" altLang="en-US" sz="14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32843" y="6550223"/>
            <a:ext cx="892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Time (ns)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2218121" y="4475488"/>
            <a:ext cx="1315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Voltage (mV)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486431" y="5160206"/>
            <a:ext cx="2711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DC-DC convertor (Korea U)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920845" y="3771573"/>
            <a:ext cx="324279" cy="73774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99443" y="3986095"/>
            <a:ext cx="11592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e+ 200MeV</a:t>
            </a:r>
          </a:p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(Tohoku)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73244" y="5711187"/>
            <a:ext cx="2985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Construction budget (~1.5 Oku yen, 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Kakenhi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-S) was approved.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図 4" descr="IMG_6373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60770" y="3291888"/>
            <a:ext cx="1358165" cy="24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94341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Projected statistical sensitivity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4581" y="1405218"/>
            <a:ext cx="9049419" cy="3350292"/>
          </a:xfrm>
          <a:solidFill>
            <a:srgbClr val="FFFFFF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lang="en-US" altLang="ja-JP" sz="2800" dirty="0" smtClean="0"/>
              <a:t>With presently established design, one expects</a:t>
            </a:r>
          </a:p>
          <a:p>
            <a:pPr lvl="1">
              <a:buFont typeface="Wingdings" charset="2"/>
              <a:buChar char="l"/>
            </a:pPr>
            <a:r>
              <a:rPr lang="en-US" altLang="ja-JP" sz="2400" dirty="0" smtClean="0"/>
              <a:t>Ultra-cold </a:t>
            </a:r>
            <a:r>
              <a:rPr lang="en-US" altLang="ja-JP" sz="2400" dirty="0" err="1" smtClean="0"/>
              <a:t>muon</a:t>
            </a:r>
            <a:r>
              <a:rPr lang="en-US" altLang="ja-JP" sz="2400" dirty="0" smtClean="0"/>
              <a:t> intensity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  :  </a:t>
            </a:r>
            <a:r>
              <a:rPr lang="en-US" altLang="ja-JP" sz="3200" dirty="0" smtClean="0">
                <a:solidFill>
                  <a:srgbClr val="FF0000"/>
                </a:solidFill>
              </a:rPr>
              <a:t>3.3E+5/sec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            </a:t>
            </a:r>
            <a:r>
              <a:rPr lang="en-US" altLang="ja-JP" sz="2400" dirty="0">
                <a:solidFill>
                  <a:schemeClr val="tx1"/>
                </a:solidFill>
              </a:rPr>
              <a:t>[</a:t>
            </a:r>
            <a:r>
              <a:rPr lang="en-US" altLang="ja-JP" sz="2400" dirty="0" smtClean="0">
                <a:solidFill>
                  <a:schemeClr val="tx1"/>
                </a:solidFill>
              </a:rPr>
              <a:t>1.0E+6/sec]</a:t>
            </a:r>
          </a:p>
          <a:p>
            <a:pPr lvl="1">
              <a:buFont typeface="Wingdings" charset="2"/>
              <a:buChar char="l"/>
            </a:pPr>
            <a:endParaRPr lang="en-US" altLang="ja-JP" sz="2400" dirty="0" smtClean="0"/>
          </a:p>
          <a:p>
            <a:pPr lvl="1">
              <a:buFont typeface="Wingdings" charset="2"/>
              <a:buChar char="l"/>
            </a:pPr>
            <a:r>
              <a:rPr lang="en-US" altLang="ja-JP" sz="2400" dirty="0" smtClean="0"/>
              <a:t>Statistical uncertainty on </a:t>
            </a:r>
            <a:r>
              <a:rPr lang="en-US" altLang="ja-JP" sz="2400" dirty="0" err="1" smtClean="0"/>
              <a:t>a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 smtClean="0"/>
              <a:t>:  </a:t>
            </a:r>
            <a:r>
              <a:rPr lang="en-US" altLang="ja-JP" sz="3200" dirty="0" smtClean="0">
                <a:solidFill>
                  <a:srgbClr val="FF0000"/>
                </a:solidFill>
              </a:rPr>
              <a:t>0.37ppm </a:t>
            </a:r>
          </a:p>
          <a:p>
            <a:pPr lvl="1">
              <a:buFont typeface="Wingdings" charset="2"/>
              <a:buChar char="l"/>
            </a:pPr>
            <a:r>
              <a:rPr lang="en-US" altLang="ja-JP" sz="2400" dirty="0" smtClean="0"/>
              <a:t>Statistical uncertainty on </a:t>
            </a:r>
            <a:r>
              <a:rPr lang="en-US" altLang="ja-JP" sz="2400" dirty="0" err="1" smtClean="0"/>
              <a:t>d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 smtClean="0"/>
              <a:t>:  </a:t>
            </a:r>
            <a:r>
              <a:rPr lang="en-US" altLang="ja-JP" sz="3200" dirty="0" smtClean="0">
                <a:solidFill>
                  <a:srgbClr val="FF0000"/>
                </a:solidFill>
              </a:rPr>
              <a:t>1.3E-21 e</a:t>
            </a:r>
            <a:r>
              <a:rPr lang="ja-JP" altLang="en-US" sz="3200" dirty="0" smtClean="0">
                <a:solidFill>
                  <a:srgbClr val="FF0000"/>
                </a:solidFill>
              </a:rPr>
              <a:t>・</a:t>
            </a:r>
            <a:r>
              <a:rPr lang="en-US" altLang="ja-JP" sz="3200" dirty="0" smtClean="0">
                <a:solidFill>
                  <a:srgbClr val="FF0000"/>
                </a:solidFill>
              </a:rPr>
              <a:t>cm</a:t>
            </a:r>
          </a:p>
          <a:p>
            <a:pPr lvl="2">
              <a:buClrTx/>
              <a:buFont typeface="Wingdings" charset="2"/>
              <a:buChar char="l"/>
            </a:pPr>
            <a:r>
              <a:rPr lang="en-US" altLang="ja-JP" dirty="0"/>
              <a:t>Running time =</a:t>
            </a:r>
            <a:r>
              <a:rPr lang="en-US" altLang="ja-JP" dirty="0" smtClean="0"/>
              <a:t> </a:t>
            </a:r>
            <a:r>
              <a:rPr lang="en-US" altLang="ja-JP" dirty="0"/>
              <a:t>2</a:t>
            </a:r>
            <a:r>
              <a:rPr lang="en-US" altLang="ja-JP" dirty="0" smtClean="0"/>
              <a:t>E</a:t>
            </a:r>
            <a:r>
              <a:rPr lang="en-US" altLang="ja-JP" dirty="0"/>
              <a:t>+7 </a:t>
            </a:r>
            <a:r>
              <a:rPr lang="en-US" altLang="ja-JP" dirty="0" smtClean="0"/>
              <a:t>sec,  polarization = </a:t>
            </a:r>
            <a:r>
              <a:rPr lang="en-US" altLang="ja-JP" dirty="0"/>
              <a:t>50</a:t>
            </a:r>
            <a:r>
              <a:rPr lang="en-US" altLang="ja-JP" dirty="0" smtClean="0"/>
              <a:t>%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67AB-6586-6D46-A98B-A7E4FF85C32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1522" y="4915332"/>
            <a:ext cx="7910539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>
                <a:latin typeface="Calibri"/>
                <a:ea typeface="ＭＳ Ｐゴシック"/>
              </a:rPr>
              <a:t>Already good enough to test BNL E821 results.</a:t>
            </a:r>
            <a:endParaRPr lang="ja-JP" altLang="en-US" sz="3200" dirty="0"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25520" y="1819211"/>
            <a:ext cx="82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design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4193" y="2737871"/>
            <a:ext cx="23457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E821 </a:t>
            </a:r>
          </a:p>
          <a:p>
            <a:pPr algn="ctr"/>
            <a:r>
              <a:rPr lang="en-US" altLang="ja-JP" sz="3200" dirty="0"/>
              <a:t> </a:t>
            </a:r>
            <a:r>
              <a:rPr lang="en-US" altLang="ja-JP" sz="3200" dirty="0" smtClean="0"/>
              <a:t>0.46ppm</a:t>
            </a:r>
          </a:p>
          <a:p>
            <a:pPr algn="ctr"/>
            <a:r>
              <a:rPr kumimoji="1" lang="en-US" altLang="ja-JP" sz="3200" dirty="0"/>
              <a:t> 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9E-20 e</a:t>
            </a:r>
            <a:r>
              <a:rPr lang="ja-JP" altLang="en-US" sz="3200" dirty="0" smtClean="0"/>
              <a:t>・</a:t>
            </a:r>
            <a:r>
              <a:rPr lang="en-US" altLang="ja-JP" sz="3200" dirty="0" smtClean="0"/>
              <a:t>cm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2952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272051" y="1065864"/>
            <a:ext cx="6578210" cy="5696141"/>
          </a:xfrm>
          <a:solidFill>
            <a:srgbClr val="FFFFFF">
              <a:alpha val="79000"/>
            </a:srgbClr>
          </a:solidFill>
        </p:spPr>
        <p:txBody>
          <a:bodyPr>
            <a:normAutofit lnSpcReduction="10000"/>
          </a:bodyPr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J-PARC E34 aims to measure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muon</a:t>
            </a:r>
            <a:r>
              <a:rPr lang="en-US" altLang="ja-JP" sz="2800" dirty="0" smtClean="0">
                <a:solidFill>
                  <a:schemeClr val="tx1"/>
                </a:solidFill>
              </a:rPr>
              <a:t> g-2 and EDM with </a:t>
            </a:r>
            <a:r>
              <a:rPr lang="en-US" altLang="ja-JP" sz="2800" dirty="0" smtClean="0">
                <a:solidFill>
                  <a:srgbClr val="0000FF"/>
                </a:solidFill>
              </a:rPr>
              <a:t>ultra-cold 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muon</a:t>
            </a:r>
            <a:r>
              <a:rPr lang="en-US" altLang="ja-JP" sz="2800" dirty="0" smtClean="0">
                <a:solidFill>
                  <a:srgbClr val="0000FF"/>
                </a:solidFill>
              </a:rPr>
              <a:t> beam</a:t>
            </a:r>
            <a:r>
              <a:rPr lang="en-US" altLang="ja-JP" sz="2800" dirty="0" smtClean="0">
                <a:solidFill>
                  <a:schemeClr val="tx1"/>
                </a:solidFill>
              </a:rPr>
              <a:t>.</a:t>
            </a:r>
          </a:p>
          <a:p>
            <a:endParaRPr lang="en-US" altLang="ja-JP" sz="2800" dirty="0"/>
          </a:p>
          <a:p>
            <a:r>
              <a:rPr lang="en-US" altLang="ja-JP" sz="2800" dirty="0" smtClean="0"/>
              <a:t>Progress</a:t>
            </a: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Technical </a:t>
            </a:r>
            <a:r>
              <a:rPr lang="en-US" altLang="ja-JP" sz="2400" dirty="0" smtClean="0">
                <a:solidFill>
                  <a:srgbClr val="FF0000"/>
                </a:solidFill>
              </a:rPr>
              <a:t>design </a:t>
            </a:r>
            <a:r>
              <a:rPr lang="en-US" altLang="ja-JP" sz="2400" dirty="0" smtClean="0">
                <a:solidFill>
                  <a:srgbClr val="FF0000"/>
                </a:solidFill>
              </a:rPr>
              <a:t>report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A part of construction budget </a:t>
            </a:r>
            <a:r>
              <a:rPr lang="en-US" altLang="ja-JP" sz="2400" dirty="0" smtClean="0"/>
              <a:t>was approved</a:t>
            </a:r>
            <a:r>
              <a:rPr lang="en-US" altLang="ja-JP" sz="2400" dirty="0" smtClean="0">
                <a:solidFill>
                  <a:schemeClr val="tx1"/>
                </a:solidFill>
              </a:rPr>
              <a:t>.</a:t>
            </a:r>
          </a:p>
          <a:p>
            <a:pPr lvl="2"/>
            <a:r>
              <a:rPr lang="en-US" altLang="ja-JP" sz="2000" b="1" dirty="0" smtClean="0"/>
              <a:t>Postdoc opportunities</a:t>
            </a:r>
          </a:p>
          <a:p>
            <a:pPr lvl="1"/>
            <a:endParaRPr lang="en-US" altLang="ja-JP" sz="2400" dirty="0" smtClean="0">
              <a:solidFill>
                <a:schemeClr val="tx1"/>
              </a:solidFill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</a:rPr>
              <a:t>Intended to start data taking from 2019.</a:t>
            </a:r>
          </a:p>
          <a:p>
            <a:pPr marL="0" indent="0">
              <a:buNone/>
            </a:pPr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 smtClean="0"/>
              <a:t>New technologies</a:t>
            </a:r>
            <a:endParaRPr lang="en-US" altLang="ja-JP" sz="2800" dirty="0" smtClean="0"/>
          </a:p>
          <a:p>
            <a:pPr lvl="1"/>
            <a:r>
              <a:rPr lang="en-US" altLang="ja-JP" sz="2400" dirty="0" smtClean="0"/>
              <a:t>Polarized </a:t>
            </a:r>
            <a:r>
              <a:rPr lang="en-US" altLang="ja-JP" sz="2400" dirty="0" smtClean="0"/>
              <a:t>thermal </a:t>
            </a:r>
            <a:r>
              <a:rPr lang="en-US" altLang="ja-JP" sz="2400" dirty="0" err="1" smtClean="0"/>
              <a:t>Muonium</a:t>
            </a:r>
            <a:r>
              <a:rPr lang="en-US" altLang="ja-JP" sz="2400" dirty="0" smtClean="0"/>
              <a:t> atoms</a:t>
            </a:r>
          </a:p>
          <a:p>
            <a:pPr lvl="1"/>
            <a:r>
              <a:rPr lang="en-US" altLang="ja-JP" sz="2400" dirty="0" smtClean="0"/>
              <a:t>Polarized </a:t>
            </a:r>
            <a:r>
              <a:rPr lang="en-US" altLang="ja-JP" sz="2400" dirty="0" err="1" smtClean="0"/>
              <a:t>muon</a:t>
            </a:r>
            <a:r>
              <a:rPr lang="en-US" altLang="ja-JP" sz="2400" dirty="0" smtClean="0"/>
              <a:t> acceleration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35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166" y="137469"/>
            <a:ext cx="8637949" cy="835249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37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023"/>
            <a:ext cx="8229600" cy="71984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Summary of experimental conditions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5-07-13 15.34.5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" r="-228"/>
          <a:stretch/>
        </p:blipFill>
        <p:spPr>
          <a:xfrm>
            <a:off x="1283844" y="770827"/>
            <a:ext cx="6647145" cy="5950648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03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1840"/>
            <a:ext cx="8229600" cy="817073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beam intensity </a:t>
            </a:r>
            <a:endParaRPr kumimoji="1" lang="ja-JP" altLang="en-US" dirty="0"/>
          </a:p>
        </p:txBody>
      </p:sp>
      <p:pic>
        <p:nvPicPr>
          <p:cNvPr id="7" name="コンテンツ プレースホルダー 6" descr="スクリーンショット 2015-07-06 10.03.2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" r="382"/>
          <a:stretch/>
        </p:blipFill>
        <p:spPr>
          <a:xfrm>
            <a:off x="155974" y="868913"/>
            <a:ext cx="8842228" cy="5840799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6680218" y="829561"/>
            <a:ext cx="23951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1MW, 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SiC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target are assumed.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75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616"/>
          </a:xfrm>
        </p:spPr>
        <p:txBody>
          <a:bodyPr/>
          <a:lstStyle/>
          <a:p>
            <a:r>
              <a:rPr kumimoji="1" lang="en-US" altLang="ja-JP" dirty="0" smtClean="0"/>
              <a:t>Technically driven schedule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G2SkdSummary20150430r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4" t="19309" r="9556" b="19597"/>
          <a:stretch/>
        </p:blipFill>
        <p:spPr>
          <a:xfrm>
            <a:off x="-19690" y="1309343"/>
            <a:ext cx="9128295" cy="455805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75279" y="5867396"/>
            <a:ext cx="647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Assumption : Major construction fund become available in JFY2016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Note : Detector construction fund (</a:t>
            </a:r>
            <a:r>
              <a:rPr lang="en-US" altLang="ja-JP" dirty="0" err="1" smtClean="0">
                <a:solidFill>
                  <a:srgbClr val="FF0000"/>
                </a:solidFill>
              </a:rPr>
              <a:t>Kakenhi</a:t>
            </a:r>
            <a:r>
              <a:rPr lang="en-US" altLang="ja-JP" dirty="0" smtClean="0">
                <a:solidFill>
                  <a:srgbClr val="FF0000"/>
                </a:solidFill>
              </a:rPr>
              <a:t>-S) is available.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65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日付プレースホルダ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D0D7-BCDB-43EB-B2DC-F2B452B8DFB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4048" y="3632197"/>
            <a:ext cx="4067944" cy="31811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43" name="直線矢印コネクタ 42"/>
          <p:cNvCxnSpPr/>
          <p:nvPr/>
        </p:nvCxnSpPr>
        <p:spPr>
          <a:xfrm>
            <a:off x="6732240" y="4365104"/>
            <a:ext cx="504056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 rot="1844274">
            <a:off x="4858005" y="3897838"/>
            <a:ext cx="137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</a:t>
            </a:r>
            <a:r>
              <a:rPr lang="en-US" altLang="ja-JP" baseline="30000" dirty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+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beam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64088" y="609329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¼ model (OPERA)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2" name="直線矢印コネクタ 81"/>
          <p:cNvCxnSpPr/>
          <p:nvPr/>
        </p:nvCxnSpPr>
        <p:spPr>
          <a:xfrm flipH="1" flipV="1">
            <a:off x="5508104" y="3717032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6228184" y="40050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tunnel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64288" y="371703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Super conductive solenoid magnet</a:t>
            </a:r>
          </a:p>
        </p:txBody>
      </p:sp>
      <p:sp>
        <p:nvSpPr>
          <p:cNvPr id="32" name="タイトル 1"/>
          <p:cNvSpPr txBox="1">
            <a:spLocks/>
          </p:cNvSpPr>
          <p:nvPr/>
        </p:nvSpPr>
        <p:spPr>
          <a:xfrm>
            <a:off x="971600" y="0"/>
            <a:ext cx="7920880" cy="83671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altLang="ja-JP" sz="4000" b="1" u="sng" dirty="0">
                <a:solidFill>
                  <a:prstClr val="black"/>
                </a:solidFill>
                <a:latin typeface="Calibri"/>
                <a:ea typeface="ＭＳ Ｐゴシック"/>
              </a:rPr>
              <a:t>Transport beam </a:t>
            </a:r>
            <a:r>
              <a:rPr lang="en-US" altLang="ja-JP" sz="40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line</a:t>
            </a:r>
            <a:r>
              <a:rPr lang="en-US" altLang="ja-JP" sz="4000" b="1" u="sng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4000" b="1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and injection</a:t>
            </a:r>
            <a:endParaRPr lang="ja-JP" altLang="en-US" sz="4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7143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テキスト ボックス 35"/>
          <p:cNvSpPr txBox="1"/>
          <p:nvPr/>
        </p:nvSpPr>
        <p:spPr>
          <a:xfrm>
            <a:off x="179512" y="1484784"/>
            <a:ext cx="8640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LINAC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EXIT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角丸四角形吹き出し 39"/>
          <p:cNvSpPr/>
          <p:nvPr/>
        </p:nvSpPr>
        <p:spPr>
          <a:xfrm>
            <a:off x="1475656" y="764704"/>
            <a:ext cx="1337179" cy="310344"/>
          </a:xfrm>
          <a:prstGeom prst="wedgeRoundRectCallout">
            <a:avLst>
              <a:gd name="adj1" fmla="val -39106"/>
              <a:gd name="adj2" fmla="val 14559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Bend 12.5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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8020218" y="1786988"/>
            <a:ext cx="5040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 flipH="1" flipV="1">
            <a:off x="5391928" y="2510529"/>
            <a:ext cx="2594209" cy="8049"/>
          </a:xfrm>
          <a:prstGeom prst="line">
            <a:avLst/>
          </a:prstGeom>
          <a:ln w="3810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角丸四角形吹き出し 43"/>
          <p:cNvSpPr/>
          <p:nvPr/>
        </p:nvSpPr>
        <p:spPr>
          <a:xfrm>
            <a:off x="8085246" y="2534900"/>
            <a:ext cx="1058754" cy="587648"/>
          </a:xfrm>
          <a:prstGeom prst="wedgeRoundRectCallout">
            <a:avLst>
              <a:gd name="adj1" fmla="val -31219"/>
              <a:gd name="adj2" fmla="val -126314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Storage magnet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1475656" y="3291458"/>
            <a:ext cx="6480720" cy="3376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4274739" y="289532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8.8m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 flipV="1">
            <a:off x="2843808" y="1772816"/>
            <a:ext cx="0" cy="14401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3059832" y="26369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Apply X-Y coupling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 flipH="1">
            <a:off x="2843808" y="2492896"/>
            <a:ext cx="2520281" cy="0"/>
          </a:xfrm>
          <a:prstGeom prst="line">
            <a:avLst/>
          </a:prstGeom>
          <a:ln w="3810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角丸四角形吹き出し 53"/>
          <p:cNvSpPr/>
          <p:nvPr/>
        </p:nvSpPr>
        <p:spPr>
          <a:xfrm>
            <a:off x="1475656" y="764704"/>
            <a:ext cx="1337179" cy="310344"/>
          </a:xfrm>
          <a:prstGeom prst="wedgeRoundRectCallout">
            <a:avLst>
              <a:gd name="adj1" fmla="val 38537"/>
              <a:gd name="adj2" fmla="val 16093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652120" y="2537520"/>
            <a:ext cx="209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Free drift LD=350cm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 flipH="1">
            <a:off x="1403648" y="2492896"/>
            <a:ext cx="1440159" cy="0"/>
          </a:xfrm>
          <a:prstGeom prst="line">
            <a:avLst/>
          </a:prstGeom>
          <a:ln w="3810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611560" y="256490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Bend beam and control dispersion zero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 flipV="1">
            <a:off x="5359896" y="1700808"/>
            <a:ext cx="0" cy="14401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C:\Users\hiromi\Documents\2014doc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4579711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0" name="角丸四角形吹き出し 59"/>
          <p:cNvSpPr/>
          <p:nvPr/>
        </p:nvSpPr>
        <p:spPr>
          <a:xfrm>
            <a:off x="6732240" y="764704"/>
            <a:ext cx="1584176" cy="504056"/>
          </a:xfrm>
          <a:prstGeom prst="wedgeRoundRectCallout">
            <a:avLst>
              <a:gd name="adj1" fmla="val 30545"/>
              <a:gd name="adj2" fmla="val 10512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Injection</a:t>
            </a:r>
            <a:endParaRPr lang="ja-JP" altLang="en-US" sz="2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4362" y="6518203"/>
            <a:ext cx="24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H.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Iinuma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, H. Nakayama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5501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8529" y="823316"/>
            <a:ext cx="8911363" cy="5932040"/>
          </a:xfrm>
        </p:spPr>
        <p:txBody>
          <a:bodyPr>
            <a:normAutofit/>
          </a:bodyPr>
          <a:lstStyle/>
          <a:p>
            <a:r>
              <a:rPr kumimoji="1" lang="en-US" altLang="ja-JP" sz="2600" b="1" dirty="0" smtClean="0"/>
              <a:t>BNL/FNAL major systematics (on </a:t>
            </a:r>
            <a:r>
              <a:rPr kumimoji="1" lang="en-US" altLang="ja-JP" sz="2600" b="1" dirty="0" err="1" smtClean="0"/>
              <a:t>ω</a:t>
            </a:r>
            <a:r>
              <a:rPr kumimoji="1" lang="en-US" altLang="ja-JP" sz="2600" b="1" baseline="-25000" dirty="0" err="1" smtClean="0"/>
              <a:t>a</a:t>
            </a:r>
            <a:r>
              <a:rPr kumimoji="1" lang="en-US" altLang="ja-JP" sz="2600" b="1" dirty="0" smtClean="0"/>
              <a:t>)</a:t>
            </a:r>
          </a:p>
          <a:p>
            <a:endParaRPr lang="en-US" altLang="ja-JP" sz="2800" dirty="0"/>
          </a:p>
          <a:p>
            <a:pPr lvl="2"/>
            <a:endParaRPr lang="en-US" altLang="ja-JP" sz="24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Major systematic uncertainties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28844" y="22663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56683"/>
              </p:ext>
            </p:extLst>
          </p:nvPr>
        </p:nvGraphicFramePr>
        <p:xfrm>
          <a:off x="802737" y="1707752"/>
          <a:ext cx="5652729" cy="448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243"/>
                <a:gridCol w="1884243"/>
                <a:gridCol w="1884243"/>
              </a:tblGrid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Source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BNL (ppm)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FNAL goal (ppm)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Gain changes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0.12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0.02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Lost </a:t>
                      </a:r>
                      <a:r>
                        <a:rPr kumimoji="1" lang="en-US" altLang="ja-JP" sz="2400" dirty="0" err="1" smtClean="0"/>
                        <a:t>muons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0.09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0.02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Pile up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0.04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CBO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0.07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0.04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 and pitch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0.03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61058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Total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0.18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0.07</a:t>
                      </a:r>
                      <a:endParaRPr kumimoji="1" lang="ja-JP" alt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右中かっこ 12"/>
          <p:cNvSpPr/>
          <p:nvPr/>
        </p:nvSpPr>
        <p:spPr>
          <a:xfrm>
            <a:off x="6455466" y="2569175"/>
            <a:ext cx="416010" cy="296666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71476" y="3434409"/>
            <a:ext cx="2160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ndara"/>
                <a:ea typeface="HGP明朝E"/>
              </a:rPr>
              <a:t>All related with </a:t>
            </a:r>
            <a:r>
              <a:rPr lang="en-US" altLang="ja-JP" sz="2000" b="1" dirty="0" smtClean="0">
                <a:solidFill>
                  <a:srgbClr val="FF0000"/>
                </a:solidFill>
                <a:latin typeface="Candara"/>
                <a:ea typeface="HGP明朝E"/>
              </a:rPr>
              <a:t>beam quality and characteristics.</a:t>
            </a:r>
          </a:p>
          <a:p>
            <a:endParaRPr lang="en-US" altLang="ja-JP" sz="2000" dirty="0" smtClean="0">
              <a:solidFill>
                <a:srgbClr val="FF0000"/>
              </a:solidFill>
              <a:latin typeface="Candara"/>
              <a:ea typeface="HGP明朝E"/>
            </a:endParaRPr>
          </a:p>
          <a:p>
            <a:endParaRPr lang="en-US" altLang="ja-JP" sz="2000" dirty="0" smtClean="0">
              <a:solidFill>
                <a:srgbClr val="FF0000"/>
              </a:solidFill>
              <a:latin typeface="Candara"/>
              <a:ea typeface="HGP明朝E"/>
            </a:endParaRPr>
          </a:p>
          <a:p>
            <a:r>
              <a:rPr lang="en-US" altLang="ja-JP" sz="2000" dirty="0" smtClean="0">
                <a:solidFill>
                  <a:srgbClr val="000000"/>
                </a:solidFill>
                <a:latin typeface="Candara"/>
                <a:ea typeface="HGP明朝E"/>
              </a:rPr>
              <a:t>Largely </a:t>
            </a:r>
            <a:r>
              <a:rPr lang="en-US" altLang="ja-JP" sz="2000" dirty="0">
                <a:solidFill>
                  <a:srgbClr val="000000"/>
                </a:solidFill>
                <a:latin typeface="Candara"/>
                <a:ea typeface="HGP明朝E"/>
              </a:rPr>
              <a:t>suppressed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Candara"/>
                <a:ea typeface="HGP明朝E"/>
              </a:rPr>
              <a:t>by using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Candara"/>
                <a:ea typeface="HGP明朝E"/>
              </a:rPr>
              <a:t>“</a:t>
            </a:r>
            <a:r>
              <a:rPr lang="en-US" altLang="ja-JP" sz="2000" b="1" dirty="0" err="1">
                <a:solidFill>
                  <a:srgbClr val="FF0000"/>
                </a:solidFill>
                <a:latin typeface="Candara"/>
                <a:ea typeface="HGP明朝E"/>
              </a:rPr>
              <a:t>ulta</a:t>
            </a:r>
            <a:r>
              <a:rPr lang="en-US" altLang="ja-JP" sz="2000" b="1" dirty="0">
                <a:solidFill>
                  <a:srgbClr val="FF0000"/>
                </a:solidFill>
                <a:latin typeface="Candara"/>
                <a:ea typeface="HGP明朝E"/>
              </a:rPr>
              <a:t>-cold” </a:t>
            </a:r>
            <a:r>
              <a:rPr lang="en-US" altLang="ja-JP" sz="2000" b="1" dirty="0" err="1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endParaRPr lang="ja-JP" altLang="en-US" sz="20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7364426" y="4546849"/>
            <a:ext cx="846713" cy="4148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247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hiromi\Downloads\nov05_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366" y="3556192"/>
            <a:ext cx="4343825" cy="29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1" name="Picture 1" descr="C:\Users\hiromi\Documents\2014doc\oct22_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24" y="3349104"/>
            <a:ext cx="4287308" cy="3076479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0676" y="0"/>
            <a:ext cx="8854754" cy="548680"/>
          </a:xfrm>
        </p:spPr>
        <p:txBody>
          <a:bodyPr>
            <a:normAutofit fontScale="90000"/>
          </a:bodyPr>
          <a:lstStyle/>
          <a:p>
            <a:r>
              <a:rPr lang="en-US" altLang="ja-JP" sz="3600" u="sng" dirty="0" smtClean="0"/>
              <a:t>Kicker and weak focusing field</a:t>
            </a:r>
            <a:endParaRPr kumimoji="1" lang="ja-JP" altLang="en-US" sz="3600" u="sng" dirty="0"/>
          </a:p>
        </p:txBody>
      </p:sp>
      <p:pic>
        <p:nvPicPr>
          <p:cNvPr id="18434" name="Picture 2" descr="C:\Users\hiromi\Downloads\q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60" y="681365"/>
            <a:ext cx="4233080" cy="2870709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759725" y="895129"/>
            <a:ext cx="237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Radial field distribution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378504" y="1401445"/>
            <a:ext cx="15476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ja-JP" sz="1000" dirty="0">
                <a:solidFill>
                  <a:prstClr val="black"/>
                </a:solidFill>
                <a:latin typeface="Arial Unicode MS" pitchFamily="50" charset="-128"/>
                <a:ea typeface="ＭＳ Ｐゴシック" pitchFamily="50" charset="-128"/>
                <a:cs typeface="ＭＳ Ｐゴシック" pitchFamily="50" charset="-128"/>
              </a:rPr>
              <a:t>FLDATA-20130620.txt</a:t>
            </a:r>
            <a:r>
              <a:rPr lang="ja-JP" altLang="ja-JP" sz="900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  <a:endParaRPr lang="ja-JP" altLang="ja-JP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6714740" y="4903454"/>
            <a:ext cx="179607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990024" y="4458197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0.3mrad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6697449" y="3462589"/>
            <a:ext cx="0" cy="135786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6618542" y="3471412"/>
            <a:ext cx="0" cy="135786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697449" y="3498969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10mm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20977" y="3836994"/>
            <a:ext cx="17281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Simple harmonic motion volume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1438789" y="1842785"/>
            <a:ext cx="1670" cy="27714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3024635" y="1914793"/>
            <a:ext cx="1670" cy="269810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1440459" y="4435073"/>
            <a:ext cx="1584176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H="1" flipV="1">
            <a:off x="2173928" y="4882806"/>
            <a:ext cx="1224136" cy="496982"/>
          </a:xfrm>
          <a:prstGeom prst="straightConnector1">
            <a:avLst/>
          </a:prstGeom>
          <a:ln w="28575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326055" y="4723105"/>
            <a:ext cx="111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800" b="1" dirty="0">
                <a:solidFill>
                  <a:srgbClr val="00B050"/>
                </a:solidFill>
                <a:latin typeface="Calibri"/>
                <a:ea typeface="ＭＳ Ｐゴシック"/>
              </a:rPr>
              <a:t>Kick!!</a:t>
            </a:r>
            <a:endParaRPr lang="ja-JP" altLang="en-US" sz="2800" b="1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360048" y="5994271"/>
            <a:ext cx="2133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2014/11/7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27912" y="5994271"/>
            <a:ext cx="2133600" cy="365125"/>
          </a:xfrm>
        </p:spPr>
        <p:txBody>
          <a:bodyPr/>
          <a:lstStyle/>
          <a:p>
            <a:fld id="{1BAB64A3-B66F-4554-A3B2-CEC128C9AD8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2261420" y="4388102"/>
            <a:ext cx="3697460" cy="41883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204411" y="4959334"/>
            <a:ext cx="3754469" cy="6805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4951406" y="3873480"/>
            <a:ext cx="156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Zoom up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6718427" y="4827529"/>
            <a:ext cx="179607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132358" y="61512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Vertical phase space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328" y="978689"/>
            <a:ext cx="2201612" cy="1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日付プレースホルダ 64"/>
          <p:cNvSpPr txBox="1">
            <a:spLocks/>
          </p:cNvSpPr>
          <p:nvPr/>
        </p:nvSpPr>
        <p:spPr>
          <a:xfrm>
            <a:off x="7025792" y="61307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>
              <a:defRPr/>
            </a:pPr>
            <a:r>
              <a:rPr lang="en-US" altLang="ja-JP" sz="1200" dirty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2014/11/7</a:t>
            </a:r>
            <a:endParaRPr lang="ja-JP" altLang="en-US" sz="12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2" name="円弧 41"/>
          <p:cNvSpPr/>
          <p:nvPr/>
        </p:nvSpPr>
        <p:spPr>
          <a:xfrm>
            <a:off x="4083336" y="2346841"/>
            <a:ext cx="1291046" cy="503768"/>
          </a:xfrm>
          <a:prstGeom prst="arc">
            <a:avLst>
              <a:gd name="adj1" fmla="val 8786701"/>
              <a:gd name="adj2" fmla="val 13106513"/>
            </a:avLst>
          </a:prstGeom>
          <a:ln w="38100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弧 42"/>
          <p:cNvSpPr/>
          <p:nvPr/>
        </p:nvSpPr>
        <p:spPr>
          <a:xfrm>
            <a:off x="4155344" y="1210449"/>
            <a:ext cx="1296144" cy="504056"/>
          </a:xfrm>
          <a:prstGeom prst="arc">
            <a:avLst>
              <a:gd name="adj1" fmla="val 9505027"/>
              <a:gd name="adj2" fmla="val 17921011"/>
            </a:avLst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197548" y="1034727"/>
            <a:ext cx="2946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 pitchFamily="34" charset="0"/>
              <a:buChar char="•"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Pulsed Radial field ;</a:t>
            </a:r>
          </a:p>
          <a:p>
            <a:pPr marL="342900" indent="-342900" defTabSz="914400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   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</a:t>
            </a:r>
            <a:r>
              <a:rPr lang="en-US" altLang="ja-JP" sz="1400" b="1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B</a:t>
            </a:r>
            <a:r>
              <a:rPr lang="en-US" altLang="ja-JP" sz="1400" b="1" baseline="-25000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kick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(t)=</a:t>
            </a:r>
            <a:r>
              <a:rPr lang="en-US" altLang="ja-JP" sz="1400" b="1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B</a:t>
            </a:r>
            <a:r>
              <a:rPr lang="en-US" altLang="ja-JP" sz="1400" b="1" baseline="-25000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peak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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sin(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t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)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 </a:t>
            </a:r>
            <a:r>
              <a:rPr lang="en-US" altLang="ja-JP" sz="1400" b="1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exp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(-t/)</a:t>
            </a:r>
            <a:endParaRPr lang="en-US" altLang="ja-JP" sz="1400" b="1" dirty="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342900" indent="-342900" defTabSz="914400"/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       =/</a:t>
            </a:r>
            <a:r>
              <a:rPr lang="en-US" altLang="ja-JP" sz="1400" b="1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T</a:t>
            </a:r>
            <a:r>
              <a:rPr lang="en-US" altLang="ja-JP" sz="1400" b="1" baseline="-25000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kick</a:t>
            </a:r>
            <a:endParaRPr lang="en-US" altLang="ja-JP" sz="1400" b="1" dirty="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800100" lvl="1" indent="-342900" defTabSz="914400">
              <a:buFont typeface="Arial" pitchFamily="34" charset="0"/>
              <a:buChar char="•"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T</a:t>
            </a:r>
            <a:r>
              <a:rPr lang="en-US" altLang="ja-JP" sz="1400" baseline="-25000" dirty="0">
                <a:solidFill>
                  <a:prstClr val="black"/>
                </a:solidFill>
                <a:latin typeface="Calibri"/>
                <a:ea typeface="ＭＳ Ｐゴシック"/>
                <a:sym typeface="Symbol"/>
              </a:rPr>
              <a:t>kick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~500nsec</a:t>
            </a:r>
          </a:p>
          <a:p>
            <a:pPr marL="800100" lvl="1" indent="-342900" defTabSz="914400">
              <a:buFont typeface="Arial" pitchFamily="34" charset="0"/>
              <a:buChar char="•"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Peak field B</a:t>
            </a:r>
            <a:r>
              <a:rPr lang="en-US" altLang="ja-JP" sz="1400" baseline="-25000" dirty="0">
                <a:solidFill>
                  <a:prstClr val="black"/>
                </a:solidFill>
                <a:latin typeface="Calibri"/>
                <a:ea typeface="ＭＳ Ｐゴシック"/>
              </a:rPr>
              <a:t>0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~2</a:t>
            </a:r>
            <a:r>
              <a:rPr lang="ja-JP" altLang="en-US" sz="1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gauss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2pairs of coil, pulsed high 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current</a:t>
            </a:r>
          </a:p>
          <a:p>
            <a:pPr defTabSz="914400"/>
            <a:r>
              <a:rPr lang="en-US" altLang="ja-JP" sz="1400" b="1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           I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(t)=</a:t>
            </a:r>
            <a:r>
              <a:rPr lang="en-US" altLang="ja-JP" sz="1400" b="1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I</a:t>
            </a:r>
            <a:r>
              <a:rPr lang="en-US" altLang="ja-JP" sz="1400" b="1" baseline="-25000" dirty="0" err="1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peak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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sin(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t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)</a:t>
            </a:r>
            <a:endParaRPr lang="en-US" altLang="ja-JP" sz="1400" b="1" dirty="0">
              <a:solidFill>
                <a:prstClr val="black"/>
              </a:solidFill>
              <a:latin typeface="Times New Roman" pitchFamily="18" charset="0"/>
              <a:ea typeface="ＭＳ Ｐゴシック"/>
              <a:cs typeface="Times New Roman" pitchFamily="18" charset="0"/>
              <a:sym typeface="Symbol"/>
            </a:endParaRPr>
          </a:p>
          <a:p>
            <a:pPr defTabSz="914400"/>
            <a:r>
              <a:rPr lang="en-US" altLang="ja-JP" sz="1400" b="1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           </a:t>
            </a:r>
            <a:r>
              <a:rPr lang="en-US" altLang="ja-JP" sz="1400" b="1" dirty="0" err="1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I</a:t>
            </a:r>
            <a:r>
              <a:rPr lang="en-US" altLang="ja-JP" sz="1400" b="1" baseline="-25000" dirty="0" err="1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peak</a:t>
            </a:r>
            <a:r>
              <a:rPr lang="en-US" altLang="ja-JP" sz="1400" b="1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 </a:t>
            </a:r>
            <a:r>
              <a:rPr lang="en-US" altLang="ja-JP" sz="1400" b="1" dirty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100A/</a:t>
            </a:r>
            <a:r>
              <a:rPr lang="en-US" altLang="ja-JP" sz="1400" b="1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/>
              </a:rPr>
              <a:t>coil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Decay loss ~ 1%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Weak magnetic focus n = 1.5E-4 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5633" y="6488668"/>
            <a:ext cx="2436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H.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Iinuma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, H. Nakayama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86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0606"/>
          </a:xfrm>
        </p:spPr>
        <p:txBody>
          <a:bodyPr/>
          <a:lstStyle/>
          <a:p>
            <a:r>
              <a:rPr kumimoji="1" lang="en-US" altLang="ja-JP" dirty="0" smtClean="0"/>
              <a:t>Specifications: USM source</a:t>
            </a:r>
            <a:endParaRPr kumimoji="1" lang="ja-JP" altLang="en-US" dirty="0"/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931532"/>
              </p:ext>
            </p:extLst>
          </p:nvPr>
        </p:nvGraphicFramePr>
        <p:xfrm>
          <a:off x="5175460" y="822474"/>
          <a:ext cx="3809800" cy="271240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04900"/>
                <a:gridCol w="1904900"/>
              </a:tblGrid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Item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Specifications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5575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Mu  production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laser-ablated silica aerogel (30 mg/cc, φ50 mm, 8 mm thick)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lang="en-US" altLang="ja-JP" sz="1200" dirty="0" smtClean="0"/>
                        <a:t>Laser ionization region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1-6mm from the target surface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lang="en-US" altLang="ja-JP" sz="1200" dirty="0" smtClean="0"/>
                        <a:t>Target electrode </a:t>
                      </a:r>
                      <a:r>
                        <a:rPr lang="en-US" altLang="ja-JP" sz="1200" dirty="0" err="1" smtClean="0"/>
                        <a:t>voltate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5</a:t>
                      </a:r>
                      <a:r>
                        <a:rPr kumimoji="1" lang="en-US" altLang="ja-JP" sz="1200" baseline="0" dirty="0" smtClean="0"/>
                        <a:t> kV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Mesh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88% opening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SOA voltages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4.8 kV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baseline="0" dirty="0" smtClean="0">
                          <a:sym typeface="Wingdings"/>
                        </a:rPr>
                        <a:t> GND</a:t>
                      </a:r>
                      <a:r>
                        <a:rPr kumimoji="1" lang="en-US" altLang="ja-JP" sz="1200" dirty="0" smtClean="0"/>
                        <a:t> 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SOA aperture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240 mm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図 6" descr="muon-chamb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4" y="1143000"/>
            <a:ext cx="4492630" cy="2242709"/>
          </a:xfrm>
          <a:prstGeom prst="rect">
            <a:avLst/>
          </a:prstGeom>
        </p:spPr>
      </p:pic>
      <p:pic>
        <p:nvPicPr>
          <p:cNvPr id="8" name="図 7" descr="スクリーンショット 2015-07-13 15.59.5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411" y="3586280"/>
            <a:ext cx="3579585" cy="3135195"/>
          </a:xfrm>
          <a:prstGeom prst="rect">
            <a:avLst/>
          </a:prstGeom>
        </p:spPr>
      </p:pic>
      <p:pic>
        <p:nvPicPr>
          <p:cNvPr id="9" name="図 8" descr="laser_syste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58" y="3586280"/>
            <a:ext cx="4935903" cy="28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87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Specifications: surface muon transport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スクリーンショット 2015-07-13 15.3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84" y="1282037"/>
            <a:ext cx="2362200" cy="4699000"/>
          </a:xfrm>
          <a:prstGeom prst="rect">
            <a:avLst/>
          </a:prstGeom>
        </p:spPr>
      </p:pic>
      <p:pic>
        <p:nvPicPr>
          <p:cNvPr id="8" name="図 7" descr="スクリーンショット 2015-07-13 15.37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173798"/>
            <a:ext cx="2869594" cy="1653874"/>
          </a:xfrm>
          <a:prstGeom prst="rect">
            <a:avLst/>
          </a:prstGeom>
        </p:spPr>
      </p:pic>
      <p:pic>
        <p:nvPicPr>
          <p:cNvPr id="9" name="図 8" descr="スクリーンショット 2015-07-13 15.38.1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894" y="1173798"/>
            <a:ext cx="2505106" cy="1539085"/>
          </a:xfrm>
          <a:prstGeom prst="rect">
            <a:avLst/>
          </a:prstGeom>
        </p:spPr>
      </p:pic>
      <p:pic>
        <p:nvPicPr>
          <p:cNvPr id="10" name="図 9" descr="スクリーンショット 2015-07-13 15.38.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2964902"/>
            <a:ext cx="3210733" cy="1669581"/>
          </a:xfrm>
          <a:prstGeom prst="rect">
            <a:avLst/>
          </a:prstGeom>
        </p:spPr>
      </p:pic>
      <p:pic>
        <p:nvPicPr>
          <p:cNvPr id="11" name="図 10" descr="スクリーンショット 2015-07-13 15.38.2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956" y="2964902"/>
            <a:ext cx="2264286" cy="189140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934470" y="3106179"/>
            <a:ext cx="437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ESS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220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987"/>
            <a:ext cx="8229600" cy="1016860"/>
          </a:xfrm>
        </p:spPr>
        <p:txBody>
          <a:bodyPr/>
          <a:lstStyle/>
          <a:p>
            <a:r>
              <a:rPr lang="en-US" altLang="ja-JP" dirty="0" smtClean="0"/>
              <a:t>Specifications: LINAC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5986462"/>
            <a:ext cx="2133600" cy="365125"/>
          </a:xfrm>
        </p:spPr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032836"/>
            <a:ext cx="2133600" cy="365125"/>
          </a:xfrm>
        </p:spPr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116963" y="1435510"/>
            <a:ext cx="3569416" cy="4870608"/>
          </a:xfrm>
          <a:prstGeom prst="rect">
            <a:avLst/>
          </a:prstGeom>
          <a:solidFill>
            <a:srgbClr val="66FFFF">
              <a:alpha val="14902"/>
            </a:srgbClr>
          </a:solidFill>
          <a:ln>
            <a:solidFill>
              <a:srgbClr val="00EB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71" y="1629289"/>
            <a:ext cx="3240000" cy="218382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116542" y="1045853"/>
            <a:ext cx="3570258" cy="461665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324MHz APF IH-DTL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5282282" y="3884954"/>
            <a:ext cx="3246437" cy="2316163"/>
            <a:chOff x="463" y="2543"/>
            <a:chExt cx="2045" cy="1459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3" y="2543"/>
              <a:ext cx="2041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63" y="2543"/>
              <a:ext cx="2041" cy="147"/>
            </a:xfrm>
            <a:prstGeom prst="rect">
              <a:avLst/>
            </a:prstGeom>
            <a:solidFill>
              <a:srgbClr val="C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63" y="2687"/>
              <a:ext cx="2041" cy="122"/>
            </a:xfrm>
            <a:prstGeom prst="rect">
              <a:avLst/>
            </a:prstGeom>
            <a:solidFill>
              <a:srgbClr val="FFF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63" y="2805"/>
              <a:ext cx="2041" cy="123"/>
            </a:xfrm>
            <a:prstGeom prst="rect">
              <a:avLst/>
            </a:prstGeom>
            <a:solidFill>
              <a:srgbClr val="FFF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63" y="2924"/>
              <a:ext cx="2041" cy="122"/>
            </a:xfrm>
            <a:prstGeom prst="rect">
              <a:avLst/>
            </a:prstGeom>
            <a:solidFill>
              <a:srgbClr val="FFF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463" y="3043"/>
              <a:ext cx="2041" cy="122"/>
            </a:xfrm>
            <a:prstGeom prst="rect">
              <a:avLst/>
            </a:prstGeom>
            <a:solidFill>
              <a:srgbClr val="FFF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463" y="3161"/>
              <a:ext cx="2041" cy="122"/>
            </a:xfrm>
            <a:prstGeom prst="rect">
              <a:avLst/>
            </a:prstGeom>
            <a:solidFill>
              <a:srgbClr val="FFF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463" y="3280"/>
              <a:ext cx="2041" cy="122"/>
            </a:xfrm>
            <a:prstGeom prst="rect">
              <a:avLst/>
            </a:prstGeom>
            <a:solidFill>
              <a:srgbClr val="FFF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63" y="3398"/>
              <a:ext cx="2041" cy="123"/>
            </a:xfrm>
            <a:prstGeom prst="rect">
              <a:avLst/>
            </a:prstGeom>
            <a:solidFill>
              <a:srgbClr val="FFF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463" y="3517"/>
              <a:ext cx="2041" cy="122"/>
            </a:xfrm>
            <a:prstGeom prst="rect">
              <a:avLst/>
            </a:prstGeom>
            <a:solidFill>
              <a:srgbClr val="FFF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63" y="3636"/>
              <a:ext cx="2041" cy="122"/>
            </a:xfrm>
            <a:prstGeom prst="rect">
              <a:avLst/>
            </a:prstGeom>
            <a:solidFill>
              <a:srgbClr val="FFF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463" y="3754"/>
              <a:ext cx="2041" cy="122"/>
            </a:xfrm>
            <a:prstGeom prst="rect">
              <a:avLst/>
            </a:prstGeom>
            <a:solidFill>
              <a:srgbClr val="FFF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463" y="3873"/>
              <a:ext cx="2041" cy="122"/>
            </a:xfrm>
            <a:prstGeom prst="rect">
              <a:avLst/>
            </a:prstGeom>
            <a:solidFill>
              <a:srgbClr val="FFF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477" y="2719"/>
              <a:ext cx="66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Frequency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[MHz]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2062" y="2719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324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477" y="2838"/>
              <a:ext cx="88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Length of IH-DTL</a:t>
              </a:r>
              <a:r>
                <a:rPr kumimoji="1" 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[mm]</a:t>
              </a:r>
              <a:endParaRPr kumimoji="1" lang="ja-JP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2044" y="2838"/>
              <a:ext cx="16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1440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477" y="2956"/>
              <a:ext cx="86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Number of Gaps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[gaps]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2084" y="2956"/>
              <a:ext cx="8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17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Rectangle 23"/>
            <p:cNvSpPr>
              <a:spLocks noChangeArrowheads="1"/>
            </p:cNvSpPr>
            <p:nvPr/>
          </p:nvSpPr>
          <p:spPr bwMode="auto">
            <a:xfrm>
              <a:off x="477" y="3075"/>
              <a:ext cx="119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Electric field on the axis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[MV/m]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2055" y="3075"/>
              <a:ext cx="13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9.00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477" y="3194"/>
              <a:ext cx="95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Average bohr radius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[mm]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2087" y="3194"/>
              <a:ext cx="9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7.5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477" y="3312"/>
              <a:ext cx="59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lang="en-US" altLang="ja-JP" sz="1000" b="1" dirty="0" smtClean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RF</a:t>
              </a: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 Power</a:t>
              </a:r>
              <a:r>
                <a:rPr kumimoji="1" 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[kW]</a:t>
              </a:r>
              <a:endParaRPr kumimoji="1" lang="ja-JP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2073" y="3312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000" b="1" dirty="0" smtClean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168</a:t>
              </a:r>
              <a:endParaRPr kumimoji="1" lang="ja-JP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477" y="3431"/>
              <a:ext cx="31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Q value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2036" y="3431"/>
              <a:ext cx="20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11822</a:t>
              </a:r>
              <a:endParaRPr kumimoji="1" lang="ja-JP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7" name="Rectangle 31"/>
            <p:cNvSpPr>
              <a:spLocks noChangeArrowheads="1"/>
            </p:cNvSpPr>
            <p:nvPr/>
          </p:nvSpPr>
          <p:spPr bwMode="auto">
            <a:xfrm>
              <a:off x="477" y="3549"/>
              <a:ext cx="98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Shunt impedance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[MΩ/m]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Rectangle 32"/>
            <p:cNvSpPr>
              <a:spLocks noChangeArrowheads="1"/>
            </p:cNvSpPr>
            <p:nvPr/>
          </p:nvSpPr>
          <p:spPr bwMode="auto">
            <a:xfrm>
              <a:off x="2060" y="3549"/>
              <a:ext cx="13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56.</a:t>
              </a:r>
              <a:r>
                <a:rPr kumimoji="1" lang="en-US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6</a:t>
              </a:r>
              <a:endParaRPr kumimoji="1" lang="ja-JP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9" name="Rectangle 33"/>
            <p:cNvSpPr>
              <a:spLocks noChangeArrowheads="1"/>
            </p:cNvSpPr>
            <p:nvPr/>
          </p:nvSpPr>
          <p:spPr bwMode="auto">
            <a:xfrm>
              <a:off x="477" y="3668"/>
              <a:ext cx="71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Input energy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[keV]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2064" y="3668"/>
              <a:ext cx="12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340</a:t>
              </a:r>
              <a:endParaRPr kumimoji="1" lang="ja-JP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1" name="Rectangle 35"/>
            <p:cNvSpPr>
              <a:spLocks noChangeArrowheads="1"/>
            </p:cNvSpPr>
            <p:nvPr/>
          </p:nvSpPr>
          <p:spPr bwMode="auto">
            <a:xfrm>
              <a:off x="477" y="3787"/>
              <a:ext cx="80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Output energy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[MeV]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055" y="3787"/>
              <a:ext cx="13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3.75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477" y="3905"/>
              <a:ext cx="96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Acceptance</a:t>
              </a: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[πmm-mrad]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2087" y="3905"/>
              <a:ext cx="9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</a:rPr>
                <a:t>1.8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697" y="2583"/>
              <a:ext cx="155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　　</a:t>
              </a: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Operation parameters (IH-DTL ver.153)</a:t>
              </a:r>
              <a:endParaRPr kumimoji="1" lang="ja-JP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463" y="2543"/>
              <a:ext cx="4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2500" y="2543"/>
              <a:ext cx="4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48" name="Rectangle 42"/>
            <p:cNvSpPr>
              <a:spLocks noChangeArrowheads="1"/>
            </p:cNvSpPr>
            <p:nvPr/>
          </p:nvSpPr>
          <p:spPr bwMode="auto">
            <a:xfrm>
              <a:off x="1764" y="2543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49" name="Rectangle 43"/>
            <p:cNvSpPr>
              <a:spLocks noChangeArrowheads="1"/>
            </p:cNvSpPr>
            <p:nvPr/>
          </p:nvSpPr>
          <p:spPr bwMode="auto">
            <a:xfrm>
              <a:off x="463" y="2683"/>
              <a:ext cx="2041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0" name="Line 44"/>
            <p:cNvSpPr>
              <a:spLocks noChangeShapeType="1"/>
            </p:cNvSpPr>
            <p:nvPr/>
          </p:nvSpPr>
          <p:spPr bwMode="auto">
            <a:xfrm>
              <a:off x="2500" y="2543"/>
              <a:ext cx="0" cy="14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2500" y="2543"/>
              <a:ext cx="4" cy="1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2" name="Line 46"/>
            <p:cNvSpPr>
              <a:spLocks noChangeShapeType="1"/>
            </p:cNvSpPr>
            <p:nvPr/>
          </p:nvSpPr>
          <p:spPr bwMode="auto">
            <a:xfrm>
              <a:off x="463" y="399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463" y="3995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4" name="Line 48"/>
            <p:cNvSpPr>
              <a:spLocks noChangeShapeType="1"/>
            </p:cNvSpPr>
            <p:nvPr/>
          </p:nvSpPr>
          <p:spPr bwMode="auto">
            <a:xfrm>
              <a:off x="1764" y="399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1764" y="3995"/>
              <a:ext cx="3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6" name="Line 50"/>
            <p:cNvSpPr>
              <a:spLocks noChangeShapeType="1"/>
            </p:cNvSpPr>
            <p:nvPr/>
          </p:nvSpPr>
          <p:spPr bwMode="auto">
            <a:xfrm>
              <a:off x="2500" y="399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7" name="Rectangle 51"/>
            <p:cNvSpPr>
              <a:spLocks noChangeArrowheads="1"/>
            </p:cNvSpPr>
            <p:nvPr/>
          </p:nvSpPr>
          <p:spPr bwMode="auto">
            <a:xfrm>
              <a:off x="2500" y="3995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8" name="Line 52"/>
            <p:cNvSpPr>
              <a:spLocks noChangeShapeType="1"/>
            </p:cNvSpPr>
            <p:nvPr/>
          </p:nvSpPr>
          <p:spPr bwMode="auto">
            <a:xfrm>
              <a:off x="2504" y="254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59" name="Rectangle 53"/>
            <p:cNvSpPr>
              <a:spLocks noChangeArrowheads="1"/>
            </p:cNvSpPr>
            <p:nvPr/>
          </p:nvSpPr>
          <p:spPr bwMode="auto">
            <a:xfrm>
              <a:off x="2504" y="2543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0" name="Line 54"/>
            <p:cNvSpPr>
              <a:spLocks noChangeShapeType="1"/>
            </p:cNvSpPr>
            <p:nvPr/>
          </p:nvSpPr>
          <p:spPr bwMode="auto">
            <a:xfrm>
              <a:off x="2504" y="268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1" name="Rectangle 55"/>
            <p:cNvSpPr>
              <a:spLocks noChangeArrowheads="1"/>
            </p:cNvSpPr>
            <p:nvPr/>
          </p:nvSpPr>
          <p:spPr bwMode="auto">
            <a:xfrm>
              <a:off x="2504" y="2687"/>
              <a:ext cx="4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2" name="Line 56"/>
            <p:cNvSpPr>
              <a:spLocks noChangeShapeType="1"/>
            </p:cNvSpPr>
            <p:nvPr/>
          </p:nvSpPr>
          <p:spPr bwMode="auto">
            <a:xfrm>
              <a:off x="2504" y="280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3" name="Rectangle 57"/>
            <p:cNvSpPr>
              <a:spLocks noChangeArrowheads="1"/>
            </p:cNvSpPr>
            <p:nvPr/>
          </p:nvSpPr>
          <p:spPr bwMode="auto">
            <a:xfrm>
              <a:off x="2504" y="2805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4" name="Line 58"/>
            <p:cNvSpPr>
              <a:spLocks noChangeShapeType="1"/>
            </p:cNvSpPr>
            <p:nvPr/>
          </p:nvSpPr>
          <p:spPr bwMode="auto">
            <a:xfrm>
              <a:off x="2504" y="29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5" name="Rectangle 59"/>
            <p:cNvSpPr>
              <a:spLocks noChangeArrowheads="1"/>
            </p:cNvSpPr>
            <p:nvPr/>
          </p:nvSpPr>
          <p:spPr bwMode="auto">
            <a:xfrm>
              <a:off x="2504" y="2924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>
              <a:off x="2504" y="304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7" name="Rectangle 61"/>
            <p:cNvSpPr>
              <a:spLocks noChangeArrowheads="1"/>
            </p:cNvSpPr>
            <p:nvPr/>
          </p:nvSpPr>
          <p:spPr bwMode="auto">
            <a:xfrm>
              <a:off x="2504" y="3043"/>
              <a:ext cx="4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8" name="Line 62"/>
            <p:cNvSpPr>
              <a:spLocks noChangeShapeType="1"/>
            </p:cNvSpPr>
            <p:nvPr/>
          </p:nvSpPr>
          <p:spPr bwMode="auto">
            <a:xfrm>
              <a:off x="2504" y="316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69" name="Rectangle 63"/>
            <p:cNvSpPr>
              <a:spLocks noChangeArrowheads="1"/>
            </p:cNvSpPr>
            <p:nvPr/>
          </p:nvSpPr>
          <p:spPr bwMode="auto">
            <a:xfrm>
              <a:off x="2504" y="3161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0" name="Line 64"/>
            <p:cNvSpPr>
              <a:spLocks noChangeShapeType="1"/>
            </p:cNvSpPr>
            <p:nvPr/>
          </p:nvSpPr>
          <p:spPr bwMode="auto">
            <a:xfrm>
              <a:off x="2504" y="328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1" name="Rectangle 65"/>
            <p:cNvSpPr>
              <a:spLocks noChangeArrowheads="1"/>
            </p:cNvSpPr>
            <p:nvPr/>
          </p:nvSpPr>
          <p:spPr bwMode="auto">
            <a:xfrm>
              <a:off x="2504" y="3280"/>
              <a:ext cx="4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2" name="Line 66"/>
            <p:cNvSpPr>
              <a:spLocks noChangeShapeType="1"/>
            </p:cNvSpPr>
            <p:nvPr/>
          </p:nvSpPr>
          <p:spPr bwMode="auto">
            <a:xfrm>
              <a:off x="2504" y="339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3" name="Rectangle 67"/>
            <p:cNvSpPr>
              <a:spLocks noChangeArrowheads="1"/>
            </p:cNvSpPr>
            <p:nvPr/>
          </p:nvSpPr>
          <p:spPr bwMode="auto">
            <a:xfrm>
              <a:off x="2504" y="3398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4" name="Line 68"/>
            <p:cNvSpPr>
              <a:spLocks noChangeShapeType="1"/>
            </p:cNvSpPr>
            <p:nvPr/>
          </p:nvSpPr>
          <p:spPr bwMode="auto">
            <a:xfrm>
              <a:off x="2504" y="351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5" name="Rectangle 69"/>
            <p:cNvSpPr>
              <a:spLocks noChangeArrowheads="1"/>
            </p:cNvSpPr>
            <p:nvPr/>
          </p:nvSpPr>
          <p:spPr bwMode="auto">
            <a:xfrm>
              <a:off x="2504" y="3517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6" name="Line 70"/>
            <p:cNvSpPr>
              <a:spLocks noChangeShapeType="1"/>
            </p:cNvSpPr>
            <p:nvPr/>
          </p:nvSpPr>
          <p:spPr bwMode="auto">
            <a:xfrm>
              <a:off x="2504" y="363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7" name="Rectangle 71"/>
            <p:cNvSpPr>
              <a:spLocks noChangeArrowheads="1"/>
            </p:cNvSpPr>
            <p:nvPr/>
          </p:nvSpPr>
          <p:spPr bwMode="auto">
            <a:xfrm>
              <a:off x="2504" y="3636"/>
              <a:ext cx="4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8" name="Line 72"/>
            <p:cNvSpPr>
              <a:spLocks noChangeShapeType="1"/>
            </p:cNvSpPr>
            <p:nvPr/>
          </p:nvSpPr>
          <p:spPr bwMode="auto">
            <a:xfrm>
              <a:off x="2504" y="375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79" name="Rectangle 73"/>
            <p:cNvSpPr>
              <a:spLocks noChangeArrowheads="1"/>
            </p:cNvSpPr>
            <p:nvPr/>
          </p:nvSpPr>
          <p:spPr bwMode="auto">
            <a:xfrm>
              <a:off x="2504" y="3754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80" name="Line 74"/>
            <p:cNvSpPr>
              <a:spLocks noChangeShapeType="1"/>
            </p:cNvSpPr>
            <p:nvPr/>
          </p:nvSpPr>
          <p:spPr bwMode="auto">
            <a:xfrm>
              <a:off x="2504" y="387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81" name="Rectangle 75"/>
            <p:cNvSpPr>
              <a:spLocks noChangeArrowheads="1"/>
            </p:cNvSpPr>
            <p:nvPr/>
          </p:nvSpPr>
          <p:spPr bwMode="auto">
            <a:xfrm>
              <a:off x="2504" y="3873"/>
              <a:ext cx="4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82" name="Line 76"/>
            <p:cNvSpPr>
              <a:spLocks noChangeShapeType="1"/>
            </p:cNvSpPr>
            <p:nvPr/>
          </p:nvSpPr>
          <p:spPr bwMode="auto">
            <a:xfrm>
              <a:off x="2504" y="399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  <p:sp>
          <p:nvSpPr>
            <p:cNvPr id="83" name="Rectangle 77"/>
            <p:cNvSpPr>
              <a:spLocks noChangeArrowheads="1"/>
            </p:cNvSpPr>
            <p:nvPr/>
          </p:nvSpPr>
          <p:spPr bwMode="auto">
            <a:xfrm>
              <a:off x="2504" y="3991"/>
              <a:ext cx="4" cy="4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000" b="1"/>
            </a:p>
          </p:txBody>
        </p:sp>
      </p:grpSp>
      <p:pic>
        <p:nvPicPr>
          <p:cNvPr id="84" name="図 83" descr="スクリーンショット 2015-07-13 15.21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6" y="4032422"/>
            <a:ext cx="4755641" cy="2689053"/>
          </a:xfrm>
          <a:prstGeom prst="rect">
            <a:avLst/>
          </a:prstGeom>
        </p:spPr>
      </p:pic>
      <p:grpSp>
        <p:nvGrpSpPr>
          <p:cNvPr id="86" name="グループ化 12"/>
          <p:cNvGrpSpPr>
            <a:grpSpLocks noChangeAspect="1"/>
          </p:cNvGrpSpPr>
          <p:nvPr/>
        </p:nvGrpSpPr>
        <p:grpSpPr>
          <a:xfrm>
            <a:off x="316440" y="1063847"/>
            <a:ext cx="4548719" cy="2736226"/>
            <a:chOff x="126295" y="1205158"/>
            <a:chExt cx="4371746" cy="3283611"/>
          </a:xfrm>
        </p:grpSpPr>
        <p:pic>
          <p:nvPicPr>
            <p:cNvPr id="87" name="Picture 3" descr="C:\morishita\BU-RFQ\大電力試験\資料\DVC00002 (3)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0362" y="661091"/>
              <a:ext cx="3283611" cy="437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171545" y="1283763"/>
              <a:ext cx="397866" cy="369332"/>
            </a:xfrm>
            <a:prstGeom prst="rect">
              <a:avLst/>
            </a:prstGeom>
            <a:solidFill>
              <a:srgbClr val="EEECE1">
                <a:alpha val="63137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IN</a:t>
              </a:r>
              <a:endParaRPr lang="ja-JP" altLang="en-US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3805868" y="1289942"/>
              <a:ext cx="604653" cy="369332"/>
            </a:xfrm>
            <a:prstGeom prst="rect">
              <a:avLst/>
            </a:prstGeom>
            <a:solidFill>
              <a:srgbClr val="EEECE1">
                <a:alpha val="63137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OUT</a:t>
              </a:r>
              <a:endParaRPr lang="ja-JP" altLang="en-US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90" name="テキスト ボックス 89"/>
          <p:cNvSpPr txBox="1"/>
          <p:nvPr/>
        </p:nvSpPr>
        <p:spPr>
          <a:xfrm>
            <a:off x="886547" y="929525"/>
            <a:ext cx="877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FF"/>
                </a:solidFill>
              </a:rPr>
              <a:t>RFQ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Specifications: LINAC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DAW_stru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48" y="1666203"/>
            <a:ext cx="4121239" cy="2318197"/>
          </a:xfrm>
          <a:prstGeom prst="rect">
            <a:avLst/>
          </a:prstGeom>
        </p:spPr>
      </p:pic>
      <p:pic>
        <p:nvPicPr>
          <p:cNvPr id="7" name="図 6" descr="スクリーンショット 2015-07-13 15.27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10" y="4325378"/>
            <a:ext cx="3933515" cy="1666228"/>
          </a:xfrm>
          <a:prstGeom prst="rect">
            <a:avLst/>
          </a:prstGeom>
        </p:spPr>
      </p:pic>
      <p:pic>
        <p:nvPicPr>
          <p:cNvPr id="8" name="図 7" descr="スクリーンショット 2015-07-13 15.28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552" y="4325378"/>
            <a:ext cx="4603448" cy="18181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75548" y="1481537"/>
            <a:ext cx="66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DAW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40552" y="1417638"/>
            <a:ext cx="217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Disc-loaded structure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40552" y="3991991"/>
            <a:ext cx="146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Power source</a:t>
            </a:r>
            <a:endParaRPr kumimoji="1" lang="ja-JP" altLang="en-US" dirty="0"/>
          </a:p>
        </p:txBody>
      </p:sp>
      <p:pic>
        <p:nvPicPr>
          <p:cNvPr id="12" name="図 11" descr="diskloadedstructure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552" y="2030099"/>
            <a:ext cx="1669794" cy="133387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385525" y="2030097"/>
            <a:ext cx="2534593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Operation frequency 1300 MHz</a:t>
            </a:r>
          </a:p>
          <a:p>
            <a:r>
              <a:rPr lang="en-US" altLang="ja-JP" sz="1400" dirty="0" smtClean="0"/>
              <a:t>Input beam energy      42 MeV</a:t>
            </a:r>
          </a:p>
          <a:p>
            <a:r>
              <a:rPr kumimoji="1" lang="en-US" altLang="ja-JP" sz="1400" dirty="0" smtClean="0"/>
              <a:t>Output beam energy  200 MeV</a:t>
            </a:r>
          </a:p>
          <a:p>
            <a:r>
              <a:rPr lang="en-US" altLang="ja-JP" sz="1400" dirty="0" smtClean="0"/>
              <a:t>Field gradient              ~20 MV/m</a:t>
            </a:r>
          </a:p>
          <a:p>
            <a:r>
              <a:rPr lang="en-US" altLang="ja-JP" sz="1400" dirty="0" smtClean="0"/>
              <a:t>RF power                        40 MW</a:t>
            </a:r>
          </a:p>
          <a:p>
            <a:r>
              <a:rPr lang="en-US" altLang="ja-JP" sz="1400" dirty="0" smtClean="0"/>
              <a:t>Total length                 ~10 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51552" y="5576094"/>
            <a:ext cx="870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821 mm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540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2679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Specifications: </a:t>
            </a:r>
            <a:r>
              <a:rPr lang="en-US" altLang="ja-JP" dirty="0" smtClean="0"/>
              <a:t>Injection line &amp; kicker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sa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47" y="1155493"/>
            <a:ext cx="3336803" cy="2175407"/>
          </a:xfrm>
          <a:prstGeom prst="rect">
            <a:avLst/>
          </a:prstGeom>
        </p:spPr>
      </p:pic>
      <p:pic>
        <p:nvPicPr>
          <p:cNvPr id="7" name="図 6" descr="スクリーンショット 2015-07-13 16.17.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239" y="1405118"/>
            <a:ext cx="1267646" cy="991213"/>
          </a:xfrm>
          <a:prstGeom prst="rect">
            <a:avLst/>
          </a:prstGeom>
        </p:spPr>
      </p:pic>
      <p:pic>
        <p:nvPicPr>
          <p:cNvPr id="8" name="図 7" descr="スクリーンショット 2015-07-13 16.17.3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021" y="1155493"/>
            <a:ext cx="2635675" cy="184129"/>
          </a:xfrm>
          <a:prstGeom prst="rect">
            <a:avLst/>
          </a:prstGeom>
        </p:spPr>
      </p:pic>
      <p:pic>
        <p:nvPicPr>
          <p:cNvPr id="9" name="図 8" descr="スクリーンショット 2015-07-13 16.17.4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572" y="1466179"/>
            <a:ext cx="3884628" cy="1884268"/>
          </a:xfrm>
          <a:prstGeom prst="rect">
            <a:avLst/>
          </a:prstGeom>
        </p:spPr>
      </p:pic>
      <p:graphicFrame>
        <p:nvGraphicFramePr>
          <p:cNvPr id="10" name="コンテンツ プレースホルダー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572576"/>
              </p:ext>
            </p:extLst>
          </p:nvPr>
        </p:nvGraphicFramePr>
        <p:xfrm>
          <a:off x="4648300" y="3860851"/>
          <a:ext cx="3809800" cy="2346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04900"/>
                <a:gridCol w="1904900"/>
              </a:tblGrid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Item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Specifications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35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Inner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300 mm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lang="en-US" altLang="ja-JP" sz="1600" dirty="0" smtClean="0"/>
                        <a:t>Outer radius</a:t>
                      </a:r>
                      <a:endParaRPr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360 mm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lang="en-US" altLang="ja-JP" sz="1600" dirty="0" smtClean="0"/>
                        <a:t>Coil separation</a:t>
                      </a:r>
                      <a:endParaRPr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350 mm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Pulse</a:t>
                      </a:r>
                      <a:r>
                        <a:rPr kumimoji="1" lang="en-US" altLang="ja-JP" sz="1600" baseline="0" dirty="0" smtClean="0"/>
                        <a:t> shape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Sine or half-sine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Kick</a:t>
                      </a:r>
                      <a:r>
                        <a:rPr kumimoji="1" lang="en-US" altLang="ja-JP" sz="1600" baseline="0" dirty="0" smtClean="0"/>
                        <a:t> time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390 - 655 ns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23025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Peak B-field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2 Gauss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図 10" descr="kicker_intro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47" y="3860851"/>
            <a:ext cx="4183731" cy="19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7280"/>
            <a:ext cx="8229600" cy="66963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Specifications: s</a:t>
            </a:r>
            <a:r>
              <a:rPr lang="en-US" altLang="ja-JP" dirty="0" smtClean="0"/>
              <a:t>torage magnet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 descr="スクリーンショット 2015-07-13 16.33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781" y="3778609"/>
            <a:ext cx="2358230" cy="1167939"/>
          </a:xfrm>
          <a:prstGeom prst="rect">
            <a:avLst/>
          </a:prstGeom>
        </p:spPr>
      </p:pic>
      <p:pic>
        <p:nvPicPr>
          <p:cNvPr id="9" name="図 8" descr="スクリーンショット 2015-07-13 16.33.4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99" y="5188057"/>
            <a:ext cx="4674801" cy="1439746"/>
          </a:xfrm>
          <a:prstGeom prst="rect">
            <a:avLst/>
          </a:prstGeom>
        </p:spPr>
      </p:pic>
      <p:pic>
        <p:nvPicPr>
          <p:cNvPr id="10" name="図 9" descr="スクリーンショット 2015-07-13 16.35.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237" y="1309977"/>
            <a:ext cx="3652563" cy="3028638"/>
          </a:xfrm>
          <a:prstGeom prst="rect">
            <a:avLst/>
          </a:prstGeom>
        </p:spPr>
      </p:pic>
      <p:pic>
        <p:nvPicPr>
          <p:cNvPr id="11" name="図 10" descr="スクリーンショット 2015-07-13 16.35.3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237" y="4520787"/>
            <a:ext cx="3692942" cy="2107016"/>
          </a:xfrm>
          <a:prstGeom prst="rect">
            <a:avLst/>
          </a:prstGeom>
        </p:spPr>
      </p:pic>
      <p:pic>
        <p:nvPicPr>
          <p:cNvPr id="12" name="図 11" descr="MagnetMechOverview.eps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09"/>
          <a:stretch/>
        </p:blipFill>
        <p:spPr>
          <a:xfrm>
            <a:off x="411437" y="1078349"/>
            <a:ext cx="3897498" cy="25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40"/>
            <a:ext cx="8229600" cy="91154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Specifications: Silicon strip tracker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2015/10/07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スクリーンショット 2015-07-13 16.42.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946" y="1138256"/>
            <a:ext cx="5310289" cy="2492010"/>
          </a:xfrm>
          <a:prstGeom prst="rect">
            <a:avLst/>
          </a:prstGeom>
        </p:spPr>
      </p:pic>
      <p:pic>
        <p:nvPicPr>
          <p:cNvPr id="7" name="図 6" descr="スクリーンショット 2015-07-13 16.43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874" y="3630266"/>
            <a:ext cx="2785361" cy="2809624"/>
          </a:xfrm>
          <a:prstGeom prst="rect">
            <a:avLst/>
          </a:prstGeom>
        </p:spPr>
      </p:pic>
      <p:pic>
        <p:nvPicPr>
          <p:cNvPr id="9" name="図 8" descr="スクリーンショット 2015-07-13 16.45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51" y="1138256"/>
            <a:ext cx="3203213" cy="4612939"/>
          </a:xfrm>
          <a:prstGeom prst="rect">
            <a:avLst/>
          </a:prstGeom>
        </p:spPr>
      </p:pic>
      <p:pic>
        <p:nvPicPr>
          <p:cNvPr id="10" name="図 9" descr="specifica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437" y="3654230"/>
            <a:ext cx="3026805" cy="15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569" y="76144"/>
            <a:ext cx="8229600" cy="7240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Specifications : Silicon strip tracker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645" y="6356350"/>
            <a:ext cx="2133600" cy="365125"/>
          </a:xfrm>
        </p:spPr>
        <p:txBody>
          <a:bodyPr/>
          <a:lstStyle/>
          <a:p>
            <a:fld id="{093035DB-1895-7542-BF67-20EFC40EAE47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pic>
        <p:nvPicPr>
          <p:cNvPr id="19" name="図 18" descr="スクリーンショット 2012-08-06 12.12.1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61" y="4644765"/>
            <a:ext cx="2125393" cy="2052995"/>
          </a:xfrm>
          <a:prstGeom prst="rect">
            <a:avLst/>
          </a:prstGeom>
        </p:spPr>
      </p:pic>
      <p:pic>
        <p:nvPicPr>
          <p:cNvPr id="20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6"/>
          <a:stretch/>
        </p:blipFill>
        <p:spPr>
          <a:xfrm>
            <a:off x="47630" y="919877"/>
            <a:ext cx="2607090" cy="2356249"/>
          </a:xfrm>
          <a:prstGeom prst="rect">
            <a:avLst/>
          </a:prstGeom>
        </p:spPr>
      </p:pic>
      <p:pic>
        <p:nvPicPr>
          <p:cNvPr id="25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"/>
          <a:stretch/>
        </p:blipFill>
        <p:spPr>
          <a:xfrm flipV="1">
            <a:off x="1131532" y="2906370"/>
            <a:ext cx="1523188" cy="17254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2196" y="828376"/>
            <a:ext cx="19226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Detector module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8299828">
            <a:off x="1035314" y="2722895"/>
            <a:ext cx="134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Silicon sensors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83853" y="1380576"/>
            <a:ext cx="943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Frontend</a:t>
            </a:r>
          </a:p>
          <a:p>
            <a:r>
              <a:rPr lang="en-US" altLang="ja-JP" sz="1200" dirty="0" smtClean="0"/>
              <a:t>electronics</a:t>
            </a:r>
            <a:endParaRPr kumimoji="1" lang="ja-JP" altLang="en-US" sz="1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705753" y="1905191"/>
            <a:ext cx="0" cy="2001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6200000">
            <a:off x="2374436" y="2650702"/>
            <a:ext cx="93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400mm</a:t>
            </a:r>
            <a:endParaRPr kumimoji="1" lang="ja-JP" altLang="en-US" dirty="0"/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080269"/>
              </p:ext>
            </p:extLst>
          </p:nvPr>
        </p:nvGraphicFramePr>
        <p:xfrm>
          <a:off x="3555131" y="1174230"/>
          <a:ext cx="5448720" cy="53388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73035"/>
                <a:gridCol w="3375685"/>
              </a:tblGrid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Item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Specifications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Fiducial</a:t>
                      </a:r>
                      <a:r>
                        <a:rPr kumimoji="1" lang="en-US" altLang="ja-JP" sz="1600" baseline="0" dirty="0" smtClean="0"/>
                        <a:t> volume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240mm (radial) x 400 mm (axial)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Number of</a:t>
                      </a:r>
                      <a:r>
                        <a:rPr kumimoji="1" lang="en-US" altLang="ja-JP" sz="1600" baseline="0" dirty="0" smtClean="0"/>
                        <a:t> vane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48</a:t>
                      </a:r>
                      <a:endParaRPr kumimoji="1" lang="en-US" altLang="ja-JP" sz="1600" baseline="-25000" dirty="0" smtClean="0"/>
                    </a:p>
                  </a:txBody>
                  <a:tcPr/>
                </a:tc>
              </a:tr>
              <a:tr h="75098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Sensor technology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Single-sided</a:t>
                      </a:r>
                      <a:r>
                        <a:rPr kumimoji="1" lang="en-US" altLang="ja-JP" sz="1600" baseline="0" dirty="0" smtClean="0"/>
                        <a:t> Silicon strip sensor</a:t>
                      </a:r>
                    </a:p>
                    <a:p>
                      <a:r>
                        <a:rPr kumimoji="1" lang="en-US" altLang="ja-JP" sz="1600" baseline="0" dirty="0" smtClean="0"/>
                        <a:t>(p-on-n)</a:t>
                      </a:r>
                    </a:p>
                  </a:txBody>
                  <a:tcPr/>
                </a:tc>
              </a:tr>
              <a:tr h="75098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Strip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/>
                        <a:t>axial-strip 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/>
                        <a:t> 100mm pitch, 72mm long , 1024 </a:t>
                      </a:r>
                      <a:r>
                        <a:rPr kumimoji="1" lang="en-US" altLang="ja-JP" sz="1600" baseline="0" dirty="0" err="1" smtClean="0"/>
                        <a:t>ch</a:t>
                      </a:r>
                      <a:endParaRPr kumimoji="1" lang="en-US" altLang="ja-JP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/>
                        <a:t>radial-strip: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/>
                        <a:t> 188mm pitch, 98mm long, 384 </a:t>
                      </a:r>
                      <a:r>
                        <a:rPr kumimoji="1" lang="en-US" altLang="ja-JP" sz="1600" baseline="0" dirty="0" err="1" smtClean="0"/>
                        <a:t>ch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Sensor dimension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74 mm x 98 mm x 0.32mm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Number of sensor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1152</a:t>
                      </a:r>
                      <a:r>
                        <a:rPr kumimoji="1" lang="en-US" altLang="ja-JP" sz="1600" baseline="0" dirty="0" smtClean="0"/>
                        <a:t> ( 12 sensors per vane)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Number</a:t>
                      </a:r>
                      <a:r>
                        <a:rPr kumimoji="1" lang="en-US" altLang="ja-JP" sz="1600" baseline="0" dirty="0" smtClean="0"/>
                        <a:t> of channel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811,008ch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Time measurement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Period</a:t>
                      </a:r>
                      <a:r>
                        <a:rPr kumimoji="1" lang="en-US" altLang="ja-JP" sz="1600" baseline="0" dirty="0" smtClean="0"/>
                        <a:t> : 33ms, Sampling time : 5ns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2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3395" y="0"/>
            <a:ext cx="8229600" cy="1021625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Muonium</a:t>
            </a:r>
            <a:r>
              <a:rPr kumimoji="1" lang="en-US" altLang="ja-JP" dirty="0" smtClean="0"/>
              <a:t> HFS and </a:t>
            </a:r>
            <a:r>
              <a:rPr kumimoji="1" lang="en-US" altLang="ja-JP" dirty="0" err="1" smtClean="0"/>
              <a:t>μ</a:t>
            </a:r>
            <a:r>
              <a:rPr lang="en-US" altLang="ja-JP" baseline="-25000" dirty="0" err="1" smtClean="0"/>
              <a:t>μ</a:t>
            </a:r>
            <a:r>
              <a:rPr kumimoji="1" lang="en-US" altLang="ja-JP" dirty="0" smtClean="0"/>
              <a:t>/</a:t>
            </a:r>
            <a:r>
              <a:rPr lang="en-US" altLang="ja-JP" dirty="0" err="1" smtClean="0"/>
              <a:t>μ</a:t>
            </a:r>
            <a:r>
              <a:rPr kumimoji="1" lang="en-US" altLang="ja-JP" baseline="-25000" dirty="0" err="1" smtClean="0"/>
              <a:t>p</a:t>
            </a:r>
            <a:r>
              <a:rPr kumimoji="1" lang="en-US" altLang="ja-JP" dirty="0" smtClean="0"/>
              <a:t> ratio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854" y="952597"/>
            <a:ext cx="8992146" cy="1352962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2400" dirty="0" smtClean="0"/>
              <a:t>Future g-2 experiments (~0.1ppm) require more precise determination of magnetic moment ratio </a:t>
            </a:r>
            <a:r>
              <a:rPr lang="en-US" altLang="ja-JP" sz="2400" dirty="0" err="1" smtClean="0"/>
              <a:t>μ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/>
              <a:t>/</a:t>
            </a:r>
            <a:r>
              <a:rPr lang="en-US" altLang="ja-JP" sz="2400" dirty="0" err="1" smtClean="0"/>
              <a:t>μ</a:t>
            </a:r>
            <a:r>
              <a:rPr lang="en-US" altLang="ja-JP" sz="2400" baseline="-25000" dirty="0" err="1" smtClean="0"/>
              <a:t>p</a:t>
            </a:r>
            <a:r>
              <a:rPr lang="en-US" altLang="ja-JP" sz="2400" baseline="-25000" dirty="0" smtClean="0"/>
              <a:t> </a:t>
            </a:r>
            <a:r>
              <a:rPr lang="en-US" altLang="ja-JP" sz="2400" dirty="0" smtClean="0"/>
              <a:t>(current uncertainty : 0.12ppm)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49</a:t>
            </a:fld>
            <a:endParaRPr lang="ja-JP" altLang="en-US">
              <a:solidFill>
                <a:srgbClr val="073E87"/>
              </a:solidFill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59807"/>
              </p:ext>
            </p:extLst>
          </p:nvPr>
        </p:nvGraphicFramePr>
        <p:xfrm>
          <a:off x="6195395" y="2235764"/>
          <a:ext cx="100647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4" name="数式" r:id="rId3" imgW="507960" imgH="685800" progId="Equation.3">
                  <p:embed/>
                </p:oleObj>
              </mc:Choice>
              <mc:Fallback>
                <p:oleObj name="数式" r:id="rId3" imgW="50796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5395" y="2235764"/>
                        <a:ext cx="100647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176863"/>
              </p:ext>
            </p:extLst>
          </p:nvPr>
        </p:nvGraphicFramePr>
        <p:xfrm>
          <a:off x="1063051" y="2274772"/>
          <a:ext cx="2581433" cy="1466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5" name="数式" r:id="rId5" imgW="723600" imgH="393480" progId="Equation.3">
                  <p:embed/>
                </p:oleObj>
              </mc:Choice>
              <mc:Fallback>
                <p:oleObj name="数式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051" y="2274772"/>
                        <a:ext cx="2581433" cy="1466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374710"/>
              </p:ext>
            </p:extLst>
          </p:nvPr>
        </p:nvGraphicFramePr>
        <p:xfrm>
          <a:off x="4396187" y="2178132"/>
          <a:ext cx="115570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6" name="数式" r:id="rId7" imgW="507960" imgH="444240" progId="Equation.3">
                  <p:embed/>
                </p:oleObj>
              </mc:Choice>
              <mc:Fallback>
                <p:oleObj name="数式" r:id="rId7" imgW="507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6187" y="2178132"/>
                        <a:ext cx="115570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角丸四角形 10"/>
          <p:cNvSpPr/>
          <p:nvPr/>
        </p:nvSpPr>
        <p:spPr>
          <a:xfrm>
            <a:off x="4396187" y="2249570"/>
            <a:ext cx="1238250" cy="9286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5" tIns="51577" rIns="103155" bIns="51577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3" name="テキスト ボックス 51"/>
          <p:cNvSpPr txBox="1">
            <a:spLocks noChangeArrowheads="1"/>
          </p:cNvSpPr>
          <p:nvPr/>
        </p:nvSpPr>
        <p:spPr bwMode="auto">
          <a:xfrm>
            <a:off x="4313785" y="3215504"/>
            <a:ext cx="1619581" cy="65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155" tIns="51577" rIns="103155" bIns="5157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70C0"/>
                </a:solidFill>
              </a:rPr>
              <a:t>From g-</a:t>
            </a:r>
            <a:r>
              <a:rPr lang="en-US" altLang="ja-JP" dirty="0" smtClean="0">
                <a:solidFill>
                  <a:srgbClr val="0070C0"/>
                </a:solidFill>
              </a:rPr>
              <a:t>2</a:t>
            </a:r>
          </a:p>
          <a:p>
            <a:pPr eaLnBrk="1" hangingPunct="1"/>
            <a:r>
              <a:rPr lang="en-US" altLang="ja-JP" dirty="0" smtClean="0">
                <a:solidFill>
                  <a:srgbClr val="0070C0"/>
                </a:solidFill>
              </a:rPr>
              <a:t>measurement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209200" y="2249570"/>
            <a:ext cx="1004887" cy="928687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5" tIns="51577" rIns="103155" bIns="51577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40606" y="3187902"/>
            <a:ext cx="2286155" cy="658159"/>
          </a:xfrm>
          <a:prstGeom prst="rect">
            <a:avLst/>
          </a:prstGeom>
          <a:noFill/>
        </p:spPr>
        <p:txBody>
          <a:bodyPr wrap="none" lIns="103155" tIns="51577" rIns="103155" bIns="5157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79646"/>
                </a:solidFill>
              </a:rPr>
              <a:t>From </a:t>
            </a:r>
            <a:r>
              <a:rPr lang="en-US" altLang="ja-JP" dirty="0" err="1">
                <a:solidFill>
                  <a:srgbClr val="F79646"/>
                </a:solidFill>
              </a:rPr>
              <a:t>Muonium</a:t>
            </a:r>
            <a:r>
              <a:rPr lang="en-US" altLang="ja-JP" dirty="0">
                <a:solidFill>
                  <a:srgbClr val="F79646"/>
                </a:solidFill>
              </a:rPr>
              <a:t> </a:t>
            </a:r>
            <a:r>
              <a:rPr lang="en-US" altLang="ja-JP" dirty="0" smtClean="0">
                <a:solidFill>
                  <a:srgbClr val="F79646"/>
                </a:solidFill>
              </a:rPr>
              <a:t>HFS</a:t>
            </a:r>
          </a:p>
          <a:p>
            <a:pPr eaLnBrk="1" hangingPunct="1"/>
            <a:r>
              <a:rPr lang="en-US" altLang="ja-JP" dirty="0" smtClean="0">
                <a:solidFill>
                  <a:srgbClr val="F79646"/>
                </a:solidFill>
              </a:rPr>
              <a:t> measurement</a:t>
            </a:r>
            <a:endParaRPr lang="ja-JP" altLang="en-US" dirty="0">
              <a:solidFill>
                <a:srgbClr val="F79646"/>
              </a:solidFill>
            </a:endParaRPr>
          </a:p>
        </p:txBody>
      </p:sp>
      <p:pic>
        <p:nvPicPr>
          <p:cNvPr id="19" name="図 18" descr="スクリーンショット 2013-04-04 9.20.24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8"/>
          <a:stretch/>
        </p:blipFill>
        <p:spPr>
          <a:xfrm>
            <a:off x="0" y="4031274"/>
            <a:ext cx="9144000" cy="282672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65658" y="6336834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ndara"/>
                <a:ea typeface="HGP明朝E"/>
              </a:rPr>
              <a:t>Picture by K. Tanaka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51330" y="2249570"/>
            <a:ext cx="2274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white"/>
                </a:solidFill>
                <a:latin typeface="Candara"/>
                <a:ea typeface="HGP明朝E"/>
              </a:rPr>
              <a:t>Photo by K. Sasaki</a:t>
            </a:r>
            <a:endParaRPr lang="ja-JP" altLang="en-US" sz="2000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pic>
        <p:nvPicPr>
          <p:cNvPr id="17" name="図 10" descr="説明: IMG_0657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1520" y="2235764"/>
            <a:ext cx="5272480" cy="457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441976" y="6106051"/>
            <a:ext cx="539726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 improved measurement of Mu-HFS and </a:t>
            </a:r>
            <a:r>
              <a:rPr kumimoji="1" lang="en-US" altLang="ja-JP" dirty="0" err="1" smtClean="0"/>
              <a:t>μ</a:t>
            </a:r>
            <a:r>
              <a:rPr kumimoji="1" lang="en-US" altLang="ja-JP" baseline="-25000" dirty="0" err="1" smtClean="0"/>
              <a:t>μ</a:t>
            </a:r>
            <a:r>
              <a:rPr kumimoji="1" lang="en-US" altLang="ja-JP" dirty="0" smtClean="0"/>
              <a:t>/</a:t>
            </a:r>
            <a:r>
              <a:rPr lang="en-US" altLang="ja-JP" dirty="0" err="1" smtClean="0"/>
              <a:t>μ</a:t>
            </a:r>
            <a:r>
              <a:rPr lang="en-US" altLang="ja-JP" baseline="-25000" dirty="0" err="1" smtClean="0"/>
              <a:t>p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is in preparation at J-PARC (KEK IMSS K. Shimomura et al.)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07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Requirement for zero E-field: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Muons</a:t>
            </a:r>
            <a:r>
              <a:rPr lang="en-US" altLang="ja-JP" sz="2400" dirty="0" smtClean="0"/>
              <a:t> should be kept stored without E-focusing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</a:t>
            </a:r>
            <a:r>
              <a:rPr lang="en-US" altLang="ja-JP" sz="2400" dirty="0" smtClean="0">
                <a:sym typeface="Wingdings"/>
              </a:rPr>
              <a:t> Beam with ultra-small transverse dispersion, </a:t>
            </a:r>
          </a:p>
          <a:p>
            <a:r>
              <a:rPr lang="en-US" altLang="ja-JP" sz="2400" dirty="0">
                <a:sym typeface="Wingdings"/>
              </a:rPr>
              <a:t> </a:t>
            </a:r>
            <a:r>
              <a:rPr lang="en-US" altLang="ja-JP" sz="2400" dirty="0" smtClean="0">
                <a:sym typeface="Wingdings"/>
              </a:rPr>
              <a:t>           i.e.  </a:t>
            </a:r>
            <a:r>
              <a:rPr lang="en-US" altLang="ja-JP" sz="2400" dirty="0" err="1" smtClean="0">
                <a:sym typeface="Wingdings"/>
              </a:rPr>
              <a:t>Δp</a:t>
            </a:r>
            <a:r>
              <a:rPr lang="en-US" altLang="ja-JP" sz="2400" baseline="-25000" dirty="0" err="1" smtClean="0">
                <a:sym typeface="Wingdings"/>
              </a:rPr>
              <a:t>T</a:t>
            </a:r>
            <a:r>
              <a:rPr lang="en-US" altLang="ja-JP" sz="2400" dirty="0" smtClean="0">
                <a:sym typeface="Wingdings"/>
              </a:rPr>
              <a:t>/p ~0</a:t>
            </a:r>
            <a:endParaRPr lang="en-US" altLang="ja-JP" sz="24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28MeV/c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3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keV</a:t>
            </a:r>
            <a:r>
              <a:rPr kumimoji="1" lang="en-US" altLang="ja-JP" dirty="0" smtClean="0">
                <a:solidFill>
                  <a:srgbClr val="0000FF"/>
                </a:solidFill>
              </a:rPr>
              <a:t>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300 MeV/c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p =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Δp</a:t>
            </a:r>
            <a:r>
              <a:rPr lang="en-US" altLang="ja-JP" b="1" baseline="-25000" dirty="0" err="1" smtClean="0">
                <a:solidFill>
                  <a:srgbClr val="0000FF"/>
                </a:solidFill>
                <a:sym typeface="Wingdings"/>
              </a:rPr>
              <a:t>T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altLang="ja-JP" b="1" dirty="0">
                <a:solidFill>
                  <a:srgbClr val="0000FF"/>
                </a:solidFill>
                <a:sym typeface="Wingdings"/>
              </a:rPr>
              <a:t>p 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~3 </a:t>
            </a:r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/ 300 MeV =1E-5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Laser resonant ionization of Mu (</a:t>
            </a:r>
            <a:r>
              <a:rPr kumimoji="1" lang="en-US" altLang="ja-JP" dirty="0" err="1" smtClean="0"/>
              <a:t>μ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728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16"/>
          <a:stretch/>
        </p:blipFill>
        <p:spPr bwMode="auto">
          <a:xfrm>
            <a:off x="5905112" y="2253666"/>
            <a:ext cx="2053059" cy="16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908720"/>
            <a:ext cx="6663114" cy="5949280"/>
          </a:xfrm>
        </p:spPr>
        <p:txBody>
          <a:bodyPr>
            <a:normAutofit fontScale="70000" lnSpcReduction="20000"/>
          </a:bodyPr>
          <a:lstStyle/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marL="301943" lvl="1" indent="0">
              <a:buNone/>
            </a:pPr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sz="3400" dirty="0" smtClean="0"/>
              <a:t>Advantages</a:t>
            </a:r>
          </a:p>
          <a:p>
            <a:pPr lvl="1"/>
            <a:r>
              <a:rPr lang="en-US" altLang="ja-JP" sz="2600" b="1" dirty="0" smtClean="0"/>
              <a:t>Suited for precision control of B-field</a:t>
            </a:r>
          </a:p>
          <a:p>
            <a:pPr marL="627063" lvl="2" indent="0">
              <a:buNone/>
            </a:pPr>
            <a:r>
              <a:rPr lang="en-US" altLang="ja-JP" sz="2300" dirty="0" smtClean="0"/>
              <a:t>    Example : MRI magnet , 1ppm local uniformity </a:t>
            </a:r>
            <a:endParaRPr lang="en-US" altLang="ja-JP" sz="2600" dirty="0" smtClean="0"/>
          </a:p>
          <a:p>
            <a:pPr lvl="1"/>
            <a:r>
              <a:rPr lang="en-US" altLang="ja-JP" sz="2600" b="1" dirty="0" smtClean="0"/>
              <a:t>Possibility of spin manipulation</a:t>
            </a:r>
          </a:p>
          <a:p>
            <a:pPr marL="627063" lvl="2" indent="0">
              <a:buNone/>
            </a:pPr>
            <a:r>
              <a:rPr lang="en-US" altLang="ja-JP" sz="2300" dirty="0" smtClean="0"/>
              <a:t>    Effective to cancel various systematics</a:t>
            </a:r>
          </a:p>
          <a:p>
            <a:pPr lvl="1"/>
            <a:r>
              <a:rPr lang="en-US" altLang="ja-JP" sz="2600" b="1" u="sng" dirty="0" smtClean="0"/>
              <a:t>Completely different systematics than the BNL E821 or FNAL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36104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A compact </a:t>
            </a:r>
            <a:r>
              <a:rPr lang="en-US" altLang="ja-JP" sz="4000" dirty="0" err="1" smtClean="0"/>
              <a:t>muon</a:t>
            </a:r>
            <a:r>
              <a:rPr lang="en-US" altLang="ja-JP" sz="4000" dirty="0" smtClean="0"/>
              <a:t> g-2/EDM experiment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328" y="4905013"/>
            <a:ext cx="1872208" cy="15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8900" dir="234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ボックス 11"/>
          <p:cNvSpPr txBox="1"/>
          <p:nvPr/>
        </p:nvSpPr>
        <p:spPr>
          <a:xfrm>
            <a:off x="8020439" y="6201157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Hitachi co.</a:t>
            </a:r>
            <a:endParaRPr kumimoji="1" lang="ja-JP" altLang="en-US" sz="1200" dirty="0"/>
          </a:p>
        </p:txBody>
      </p:sp>
      <p:pic>
        <p:nvPicPr>
          <p:cNvPr id="14" name="Picture 3" descr="g2magne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80" y="1434703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左右矢印 14"/>
          <p:cNvSpPr/>
          <p:nvPr/>
        </p:nvSpPr>
        <p:spPr>
          <a:xfrm>
            <a:off x="1124669" y="2734273"/>
            <a:ext cx="2867206" cy="428622"/>
          </a:xfrm>
          <a:prstGeom prst="left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 smtClean="0">
                <a:solidFill>
                  <a:schemeClr val="tx1"/>
                </a:solidFill>
              </a:rPr>
              <a:t>14m</a:t>
            </a:r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37798" y="1052736"/>
            <a:ext cx="22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BNL E821 / FNAL E989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21471" y="1065371"/>
            <a:ext cx="127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J-PARC E34</a:t>
            </a:r>
            <a:endParaRPr kumimoji="1" lang="ja-JP" altLang="en-US" i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1595" y="3882975"/>
            <a:ext cx="228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P= 3.1 GeV/c , B=1.45 T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02212" y="3851756"/>
            <a:ext cx="225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P= 0.3 GeV/c , B=3.0 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ストライプ矢印 19"/>
          <p:cNvSpPr/>
          <p:nvPr/>
        </p:nvSpPr>
        <p:spPr>
          <a:xfrm>
            <a:off x="4639946" y="2564074"/>
            <a:ext cx="1062265" cy="792918"/>
          </a:xfrm>
          <a:prstGeom prst="strip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図形グループ 32"/>
          <p:cNvGrpSpPr>
            <a:grpSpLocks/>
          </p:cNvGrpSpPr>
          <p:nvPr/>
        </p:nvGrpSpPr>
        <p:grpSpPr bwMode="auto">
          <a:xfrm>
            <a:off x="6718466" y="2089427"/>
            <a:ext cx="318107" cy="371431"/>
            <a:chOff x="7085012" y="1665526"/>
            <a:chExt cx="688976" cy="479742"/>
          </a:xfrm>
        </p:grpSpPr>
        <p:cxnSp>
          <p:nvCxnSpPr>
            <p:cNvPr id="24" name="直線コネクタ 23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直線コネクタ 24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6" name="直線矢印コネクタ 25"/>
            <p:cNvCxnSpPr>
              <a:cxnSpLocks noChangeShapeType="1"/>
            </p:cNvCxnSpPr>
            <p:nvPr/>
          </p:nvCxnSpPr>
          <p:spPr bwMode="auto">
            <a:xfrm>
              <a:off x="7085012" y="1824856"/>
              <a:ext cx="687388" cy="158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6" name="テキスト ボックス 5"/>
          <p:cNvSpPr txBox="1"/>
          <p:nvPr/>
        </p:nvSpPr>
        <p:spPr>
          <a:xfrm>
            <a:off x="7024308" y="1949372"/>
            <a:ext cx="78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66cm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22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7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2" y="4273932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</a:t>
            </a:r>
            <a:r>
              <a:rPr lang="en-US" altLang="ja-JP" sz="1200" dirty="0" err="1">
                <a:solidFill>
                  <a:srgbClr val="FFFFFF"/>
                </a:solidFill>
              </a:rPr>
              <a:t>muon</a:t>
            </a:r>
            <a:r>
              <a:rPr lang="en-US" altLang="ja-JP" sz="1200" dirty="0">
                <a:solidFill>
                  <a:srgbClr val="FFFFFF"/>
                </a:solidFill>
              </a:rPr>
              <a:t>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3x10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 flipH="1">
            <a:off x="203802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68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5552209" y="107838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000000"/>
                </a:solidFill>
              </a:rPr>
              <a:t>Silicon</a:t>
            </a:r>
          </a:p>
          <a:p>
            <a:r>
              <a:rPr lang="en-US" altLang="ja-JP" sz="1400" b="1" dirty="0" smtClean="0">
                <a:solidFill>
                  <a:srgbClr val="000000"/>
                </a:solidFill>
              </a:rPr>
              <a:t>Tracker</a:t>
            </a:r>
            <a:endParaRPr lang="en-US" altLang="ja-JP" sz="1400" b="1" dirty="0">
              <a:solidFill>
                <a:srgbClr val="000000"/>
              </a:solidFill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/>
              <a:t>66 </a:t>
            </a:r>
            <a:r>
              <a:rPr lang="en-US" altLang="ja-JP" b="1" dirty="0" smtClean="0"/>
              <a:t>cm</a:t>
            </a:r>
            <a:endParaRPr lang="en-US" altLang="ja-JP" b="1" dirty="0"/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</a:t>
            </a:r>
            <a:r>
              <a:rPr lang="en-US" altLang="ja-JP" sz="1400" dirty="0" smtClean="0">
                <a:solidFill>
                  <a:srgbClr val="FFFFFF"/>
                </a:solidFill>
              </a:rPr>
              <a:t>Storage Magnet</a:t>
            </a:r>
            <a:endParaRPr lang="en-US" altLang="ja-JP" sz="1400" dirty="0">
              <a:solidFill>
                <a:srgbClr val="FFFFFF"/>
              </a:solidFill>
            </a:endParaRP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888336" y="5674621"/>
            <a:ext cx="3181730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Δ</a:t>
            </a:r>
            <a:r>
              <a:rPr lang="en-US" altLang="ja-JP" sz="2800" dirty="0" smtClean="0"/>
              <a:t>(g-2)</a:t>
            </a:r>
            <a:r>
              <a:rPr kumimoji="1" lang="en-US" altLang="ja-JP" sz="2800" dirty="0" smtClean="0"/>
              <a:t>  =    0.1ppm</a:t>
            </a:r>
          </a:p>
          <a:p>
            <a:r>
              <a:rPr lang="en-US" altLang="ja-JP" sz="2800" dirty="0" smtClean="0"/>
              <a:t>EDM   〜 10-21 e</a:t>
            </a:r>
            <a:r>
              <a:rPr lang="ja-JP" altLang="en-US" sz="2800" dirty="0" smtClean="0"/>
              <a:t>・</a:t>
            </a:r>
            <a:r>
              <a:rPr lang="en-US" altLang="ja-JP" sz="2800" dirty="0" smtClean="0"/>
              <a:t>cm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32333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"/>
            <a:ext cx="8686800" cy="828261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Expected time spectrum </a:t>
            </a:r>
            <a:r>
              <a:rPr lang="en-US" altLang="ja-JP" sz="3200" dirty="0" smtClean="0"/>
              <a:t>of e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 in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>
                <a:sym typeface="Wingdings" pitchFamily="2" charset="2"/>
              </a:rPr>
              <a:t></a:t>
            </a:r>
            <a:r>
              <a:rPr lang="en-US" altLang="ja-JP" sz="3200" dirty="0" err="1"/>
              <a:t>e</a:t>
            </a:r>
            <a:r>
              <a:rPr lang="en-US" altLang="ja-JP" sz="3200" baseline="30000" dirty="0" err="1"/>
              <a:t>+</a:t>
            </a:r>
            <a:r>
              <a:rPr lang="en-US" altLang="ja-JP" sz="3200" dirty="0" err="1">
                <a:latin typeface="Symbol" pitchFamily="18" charset="2"/>
              </a:rPr>
              <a:t>nn</a:t>
            </a:r>
            <a:r>
              <a:rPr lang="en-US" altLang="ja-JP" sz="3200" dirty="0"/>
              <a:t> decay </a:t>
            </a:r>
            <a:endParaRPr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-2"/>
          <a:stretch/>
        </p:blipFill>
        <p:spPr bwMode="auto">
          <a:xfrm>
            <a:off x="109704" y="2936092"/>
            <a:ext cx="4510196" cy="31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>
            <a:off x="7524916" y="328534"/>
            <a:ext cx="17342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316749" y="4257566"/>
            <a:ext cx="346841" cy="47296"/>
          </a:xfrm>
          <a:prstGeom prst="straightConnector1">
            <a:avLst/>
          </a:prstGeom>
          <a:ln w="19050">
            <a:solidFill>
              <a:srgbClr val="3366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89935" y="3797236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400" b="1" dirty="0">
                <a:solidFill>
                  <a:srgbClr val="3366FF"/>
                </a:solidFill>
                <a:latin typeface="Symbol" pitchFamily="18" charset="2"/>
              </a:rPr>
              <a:t>w</a:t>
            </a:r>
            <a:endParaRPr lang="ja-JP" altLang="en-US" sz="2400" b="1" baseline="-25000" dirty="0">
              <a:solidFill>
                <a:srgbClr val="3366FF"/>
              </a:solidFill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651190"/>
              </p:ext>
            </p:extLst>
          </p:nvPr>
        </p:nvGraphicFramePr>
        <p:xfrm>
          <a:off x="2010711" y="835962"/>
          <a:ext cx="4707095" cy="130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4" name="数式" r:id="rId4" imgW="1562100" imgH="431800" progId="Equation.3">
                  <p:embed/>
                </p:oleObj>
              </mc:Choice>
              <mc:Fallback>
                <p:oleObj name="数式" r:id="rId4" imgW="1562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0711" y="835962"/>
                        <a:ext cx="4707095" cy="1301809"/>
                      </a:xfrm>
                      <a:prstGeom prst="rect">
                        <a:avLst/>
                      </a:prstGeom>
                      <a:solidFill>
                        <a:srgbClr val="FFFFFF">
                          <a:alpha val="7900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8478" y="5863888"/>
            <a:ext cx="3823863" cy="343620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/>
              <a:t>e</a:t>
            </a:r>
            <a:r>
              <a:rPr lang="en-US" altLang="ja-JP" sz="1600" baseline="30000" dirty="0"/>
              <a:t>+</a:t>
            </a:r>
            <a:r>
              <a:rPr lang="en-US" altLang="ja-JP" sz="1600" dirty="0"/>
              <a:t> decay time (sec)</a:t>
            </a:r>
            <a:endParaRPr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996" y="2750321"/>
            <a:ext cx="2862960" cy="369296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r>
              <a:rPr kumimoji="1" lang="en-US" altLang="ja-JP" dirty="0" smtClean="0"/>
              <a:t>p&gt;200 MeV/c           </a:t>
            </a:r>
            <a:endParaRPr kumimoji="1" lang="ja-JP" altLang="en-US" dirty="0"/>
          </a:p>
        </p:txBody>
      </p:sp>
      <p:grpSp>
        <p:nvGrpSpPr>
          <p:cNvPr id="14" name="図形グループ 10"/>
          <p:cNvGrpSpPr>
            <a:grpSpLocks/>
          </p:cNvGrpSpPr>
          <p:nvPr/>
        </p:nvGrpSpPr>
        <p:grpSpPr bwMode="auto">
          <a:xfrm>
            <a:off x="4468976" y="2936092"/>
            <a:ext cx="4675024" cy="3075847"/>
            <a:chOff x="0" y="3694113"/>
            <a:chExt cx="4559300" cy="3163887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正方形/長方形 15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6838269" y="5800253"/>
            <a:ext cx="181979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</a:t>
            </a:r>
            <a:r>
              <a:rPr lang="en-US" altLang="ja-JP" sz="1600" baseline="30000" dirty="0"/>
              <a:t>+</a:t>
            </a:r>
            <a:r>
              <a:rPr lang="en-US" altLang="ja-JP" sz="1600" dirty="0"/>
              <a:t> decay time (sec</a:t>
            </a:r>
            <a:r>
              <a:rPr lang="en-US" altLang="ja-JP" sz="1600" dirty="0" smtClean="0"/>
              <a:t>)</a:t>
            </a:r>
            <a:endParaRPr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3380261" y="4170702"/>
            <a:ext cx="2506302" cy="338518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/>
              <a:t>Up-down </a:t>
            </a:r>
            <a:r>
              <a:rPr lang="en-US" altLang="ja-JP" sz="1600" dirty="0" smtClean="0"/>
              <a:t>asymmetry</a:t>
            </a:r>
            <a:endParaRPr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733297" y="3834562"/>
            <a:ext cx="186231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number of 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    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8777056" y="4172049"/>
            <a:ext cx="0" cy="56664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 rot="16200000">
            <a:off x="8436769" y="4171064"/>
            <a:ext cx="1090176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∝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EDM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874527" y="1877886"/>
            <a:ext cx="1277814" cy="1185378"/>
          </a:xfrm>
          <a:prstGeom prst="straightConnector1">
            <a:avLst/>
          </a:prstGeom>
          <a:ln w="76200" cmpd="sng">
            <a:solidFill>
              <a:srgbClr val="3366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5918638" y="1877886"/>
            <a:ext cx="919631" cy="120892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455360" y="4004667"/>
            <a:ext cx="346841" cy="0"/>
          </a:xfrm>
          <a:prstGeom prst="straightConnector1">
            <a:avLst/>
          </a:prstGeom>
          <a:ln w="19050">
            <a:solidFill>
              <a:srgbClr val="3366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テキスト ボックス 8196"/>
          <p:cNvSpPr txBox="1"/>
          <p:nvPr/>
        </p:nvSpPr>
        <p:spPr>
          <a:xfrm>
            <a:off x="5455360" y="3599060"/>
            <a:ext cx="35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3366FF"/>
                </a:solidFill>
              </a:rPr>
              <a:t>ω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43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4" y="76202"/>
            <a:ext cx="8229600" cy="83497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Comparison of experiments</a:t>
            </a:r>
            <a:endParaRPr lang="ja-JP" altLang="en-US" dirty="0" smtClean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D802F-A968-4116-BC9C-244A30BBE2E4}" type="slidenum">
              <a:rPr lang="en-US" altLang="ja-JP"/>
              <a:pPr/>
              <a:t>9</a:t>
            </a:fld>
            <a:endParaRPr lang="en-US" altLang="ja-JP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81570"/>
              </p:ext>
            </p:extLst>
          </p:nvPr>
        </p:nvGraphicFramePr>
        <p:xfrm>
          <a:off x="683839" y="1268761"/>
          <a:ext cx="7848601" cy="49532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550795"/>
                <a:gridCol w="1667828"/>
                <a:gridCol w="1667828"/>
                <a:gridCol w="1962150"/>
              </a:tblGrid>
              <a:tr h="564264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BNL-E821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 smtClean="0"/>
                        <a:t>Fermilab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J-PARC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Muon momentum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3.09</a:t>
                      </a:r>
                      <a:r>
                        <a:rPr kumimoji="1" lang="en-US" altLang="ja-JP" sz="2000" baseline="0" dirty="0" smtClean="0"/>
                        <a:t> GeV/</a:t>
                      </a:r>
                      <a:r>
                        <a:rPr kumimoji="1" lang="en-US" altLang="ja-JP" sz="2000" baseline="0" dirty="0" err="1" smtClean="0"/>
                        <a:t>c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0.3 GeV/</a:t>
                      </a:r>
                      <a:r>
                        <a:rPr kumimoji="1" lang="en-US" altLang="ja-JP" sz="2000" b="1" dirty="0" err="1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gamma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29.3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Storage field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B=1.45 T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3.0 T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Focusing field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Electric</a:t>
                      </a:r>
                      <a:r>
                        <a:rPr kumimoji="1" lang="en-US" altLang="ja-JP" sz="2000" baseline="0" dirty="0" smtClean="0"/>
                        <a:t> quad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Very weak magnetic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445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# of detected </a:t>
                      </a:r>
                      <a:r>
                        <a:rPr kumimoji="1" lang="en-US" altLang="ja-JP" sz="20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2000" dirty="0" smtClean="0"/>
                        <a:t>+ decays 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5.0E9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1.8E11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1.5E12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15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# of detected </a:t>
                      </a:r>
                      <a:r>
                        <a:rPr kumimoji="1" lang="en-US" altLang="ja-JP" sz="20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2000" dirty="0" smtClean="0">
                          <a:latin typeface="+mn-lt"/>
                          <a:cs typeface="+mn-cs"/>
                        </a:rPr>
                        <a:t>-</a:t>
                      </a:r>
                      <a:r>
                        <a:rPr kumimoji="1" lang="en-US" altLang="ja-JP" sz="2000" dirty="0" smtClean="0"/>
                        <a:t> decays </a:t>
                      </a:r>
                      <a:endParaRPr kumimoji="1" lang="ja-JP" altLang="en-US" sz="2000" dirty="0" smtClean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3.6E9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Target Precision (stat)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0.46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0.1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0.1 </a:t>
                      </a:r>
                      <a:r>
                        <a:rPr kumimoji="1" lang="en-US" altLang="ja-JP" sz="2000" b="1" dirty="0" err="1" smtClean="0">
                          <a:solidFill>
                            <a:srgbClr val="FF0000"/>
                          </a:solidFill>
                        </a:rPr>
                        <a:t>ppm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328678"/>
      </p:ext>
    </p:extLst>
  </p:cSld>
  <p:clrMapOvr>
    <a:masterClrMapping/>
  </p:clrMapOvr>
  <p:transition xmlns:p14="http://schemas.microsoft.com/office/powerpoint/2010/main" advTm="49514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ウェーブ.thmx</Template>
  <TotalTime>34845</TotalTime>
  <Words>2313</Words>
  <Application>Microsoft Macintosh PowerPoint</Application>
  <PresentationFormat>画面に合わせる (4:3)</PresentationFormat>
  <Paragraphs>604</Paragraphs>
  <Slides>49</Slides>
  <Notes>2</Notes>
  <HiddenSlides>14</HiddenSlides>
  <MMClips>0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6" baseType="lpstr">
      <vt:lpstr>ウェーブ</vt:lpstr>
      <vt:lpstr>6_Office テーマ</vt:lpstr>
      <vt:lpstr>ホワイト</vt:lpstr>
      <vt:lpstr>base</vt:lpstr>
      <vt:lpstr>Office ​​テーマ</vt:lpstr>
      <vt:lpstr>1_ホワイト</vt:lpstr>
      <vt:lpstr>数式</vt:lpstr>
      <vt:lpstr>Measurement of muon g-2/EDM with ultra-slow muon at J-PARC</vt:lpstr>
      <vt:lpstr>Why g-2 and EDM with new method?</vt:lpstr>
      <vt:lpstr>muon g-2 and EDM measurements</vt:lpstr>
      <vt:lpstr>Major systematic uncertainties</vt:lpstr>
      <vt:lpstr>Ultra-cold Muon</vt:lpstr>
      <vt:lpstr>A compact muon g-2/EDM experiment</vt:lpstr>
      <vt:lpstr>PowerPoint プレゼンテーション</vt:lpstr>
      <vt:lpstr>Expected time spectrum of e+ in me+nn decay </vt:lpstr>
      <vt:lpstr>Comparison of experiments</vt:lpstr>
      <vt:lpstr>E34 collaborators</vt:lpstr>
      <vt:lpstr>PowerPoint プレゼンテーション</vt:lpstr>
      <vt:lpstr>Proposed experimental site</vt:lpstr>
      <vt:lpstr>TDR</vt:lpstr>
      <vt:lpstr>Surface muon beamline (H-line)</vt:lpstr>
      <vt:lpstr>Muonium production</vt:lpstr>
      <vt:lpstr>Ultra slow muon source summary</vt:lpstr>
      <vt:lpstr>Spin reversal (ONLY possible in J-PARC E34)</vt:lpstr>
      <vt:lpstr>Spin reversal (ONLY possible in J-PARC E34)</vt:lpstr>
      <vt:lpstr>Adopted technology for muon acceleration</vt:lpstr>
      <vt:lpstr>Muon acceleration studies at J-PARC</vt:lpstr>
      <vt:lpstr>RFQ offline test at J-PARC</vt:lpstr>
      <vt:lpstr>Muon IH prototype</vt:lpstr>
      <vt:lpstr>Muon BPMs</vt:lpstr>
      <vt:lpstr>Muon acceleration test</vt:lpstr>
      <vt:lpstr>Muon acceleration summary</vt:lpstr>
      <vt:lpstr>Muon storage magnet and detector</vt:lpstr>
      <vt:lpstr>Organization of iron shim arrays</vt:lpstr>
      <vt:lpstr>B-field shimming test with a medical MRI magnet (1.7 T) at J-PARC</vt:lpstr>
      <vt:lpstr>Field shimming by iron arrays</vt:lpstr>
      <vt:lpstr>Positron tracking detector</vt:lpstr>
      <vt:lpstr>Positron tracking detector</vt:lpstr>
      <vt:lpstr>Track reconstruction</vt:lpstr>
      <vt:lpstr>Silicon strip tracker</vt:lpstr>
      <vt:lpstr>Projected statistical sensitivity</vt:lpstr>
      <vt:lpstr>Summary</vt:lpstr>
      <vt:lpstr>Summary of experimental conditions</vt:lpstr>
      <vt:lpstr>Muon beam intensity </vt:lpstr>
      <vt:lpstr>Technically driven schedule</vt:lpstr>
      <vt:lpstr>PowerPoint プレゼンテーション</vt:lpstr>
      <vt:lpstr>Kicker and weak focusing field</vt:lpstr>
      <vt:lpstr>Specifications: USM source</vt:lpstr>
      <vt:lpstr>Specifications: surface muon transport</vt:lpstr>
      <vt:lpstr>Specifications: LINAC</vt:lpstr>
      <vt:lpstr>Specifications: LINAC</vt:lpstr>
      <vt:lpstr>Specifications: Injection line &amp; kicker</vt:lpstr>
      <vt:lpstr>Specifications: storage magnet</vt:lpstr>
      <vt:lpstr>Specifications: Silicon strip tracker</vt:lpstr>
      <vt:lpstr>Specifications : Silicon strip tracker</vt:lpstr>
      <vt:lpstr>Muonium HFS and μμ/μp ratio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muonium emission from silica aerogel </dc:title>
  <dc:creator>三部 勉</dc:creator>
  <cp:lastModifiedBy>三部 勉</cp:lastModifiedBy>
  <cp:revision>408</cp:revision>
  <dcterms:created xsi:type="dcterms:W3CDTF">2013-07-29T10:22:16Z</dcterms:created>
  <dcterms:modified xsi:type="dcterms:W3CDTF">2015-10-07T02:46:00Z</dcterms:modified>
</cp:coreProperties>
</file>