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78"/>
  </p:notesMasterIdLst>
  <p:sldIdLst>
    <p:sldId id="403" r:id="rId2"/>
    <p:sldId id="404" r:id="rId3"/>
    <p:sldId id="470" r:id="rId4"/>
    <p:sldId id="477" r:id="rId5"/>
    <p:sldId id="472" r:id="rId6"/>
    <p:sldId id="540" r:id="rId7"/>
    <p:sldId id="476" r:id="rId8"/>
    <p:sldId id="478" r:id="rId9"/>
    <p:sldId id="506" r:id="rId10"/>
    <p:sldId id="415" r:id="rId11"/>
    <p:sldId id="480" r:id="rId12"/>
    <p:sldId id="385" r:id="rId13"/>
    <p:sldId id="479" r:id="rId14"/>
    <p:sldId id="419" r:id="rId15"/>
    <p:sldId id="482" r:id="rId16"/>
    <p:sldId id="484" r:id="rId17"/>
    <p:sldId id="485" r:id="rId18"/>
    <p:sldId id="486" r:id="rId19"/>
    <p:sldId id="494" r:id="rId20"/>
    <p:sldId id="503" r:id="rId21"/>
    <p:sldId id="502" r:id="rId22"/>
    <p:sldId id="504" r:id="rId23"/>
    <p:sldId id="505" r:id="rId24"/>
    <p:sldId id="495" r:id="rId25"/>
    <p:sldId id="487" r:id="rId26"/>
    <p:sldId id="491" r:id="rId27"/>
    <p:sldId id="496" r:id="rId28"/>
    <p:sldId id="498" r:id="rId29"/>
    <p:sldId id="499" r:id="rId30"/>
    <p:sldId id="497" r:id="rId31"/>
    <p:sldId id="507" r:id="rId32"/>
    <p:sldId id="510" r:id="rId33"/>
    <p:sldId id="508" r:id="rId34"/>
    <p:sldId id="512" r:id="rId35"/>
    <p:sldId id="513" r:id="rId36"/>
    <p:sldId id="514" r:id="rId37"/>
    <p:sldId id="515" r:id="rId38"/>
    <p:sldId id="518" r:id="rId39"/>
    <p:sldId id="517" r:id="rId40"/>
    <p:sldId id="516" r:id="rId41"/>
    <p:sldId id="520" r:id="rId42"/>
    <p:sldId id="519" r:id="rId43"/>
    <p:sldId id="524" r:id="rId44"/>
    <p:sldId id="526" r:id="rId45"/>
    <p:sldId id="530" r:id="rId46"/>
    <p:sldId id="522" r:id="rId47"/>
    <p:sldId id="531" r:id="rId48"/>
    <p:sldId id="467" r:id="rId49"/>
    <p:sldId id="523" r:id="rId50"/>
    <p:sldId id="533" r:id="rId51"/>
    <p:sldId id="542" r:id="rId52"/>
    <p:sldId id="535" r:id="rId53"/>
    <p:sldId id="543" r:id="rId54"/>
    <p:sldId id="536" r:id="rId55"/>
    <p:sldId id="541" r:id="rId56"/>
    <p:sldId id="532" r:id="rId57"/>
    <p:sldId id="534" r:id="rId58"/>
    <p:sldId id="537" r:id="rId59"/>
    <p:sldId id="538" r:id="rId60"/>
    <p:sldId id="442" r:id="rId61"/>
    <p:sldId id="444" r:id="rId62"/>
    <p:sldId id="441" r:id="rId63"/>
    <p:sldId id="443" r:id="rId64"/>
    <p:sldId id="463" r:id="rId65"/>
    <p:sldId id="426" r:id="rId66"/>
    <p:sldId id="425" r:id="rId67"/>
    <p:sldId id="458" r:id="rId68"/>
    <p:sldId id="455" r:id="rId69"/>
    <p:sldId id="430" r:id="rId70"/>
    <p:sldId id="459" r:id="rId71"/>
    <p:sldId id="460" r:id="rId72"/>
    <p:sldId id="462" r:id="rId73"/>
    <p:sldId id="369" r:id="rId74"/>
    <p:sldId id="370" r:id="rId75"/>
    <p:sldId id="492" r:id="rId76"/>
    <p:sldId id="500" r:id="rId77"/>
  </p:sldIdLst>
  <p:sldSz cx="9144000" cy="6858000" type="screen4x3"/>
  <p:notesSz cx="6858000" cy="9144000"/>
  <p:embeddedFontLst>
    <p:embeddedFont>
      <p:font typeface="Verdana" panose="020B0604030504040204" pitchFamily="34" charset="0"/>
      <p:regular r:id="rId79"/>
      <p:bold r:id="rId80"/>
      <p:italic r:id="rId81"/>
      <p:boldItalic r:id="rId82"/>
    </p:embeddedFont>
    <p:embeddedFont>
      <p:font typeface="Cambria Math" panose="02040503050406030204" pitchFamily="18" charset="0"/>
      <p:regular r:id="rId83"/>
    </p:embeddedFont>
    <p:embeddedFont>
      <p:font typeface="Calibri" panose="020F0502020204030204" pitchFamily="34" charset="0"/>
      <p:regular r:id="rId84"/>
      <p:bold r:id="rId85"/>
      <p:italic r:id="rId86"/>
      <p:boldItalic r:id="rId8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km" initials="g" lastIdx="1" clrIdx="0">
    <p:extLst>
      <p:ext uri="{19B8F6BF-5375-455C-9EA6-DF929625EA0E}">
        <p15:presenceInfo xmlns:p15="http://schemas.microsoft.com/office/powerpoint/2012/main" userId="gk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7DFF"/>
    <a:srgbClr val="657EFF"/>
    <a:srgbClr val="FEFEFE"/>
    <a:srgbClr val="FF5858"/>
    <a:srgbClr val="2525FF"/>
    <a:srgbClr val="2A86E3"/>
    <a:srgbClr val="FF6969"/>
    <a:srgbClr val="00CCCC"/>
    <a:srgbClr val="0066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78" autoAdjust="0"/>
    <p:restoredTop sz="93716" autoAdjust="0"/>
  </p:normalViewPr>
  <p:slideViewPr>
    <p:cSldViewPr>
      <p:cViewPr varScale="1">
        <p:scale>
          <a:sx n="51" d="100"/>
          <a:sy n="51" d="100"/>
        </p:scale>
        <p:origin x="88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8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34" d="100"/>
          <a:sy n="34" d="100"/>
        </p:scale>
        <p:origin x="221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font" Target="fonts/font6.fntdata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font" Target="fonts/font1.fntdata"/><Relationship Id="rId87" Type="http://schemas.openxmlformats.org/officeDocument/2006/relationships/font" Target="fonts/font9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4.fntdata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2.fntdata"/><Relationship Id="rId85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5.fntdata"/><Relationship Id="rId88" Type="http://schemas.openxmlformats.org/officeDocument/2006/relationships/commentAuthors" Target="commentAuthors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3.fntdata"/><Relationship Id="rId86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D4E09F-DA86-41EA-AB69-6FFED4EBF34F}" type="datetimeFigureOut">
              <a:rPr lang="en-GB" smtClean="0"/>
              <a:t>05/10/2015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EA6F50-2D16-4CC9-B2A6-1E024ABE18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718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A6F50-2D16-4CC9-B2A6-1E024ABE18B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289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A6F50-2D16-4CC9-B2A6-1E024ABE18BF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720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A6F50-2D16-4CC9-B2A6-1E024ABE18BF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409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A6F50-2D16-4CC9-B2A6-1E024ABE18BF}" type="slidenum">
              <a:rPr lang="en-GB" smtClean="0">
                <a:solidFill>
                  <a:prstClr val="black"/>
                </a:solidFill>
              </a:rPr>
              <a:pPr/>
              <a:t>75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581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819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379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866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093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317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738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370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105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666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299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345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5456" y="6648"/>
            <a:ext cx="8229600" cy="902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90BDE917-4444-451D-95E8-8163D756EB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606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4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0.png"/><Relationship Id="rId4" Type="http://schemas.openxmlformats.org/officeDocument/2006/relationships/image" Target="../media/image3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2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34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31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31.pn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0.png"/><Relationship Id="rId7" Type="http://schemas.openxmlformats.org/officeDocument/2006/relationships/image" Target="../media/image6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3.png"/><Relationship Id="rId5" Type="http://schemas.openxmlformats.org/officeDocument/2006/relationships/image" Target="../media/image58.png"/><Relationship Id="rId10" Type="http://schemas.openxmlformats.org/officeDocument/2006/relationships/image" Target="../media/image64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0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15.gif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emf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7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6.png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0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19.png"/><Relationship Id="rId4" Type="http://schemas.openxmlformats.org/officeDocument/2006/relationships/image" Target="../media/image9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emf"/><Relationship Id="rId3" Type="http://schemas.openxmlformats.org/officeDocument/2006/relationships/image" Target="../media/image101.png"/><Relationship Id="rId7" Type="http://schemas.openxmlformats.org/officeDocument/2006/relationships/image" Target="../media/image104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emf"/><Relationship Id="rId5" Type="http://schemas.openxmlformats.org/officeDocument/2006/relationships/image" Target="../media/image102.png"/><Relationship Id="rId4" Type="http://schemas.openxmlformats.org/officeDocument/2006/relationships/image" Target="../media/image9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emf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30.png"/><Relationship Id="rId7" Type="http://schemas.openxmlformats.org/officeDocument/2006/relationships/image" Target="../media/image131.png"/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5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emf"/><Relationship Id="rId4" Type="http://schemas.openxmlformats.org/officeDocument/2006/relationships/image" Target="../media/image15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png"/><Relationship Id="rId4" Type="http://schemas.openxmlformats.org/officeDocument/2006/relationships/image" Target="../media/image18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3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2498" y="2162"/>
            <a:ext cx="9166498" cy="6860919"/>
            <a:chOff x="-22498" y="2162"/>
            <a:chExt cx="9166498" cy="686091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584"/>
            <a:stretch/>
          </p:blipFill>
          <p:spPr>
            <a:xfrm>
              <a:off x="-22498" y="3083053"/>
              <a:ext cx="9166498" cy="378002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584"/>
            <a:stretch/>
          </p:blipFill>
          <p:spPr>
            <a:xfrm flipV="1">
              <a:off x="-22498" y="2162"/>
              <a:ext cx="9166498" cy="3080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07" y="-25661"/>
            <a:ext cx="8964488" cy="1470025"/>
          </a:xfrm>
        </p:spPr>
        <p:txBody>
          <a:bodyPr>
            <a:normAutofit/>
          </a:bodyPr>
          <a:lstStyle/>
          <a:p>
            <a:pPr algn="l"/>
            <a:r>
              <a:rPr lang="en-GB" sz="4400" dirty="0">
                <a:solidFill>
                  <a:schemeClr val="bg1"/>
                </a:solidFill>
              </a:rPr>
              <a:t>Spin of the nucleon</a:t>
            </a:r>
            <a:r>
              <a:rPr lang="en-GB" sz="4400" dirty="0" smtClean="0">
                <a:solidFill>
                  <a:schemeClr val="bg1"/>
                </a:solidFill>
              </a:rPr>
              <a:t>: </a:t>
            </a:r>
            <a:br>
              <a:rPr lang="en-GB" sz="4400" dirty="0" smtClean="0">
                <a:solidFill>
                  <a:schemeClr val="bg1"/>
                </a:solidFill>
              </a:rPr>
            </a:br>
            <a:r>
              <a:rPr lang="en-GB" sz="4400" dirty="0" smtClean="0">
                <a:solidFill>
                  <a:schemeClr val="bg1"/>
                </a:solidFill>
              </a:rPr>
              <a:t>Experimental Overview</a:t>
            </a:r>
            <a:endParaRPr lang="de-DE" sz="44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663" y="5378024"/>
            <a:ext cx="5134297" cy="458375"/>
          </a:xfrm>
        </p:spPr>
        <p:txBody>
          <a:bodyPr>
            <a:normAutofit fontScale="40000" lnSpcReduction="20000"/>
          </a:bodyPr>
          <a:lstStyle/>
          <a:p>
            <a:pPr algn="l"/>
            <a:r>
              <a:rPr lang="de-DE" sz="6400" dirty="0">
                <a:solidFill>
                  <a:schemeClr val="bg1"/>
                </a:solidFill>
              </a:rPr>
              <a:t>Gerhard K. </a:t>
            </a:r>
            <a:r>
              <a:rPr lang="de-DE" sz="6400" dirty="0" err="1">
                <a:solidFill>
                  <a:schemeClr val="bg1"/>
                </a:solidFill>
              </a:rPr>
              <a:t>Mallot</a:t>
            </a:r>
            <a:r>
              <a:rPr lang="de-DE" sz="6400" dirty="0">
                <a:solidFill>
                  <a:schemeClr val="bg1"/>
                </a:solidFill>
              </a:rPr>
              <a:t> /</a:t>
            </a:r>
            <a:r>
              <a:rPr lang="de-DE" sz="6400" dirty="0" smtClean="0">
                <a:solidFill>
                  <a:schemeClr val="bg1"/>
                </a:solidFill>
              </a:rPr>
              <a:t>CERN-PH</a:t>
            </a:r>
          </a:p>
          <a:p>
            <a:pPr algn="l"/>
            <a:endParaRPr lang="en-GB" sz="7200" dirty="0">
              <a:solidFill>
                <a:schemeClr val="bg1"/>
              </a:solidFill>
            </a:endParaRPr>
          </a:p>
        </p:txBody>
      </p:sp>
      <p:pic>
        <p:nvPicPr>
          <p:cNvPr id="9" name="Picture 7" descr="cer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0550" y="5924550"/>
            <a:ext cx="9334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888" y="2222320"/>
            <a:ext cx="2006766" cy="197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0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Title 1"/>
          <p:cNvSpPr>
            <a:spLocks noGrp="1"/>
          </p:cNvSpPr>
          <p:nvPr>
            <p:ph type="title"/>
          </p:nvPr>
        </p:nvSpPr>
        <p:spPr>
          <a:xfrm>
            <a:off x="457200" y="29108"/>
            <a:ext cx="8001000" cy="792163"/>
          </a:xfrm>
        </p:spPr>
        <p:txBody>
          <a:bodyPr>
            <a:normAutofit/>
          </a:bodyPr>
          <a:lstStyle/>
          <a:p>
            <a:r>
              <a:rPr lang="en-GB" sz="2400" dirty="0" smtClean="0"/>
              <a:t>World data on proton A</a:t>
            </a:r>
            <a:r>
              <a:rPr lang="en-GB" sz="2400" baseline="-25000" dirty="0" smtClean="0"/>
              <a:t>1</a:t>
            </a:r>
            <a:r>
              <a:rPr lang="en-GB" sz="2400" dirty="0" smtClean="0"/>
              <a:t> spin asymmetry</a:t>
            </a:r>
            <a:endParaRPr lang="en-GB" sz="2400" baseline="-25000" dirty="0" smtClean="0"/>
          </a:p>
        </p:txBody>
      </p:sp>
      <p:sp>
        <p:nvSpPr>
          <p:cNvPr id="4506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PACSPIN Taipei</a:t>
            </a:r>
            <a:endParaRPr lang="fr-FR" sz="1800" smtClean="0"/>
          </a:p>
        </p:txBody>
      </p:sp>
      <p:sp>
        <p:nvSpPr>
          <p:cNvPr id="45071" name="Date Placeholder 2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smtClean="0"/>
              <a:t>G.K. Mallot 5/10/2015</a:t>
            </a:r>
            <a:endParaRPr lang="fr-FR" smtClean="0"/>
          </a:p>
        </p:txBody>
      </p:sp>
      <p:sp>
        <p:nvSpPr>
          <p:cNvPr id="2" name="TextBox 1"/>
          <p:cNvSpPr txBox="1"/>
          <p:nvPr/>
        </p:nvSpPr>
        <p:spPr>
          <a:xfrm>
            <a:off x="537170" y="6889437"/>
            <a:ext cx="3298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inclusive scattering: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10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13" y="1029230"/>
            <a:ext cx="5238750" cy="376452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091847" y="1558523"/>
            <a:ext cx="2217025" cy="1091338"/>
            <a:chOff x="6687554" y="4725143"/>
            <a:chExt cx="2217025" cy="1091338"/>
          </a:xfrm>
        </p:grpSpPr>
        <p:grpSp>
          <p:nvGrpSpPr>
            <p:cNvPr id="22" name="Group 21"/>
            <p:cNvGrpSpPr/>
            <p:nvPr/>
          </p:nvGrpSpPr>
          <p:grpSpPr>
            <a:xfrm>
              <a:off x="6687554" y="4725143"/>
              <a:ext cx="2217025" cy="1091338"/>
              <a:chOff x="357691" y="2450914"/>
              <a:chExt cx="1533387" cy="872829"/>
            </a:xfrm>
          </p:grpSpPr>
          <p:pic>
            <p:nvPicPr>
              <p:cNvPr id="25" name="Picture 13" descr="g_el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7691" y="2450914"/>
                <a:ext cx="1533387" cy="3602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" name="Picture 13" descr="g_el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7691" y="2963529"/>
                <a:ext cx="1533387" cy="3602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991764" y="2929142"/>
                <a:ext cx="19586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 smtClean="0">
                    <a:solidFill>
                      <a:schemeClr val="tx2">
                        <a:lumMod val="75000"/>
                      </a:schemeClr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+</a:t>
                </a:r>
              </a:p>
            </p:txBody>
          </p:sp>
        </p:grpSp>
        <p:cxnSp>
          <p:nvCxnSpPr>
            <p:cNvPr id="24" name="Straight Connector 23"/>
            <p:cNvCxnSpPr/>
            <p:nvPr/>
          </p:nvCxnSpPr>
          <p:spPr>
            <a:xfrm>
              <a:off x="6687554" y="5235294"/>
              <a:ext cx="221702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27584" y="1443156"/>
                <a:ext cx="1738874" cy="392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latin typeface="Cambria Math" panose="02040503050406030204" pitchFamily="18" charset="0"/>
                            <a:ea typeface="Verdana" pitchFamily="34" charset="0"/>
                            <a:cs typeface="Verdana" pitchFamily="34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Verdana" pitchFamily="34" charset="0"/>
                            <a:cs typeface="Verdana" pitchFamily="34" charset="0"/>
                          </a:rPr>
                          <m:t>𝐴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Verdana" pitchFamily="34" charset="0"/>
                            <a:cs typeface="Verdana" pitchFamily="34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Verdana" pitchFamily="34" charset="0"/>
                            <a:cs typeface="Verdana" pitchFamily="34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Verdana" pitchFamily="34" charset="0"/>
                            <a:cs typeface="Verdana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 smtClean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 proton</a:t>
                </a:r>
                <a:endParaRPr lang="de-DE" dirty="0" smtClean="0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1443156"/>
                <a:ext cx="1738874" cy="392993"/>
              </a:xfrm>
              <a:prstGeom prst="rect">
                <a:avLst/>
              </a:prstGeom>
              <a:blipFill rotWithShape="0">
                <a:blip r:embed="rId4"/>
                <a:stretch>
                  <a:fillRect t="-4688" r="-2807" b="-2343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267" y="4871731"/>
            <a:ext cx="5998777" cy="117833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908529" y="3895800"/>
            <a:ext cx="1699504" cy="369332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 &gt; 2.5 GeV</a:t>
            </a:r>
            <a:endParaRPr lang="de-DE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5400000">
            <a:off x="7930824" y="3536760"/>
            <a:ext cx="1819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arXiv:1503.08935</a:t>
            </a:r>
            <a:endParaRPr lang="de-DE" sz="14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9939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 smtClean="0"/>
                  <a:t>Hall A: precise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de-DE" dirty="0" smtClean="0"/>
                  <a:t> data</a:t>
                </a:r>
                <a:endParaRPr lang="de-DE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1926" b="-405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012949"/>
            <a:ext cx="5835330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11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 rot="5400000">
            <a:off x="7637869" y="4940738"/>
            <a:ext cx="2523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PLB </a:t>
            </a:r>
            <a:r>
              <a:rPr lang="de-DE" sz="14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744 (2015) 309–314 </a:t>
            </a:r>
            <a:endParaRPr lang="de-DE" sz="1400" dirty="0" smtClean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232" y="122357"/>
            <a:ext cx="2146093" cy="6706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8313" y="1159732"/>
            <a:ext cx="52114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Consistent </a:t>
            </a:r>
            <a:r>
              <a:rPr lang="en-GB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with zero-crossing </a:t>
            </a:r>
            <a:br>
              <a:rPr lang="en-GB" sz="2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GB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around x = </a:t>
            </a:r>
            <a: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0.5</a:t>
            </a:r>
            <a:endParaRPr lang="en-GB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lum bright="2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6378" y="1881232"/>
            <a:ext cx="1633797" cy="22692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24452" y="1205898"/>
            <a:ext cx="24176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aseline="30000" dirty="0">
                <a:latin typeface="Verdana" pitchFamily="34" charset="0"/>
                <a:ea typeface="Verdana" pitchFamily="34" charset="0"/>
                <a:cs typeface="Verdana" pitchFamily="34" charset="0"/>
              </a:rPr>
              <a:t>3</a:t>
            </a:r>
            <a:r>
              <a:rPr lang="en-GB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He gas target</a:t>
            </a:r>
          </a:p>
          <a:p>
            <a:endParaRPr lang="de-DE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99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smtClean="0"/>
              <a:t>G.K. Mallot 5/10/2015</a:t>
            </a:r>
            <a:endParaRPr lang="en-US" smtClean="0"/>
          </a:p>
        </p:txBody>
      </p:sp>
      <p:sp>
        <p:nvSpPr>
          <p:cNvPr id="4710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PACSPIN Taipei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title"/>
          </p:nvPr>
        </p:nvSpPr>
        <p:spPr>
          <a:xfrm>
            <a:off x="791580" y="204952"/>
            <a:ext cx="1907561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i="1" kern="0" dirty="0" smtClean="0">
                <a:solidFill>
                  <a:schemeClr val="tx2"/>
                </a:solidFill>
              </a:rPr>
              <a:t>F</a:t>
            </a:r>
            <a:r>
              <a:rPr lang="en-US" sz="3200" i="1" kern="0" baseline="-25000" dirty="0" smtClean="0">
                <a:solidFill>
                  <a:schemeClr val="tx2"/>
                </a:solidFill>
              </a:rPr>
              <a:t>2</a:t>
            </a:r>
            <a:r>
              <a:rPr lang="en-US" sz="3200" i="1" kern="0" dirty="0" smtClean="0">
                <a:solidFill>
                  <a:schemeClr val="tx2"/>
                </a:solidFill>
              </a:rPr>
              <a:t>(x,Q</a:t>
            </a:r>
            <a:r>
              <a:rPr lang="en-US" sz="3200" i="1" kern="0" baseline="30000" dirty="0" smtClean="0">
                <a:solidFill>
                  <a:schemeClr val="tx2"/>
                </a:solidFill>
              </a:rPr>
              <a:t>2</a:t>
            </a:r>
            <a:r>
              <a:rPr lang="en-US" sz="3200" i="1" kern="0" dirty="0">
                <a:solidFill>
                  <a:schemeClr val="tx2"/>
                </a:solidFill>
              </a:rPr>
              <a:t>)</a:t>
            </a:r>
            <a:r>
              <a:rPr lang="en-US" i="1" dirty="0" smtClean="0"/>
              <a:t>     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0" y="1206500"/>
            <a:ext cx="4516438" cy="5390852"/>
            <a:chOff x="4527550" y="1223963"/>
            <a:chExt cx="4516438" cy="5264150"/>
          </a:xfrm>
        </p:grpSpPr>
        <p:pic>
          <p:nvPicPr>
            <p:cNvPr id="47113" name="Picture 4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987" r="-6667"/>
            <a:stretch>
              <a:fillRect/>
            </a:stretch>
          </p:blipFill>
          <p:spPr bwMode="auto">
            <a:xfrm>
              <a:off x="4527550" y="1223963"/>
              <a:ext cx="4516438" cy="526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14" name="Isosceles Triangle 8"/>
            <p:cNvSpPr>
              <a:spLocks noChangeArrowheads="1"/>
            </p:cNvSpPr>
            <p:nvPr/>
          </p:nvSpPr>
          <p:spPr bwMode="auto">
            <a:xfrm>
              <a:off x="5060950" y="4091767"/>
              <a:ext cx="1466850" cy="1946984"/>
            </a:xfrm>
            <a:prstGeom prst="triangle">
              <a:avLst>
                <a:gd name="adj" fmla="val 0"/>
              </a:avLst>
            </a:prstGeom>
            <a:solidFill>
              <a:srgbClr val="00B050">
                <a:alpha val="47842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/>
            </a:p>
          </p:txBody>
        </p: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832534" y="188592"/>
            <a:ext cx="204372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g</a:t>
            </a:r>
            <a:r>
              <a:rPr kumimoji="0" lang="en-US" sz="3200" b="0" i="1" u="none" strike="noStrike" kern="0" cap="none" spc="0" normalizeH="0" baseline="-25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1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(x,Q</a:t>
            </a:r>
            <a:r>
              <a:rPr kumimoji="0" lang="en-US" sz="3200" b="0" i="1" u="none" strike="noStrike" kern="0" cap="none" spc="0" normalizeH="0" baseline="30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12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8952" y="1196752"/>
            <a:ext cx="4527848" cy="53908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8103890" y="977900"/>
            <a:ext cx="571500" cy="457200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tIns="0" bIns="72000" anchor="ctr" anchorCtr="1"/>
          <a:lstStyle/>
          <a:p>
            <a:r>
              <a:rPr lang="en-GB" sz="2400" dirty="0">
                <a:solidFill>
                  <a:schemeClr val="bg1"/>
                </a:solidFill>
              </a:rPr>
              <a:t>p</a:t>
            </a:r>
          </a:p>
        </p:txBody>
      </p:sp>
      <p:pic>
        <p:nvPicPr>
          <p:cNvPr id="17" name="Picture 14" descr="g_num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293852"/>
            <a:ext cx="5334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 descr="g_el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262813"/>
            <a:ext cx="2209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322648" y="3167833"/>
            <a:ext cx="1699504" cy="369332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 &gt; 2.5 GeV</a:t>
            </a:r>
            <a:endParaRPr lang="de-DE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5400000">
            <a:off x="7987655" y="4986363"/>
            <a:ext cx="1819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arXiv:1503.08935</a:t>
            </a:r>
            <a:endParaRPr lang="de-DE" sz="14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33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NLO QCD fit to world </a:t>
            </a:r>
            <a:r>
              <a:rPr lang="en-GB" dirty="0"/>
              <a:t>DIS data </a:t>
            </a:r>
            <a:endParaRPr lang="de-DE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453652"/>
            <a:ext cx="8229600" cy="335434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13</a:t>
            </a:fld>
            <a:endParaRPr lang="en-GB"/>
          </a:p>
        </p:txBody>
      </p:sp>
      <p:pic>
        <p:nvPicPr>
          <p:cNvPr id="8" name="Picture 2" descr="D:\talks\icons\experiments_labs\compass_logo_125x12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8248" y="-29124"/>
            <a:ext cx="973615" cy="97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55576" y="2319119"/>
            <a:ext cx="513282" cy="461665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tIns="0" bIns="72000" anchor="ctr" anchorCtr="1"/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>
                <a:sym typeface="Symbol" panose="05050102010706020507" pitchFamily="18" charset="2"/>
              </a:rPr>
              <a:t></a:t>
            </a:r>
            <a:r>
              <a:rPr lang="el-GR" dirty="0">
                <a:sym typeface="Symbol" panose="05050102010706020507" pitchFamily="18" charset="2"/>
              </a:rPr>
              <a:t>Σ</a:t>
            </a:r>
            <a:endParaRPr lang="de-DE" dirty="0"/>
          </a:p>
        </p:txBody>
      </p:sp>
      <p:sp>
        <p:nvSpPr>
          <p:cNvPr id="11" name="TextBox 10"/>
          <p:cNvSpPr txBox="1"/>
          <p:nvPr/>
        </p:nvSpPr>
        <p:spPr>
          <a:xfrm>
            <a:off x="4860032" y="2319119"/>
            <a:ext cx="648072" cy="461665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tIns="0" bIns="72000" anchor="ctr" anchorCtr="1"/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>
                <a:sym typeface="Symbol" panose="05050102010706020507" pitchFamily="18" charset="2"/>
              </a:rPr>
              <a:t>g</a:t>
            </a:r>
            <a:endParaRPr lang="de-DE" dirty="0"/>
          </a:p>
        </p:txBody>
      </p:sp>
      <p:sp>
        <p:nvSpPr>
          <p:cNvPr id="12" name="TextBox 11"/>
          <p:cNvSpPr txBox="1"/>
          <p:nvPr/>
        </p:nvSpPr>
        <p:spPr>
          <a:xfrm rot="5400000">
            <a:off x="7930824" y="3536760"/>
            <a:ext cx="1819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arXiv:1503.08935</a:t>
            </a:r>
            <a:endParaRPr lang="de-DE" sz="14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06489" y="1107097"/>
                <a:ext cx="6510372" cy="6177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400" dirty="0" smtClean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study of PDF shapes,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800" i="1" smtClean="0">
                            <a:latin typeface="Cambria Math" panose="02040503050406030204" pitchFamily="18" charset="0"/>
                            <a:ea typeface="Verdana" pitchFamily="34" charset="0"/>
                            <a:cs typeface="Verdana" pitchFamily="34" charset="0"/>
                          </a:rPr>
                        </m:ctrlPr>
                      </m:sSubSup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Verdana" pitchFamily="34" charset="0"/>
                            <a:cs typeface="Verdana" pitchFamily="34" charset="0"/>
                          </a:rPr>
                          <m:t>𝑄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2800" b="0" i="0" smtClean="0">
                            <a:latin typeface="Cambria Math" panose="02040503050406030204" pitchFamily="18" charset="0"/>
                            <a:ea typeface="Verdana" pitchFamily="34" charset="0"/>
                            <a:cs typeface="Verdana" pitchFamily="34" charset="0"/>
                          </a:rPr>
                          <m:t>ref</m:t>
                        </m:r>
                      </m:sub>
                      <m:sup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Verdana" pitchFamily="34" charset="0"/>
                            <a:cs typeface="Verdana" pitchFamily="34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de-DE" sz="2800" dirty="0" smtClean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</a:t>
                </a:r>
                <a:r>
                  <a:rPr lang="de-DE" sz="2400" dirty="0" smtClean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dependence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489" y="1107097"/>
                <a:ext cx="6510372" cy="617798"/>
              </a:xfrm>
              <a:prstGeom prst="rect">
                <a:avLst/>
              </a:prstGeom>
              <a:blipFill rotWithShape="0">
                <a:blip r:embed="rId4"/>
                <a:stretch>
                  <a:fillRect l="-1311" r="-468" b="-792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6296007" y="2292604"/>
                <a:ext cx="188904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Verdana" pitchFamily="34" charset="0"/>
                              <a:cs typeface="Verdana" pitchFamily="34" charset="0"/>
                            </a:rPr>
                          </m:ctrlPr>
                        </m:sSupPr>
                        <m:e>
                          <m:r>
                            <a:rPr lang="en-GB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Verdana" pitchFamily="34" charset="0"/>
                              <a:cs typeface="Verdana" pitchFamily="34" charset="0"/>
                            </a:rPr>
                            <m:t>𝑄</m:t>
                          </m:r>
                        </m:e>
                        <m:sup>
                          <m:r>
                            <a:rPr lang="en-GB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Verdana" pitchFamily="34" charset="0"/>
                              <a:cs typeface="Verdana" pitchFamily="34" charset="0"/>
                            </a:rPr>
                            <m:t>2</m:t>
                          </m:r>
                        </m:sup>
                      </m:sSup>
                      <m:r>
                        <a:rPr lang="en-GB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Verdana" pitchFamily="34" charset="0"/>
                          <a:cs typeface="Verdana" pitchFamily="34" charset="0"/>
                        </a:rPr>
                        <m:t>=3 </m:t>
                      </m:r>
                      <m:r>
                        <m:rPr>
                          <m:nor/>
                        </m:rPr>
                        <a:rPr lang="en-GB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Verdana" pitchFamily="34" charset="0"/>
                          <a:cs typeface="Verdana" pitchFamily="34" charset="0"/>
                        </a:rPr>
                        <m:t>GeV</m:t>
                      </m:r>
                      <m:r>
                        <m:rPr>
                          <m:nor/>
                        </m:rPr>
                        <a:rPr lang="en-GB" sz="2400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Verdana" pitchFamily="34" charset="0"/>
                          <a:cs typeface="Verdana" pitchFamily="34" charset="0"/>
                        </a:rPr>
                        <m:t>2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6007" y="2292604"/>
                <a:ext cx="1889042" cy="461665"/>
              </a:xfrm>
              <a:prstGeom prst="rect">
                <a:avLst/>
              </a:prstGeom>
              <a:blipFill rotWithShape="0">
                <a:blip r:embed="rId5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328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NLO QCD fit to world DIS data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14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19" y="1149121"/>
            <a:ext cx="6581748" cy="4641057"/>
          </a:xfrm>
          <a:prstGeom prst="rect">
            <a:avLst/>
          </a:prstGeom>
        </p:spPr>
      </p:pic>
      <p:pic>
        <p:nvPicPr>
          <p:cNvPr id="11" name="Picture 2" descr="D:\talks\icons\experiments_labs\compass_logo_125x12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8248" y="-29124"/>
            <a:ext cx="973615" cy="97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779195" y="2195572"/>
                <a:ext cx="21755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696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0.27≤</m:t>
                      </m:r>
                      <m:r>
                        <m:rPr>
                          <m:sty m:val="p"/>
                        </m:rPr>
                        <a:rPr lang="el-GR" i="1">
                          <a:solidFill>
                            <a:srgbClr val="FF696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ΔΣ</m:t>
                      </m:r>
                      <m:r>
                        <a:rPr lang="el-GR" i="1">
                          <a:solidFill>
                            <a:srgbClr val="FF696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    0.39</m:t>
                      </m:r>
                    </m:oMath>
                  </m:oMathPara>
                </a14:m>
                <a:endParaRPr lang="en-GB" dirty="0">
                  <a:solidFill>
                    <a:srgbClr val="FF6969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9195" y="2195572"/>
                <a:ext cx="2175596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779195" y="2899902"/>
                <a:ext cx="21608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2A86E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</m:t>
                      </m:r>
                      <m:r>
                        <a:rPr lang="en-GB" b="0" i="1" smtClean="0">
                          <a:solidFill>
                            <a:srgbClr val="2A86E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82</m:t>
                      </m:r>
                      <m:r>
                        <a:rPr lang="en-GB" i="1">
                          <a:solidFill>
                            <a:srgbClr val="2A86E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m:rPr>
                          <m:sty m:val="p"/>
                        </m:rPr>
                        <a:rPr lang="el-GR" i="1">
                          <a:solidFill>
                            <a:srgbClr val="2A86E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GB" b="0" i="1" smtClean="0">
                          <a:solidFill>
                            <a:srgbClr val="2A86E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el-GR" i="1">
                          <a:solidFill>
                            <a:srgbClr val="2A86E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GB" b="0" i="1" smtClean="0">
                          <a:solidFill>
                            <a:srgbClr val="2A86E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r>
                        <a:rPr lang="el-GR" i="1">
                          <a:solidFill>
                            <a:srgbClr val="2A86E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</m:t>
                      </m:r>
                      <m:r>
                        <a:rPr lang="en-GB" b="0" i="1" smtClean="0">
                          <a:solidFill>
                            <a:srgbClr val="2A86E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85</m:t>
                      </m:r>
                    </m:oMath>
                  </m:oMathPara>
                </a14:m>
                <a:endParaRPr lang="en-GB" dirty="0">
                  <a:solidFill>
                    <a:srgbClr val="2A86E3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9195" y="2899902"/>
                <a:ext cx="2160848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604147" y="3284984"/>
                <a:ext cx="23570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rgbClr val="2A86E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−0.45≤</m:t>
                      </m:r>
                      <m:r>
                        <m:rPr>
                          <m:sty m:val="p"/>
                        </m:rPr>
                        <a:rPr lang="el-GR" i="1">
                          <a:solidFill>
                            <a:srgbClr val="2A86E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GB" i="1">
                          <a:solidFill>
                            <a:srgbClr val="2A86E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r>
                        <a:rPr lang="el-GR" i="1">
                          <a:solidFill>
                            <a:srgbClr val="2A86E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GB" i="1">
                          <a:solidFill>
                            <a:srgbClr val="2A86E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l-GR" i="1">
                          <a:solidFill>
                            <a:srgbClr val="2A86E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</m:t>
                      </m:r>
                      <m:r>
                        <a:rPr lang="en-GB" i="1">
                          <a:solidFill>
                            <a:srgbClr val="2A86E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GB" i="1" dirty="0">
                  <a:solidFill>
                    <a:srgbClr val="2A86E3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147" y="3284984"/>
                <a:ext cx="2357056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6588224" y="2555612"/>
                <a:ext cx="228748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00CC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−1.6  </m:t>
                      </m:r>
                      <m:r>
                        <a:rPr lang="en-GB" i="1" smtClean="0">
                          <a:solidFill>
                            <a:srgbClr val="00CC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m:rPr>
                          <m:sty m:val="p"/>
                        </m:rPr>
                        <a:rPr lang="el-GR" i="1">
                          <a:solidFill>
                            <a:srgbClr val="00CC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GB" b="0" i="1" smtClean="0">
                          <a:solidFill>
                            <a:srgbClr val="00CC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el-GR" i="1">
                          <a:solidFill>
                            <a:srgbClr val="00CC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GB" b="0" i="1" smtClean="0">
                          <a:solidFill>
                            <a:srgbClr val="00CC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  <m:r>
                        <a:rPr lang="el-GR" i="1">
                          <a:solidFill>
                            <a:srgbClr val="00CC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</m:t>
                      </m:r>
                      <m:r>
                        <a:rPr lang="en-GB" b="0" i="1" smtClean="0">
                          <a:solidFill>
                            <a:srgbClr val="00CC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GB" dirty="0">
                  <a:solidFill>
                    <a:srgbClr val="00CCCC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224" y="2555612"/>
                <a:ext cx="2287488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6648148" y="3645024"/>
                <a:ext cx="231634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rgbClr val="2A86E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−0.11≤</m:t>
                      </m:r>
                      <m:r>
                        <m:rPr>
                          <m:sty m:val="p"/>
                        </m:rPr>
                        <a:rPr lang="el-GR" i="1">
                          <a:solidFill>
                            <a:srgbClr val="2A86E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GB" i="1">
                          <a:solidFill>
                            <a:srgbClr val="2A86E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l-GR" i="1">
                          <a:solidFill>
                            <a:srgbClr val="2A86E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GB" i="1">
                          <a:solidFill>
                            <a:srgbClr val="2A86E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l-GR" i="1">
                          <a:solidFill>
                            <a:srgbClr val="2A86E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</m:t>
                      </m:r>
                      <m:r>
                        <a:rPr lang="en-GB" i="1">
                          <a:solidFill>
                            <a:srgbClr val="2A86E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08</m:t>
                      </m:r>
                    </m:oMath>
                  </m:oMathPara>
                </a14:m>
                <a:endParaRPr lang="en-GB" i="1" dirty="0">
                  <a:solidFill>
                    <a:srgbClr val="2A86E3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8148" y="3645024"/>
                <a:ext cx="2316340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801988" y="1412776"/>
                <a:ext cx="1773884" cy="8606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2400" i="1" smtClean="0">
                              <a:latin typeface="Cambria Math" panose="02040503050406030204" pitchFamily="18" charset="0"/>
                              <a:ea typeface="Verdana" pitchFamily="34" charset="0"/>
                              <a:cs typeface="Verdana" pitchFamily="34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Verdana" pitchFamily="34" charset="0"/>
                              <a:cs typeface="Verdana" pitchFamily="34" charset="0"/>
                            </a:rPr>
                            <m:t>𝑄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Verdana" pitchFamily="34" charset="0"/>
                              <a:cs typeface="Verdana" pitchFamily="34" charset="0"/>
                            </a:rPr>
                            <m:t>2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  <a:ea typeface="Verdana" pitchFamily="34" charset="0"/>
                          <a:cs typeface="Verdana" pitchFamily="34" charset="0"/>
                        </a:rPr>
                        <m:t>=3 </m:t>
                      </m:r>
                      <m:r>
                        <m:rPr>
                          <m:nor/>
                        </m:rPr>
                        <a:rPr lang="en-GB" sz="2400" b="0" i="0" smtClean="0">
                          <a:latin typeface="Cambria Math" panose="02040503050406030204" pitchFamily="18" charset="0"/>
                          <a:ea typeface="Verdana" pitchFamily="34" charset="0"/>
                          <a:cs typeface="Verdana" pitchFamily="34" charset="0"/>
                        </a:rPr>
                        <m:t>GeV</m:t>
                      </m:r>
                      <m:r>
                        <m:rPr>
                          <m:nor/>
                        </m:rPr>
                        <a:rPr lang="en-GB" sz="2400" b="0" i="0" baseline="30000" smtClean="0">
                          <a:latin typeface="Cambria Math" panose="02040503050406030204" pitchFamily="18" charset="0"/>
                          <a:ea typeface="Verdana" pitchFamily="34" charset="0"/>
                          <a:cs typeface="Verdana" pitchFamily="34" charset="0"/>
                        </a:rPr>
                        <m:t>2</m:t>
                      </m:r>
                    </m:oMath>
                  </m:oMathPara>
                </a14:m>
                <a:endParaRPr lang="en-GB" sz="2400" b="0" baseline="30000" dirty="0" smtClean="0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  <a:p>
                <a:endParaRPr lang="en-GB" sz="2400" baseline="30000" dirty="0" smtClean="0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  <a:p>
                <a:r>
                  <a:rPr lang="en-GB" sz="2400" baseline="30000" dirty="0" smtClean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integrals:</a:t>
                </a:r>
                <a:endParaRPr lang="de-DE" sz="2400" baseline="30000" dirty="0" smtClean="0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1988" y="1412776"/>
                <a:ext cx="1773884" cy="860685"/>
              </a:xfrm>
              <a:prstGeom prst="rect">
                <a:avLst/>
              </a:prstGeom>
              <a:blipFill rotWithShape="0">
                <a:blip r:embed="rId10"/>
                <a:stretch>
                  <a:fillRect l="-3093" b="-283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3923928" y="1628800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g</a:t>
            </a:r>
            <a:endParaRPr lang="de-DE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1560" y="1628800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</a:t>
            </a:r>
            <a:r>
              <a:rPr lang="el-GR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Σ</a:t>
            </a:r>
            <a:endParaRPr lang="de-DE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7200" y="4233479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u</a:t>
            </a:r>
            <a:endParaRPr lang="de-DE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71800" y="4234993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d</a:t>
            </a:r>
            <a:endParaRPr lang="de-DE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52120" y="4234993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s</a:t>
            </a:r>
            <a:endParaRPr lang="de-DE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714067" y="4602811"/>
                <a:ext cx="2291012" cy="928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using different </a:t>
                </a:r>
                <a:br>
                  <a:rPr lang="en-GB" dirty="0" smtClean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</a:br>
                <a:r>
                  <a:rPr lang="en-GB" dirty="0" smtClean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functional shapes </a:t>
                </a:r>
                <a:br>
                  <a:rPr lang="en-GB" dirty="0" smtClean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</a:br>
                <a:r>
                  <a:rPr lang="en-GB" dirty="0" smtClean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latin typeface="Cambria Math" panose="02040503050406030204" pitchFamily="18" charset="0"/>
                            <a:ea typeface="Verdana" pitchFamily="34" charset="0"/>
                            <a:cs typeface="Verdana" pitchFamily="34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Verdana" pitchFamily="34" charset="0"/>
                            <a:cs typeface="Verdana" pitchFamily="34" charset="0"/>
                          </a:rPr>
                          <m:t>𝑄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Verdana" pitchFamily="34" charset="0"/>
                            <a:cs typeface="Verdana" pitchFamily="34" charset="0"/>
                          </a:rPr>
                          <m:t>0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Verdana" pitchFamily="34" charset="0"/>
                            <a:cs typeface="Verdana" pitchFamily="34" charset="0"/>
                          </a:rPr>
                          <m:t>2</m:t>
                        </m:r>
                      </m:sup>
                    </m:sSubSup>
                  </m:oMath>
                </a14:m>
                <a:endParaRPr lang="de-DE" dirty="0" smtClean="0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4067" y="4602811"/>
                <a:ext cx="2291012" cy="928780"/>
              </a:xfrm>
              <a:prstGeom prst="rect">
                <a:avLst/>
              </a:prstGeom>
              <a:blipFill rotWithShape="0">
                <a:blip r:embed="rId11"/>
                <a:stretch>
                  <a:fillRect l="-2128" t="-3289" r="-1330" b="-921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 rot="5400000">
            <a:off x="8095215" y="4989455"/>
            <a:ext cx="1819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arXiv:1503.08935</a:t>
            </a:r>
            <a:endParaRPr lang="de-DE" sz="14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0810" y="5987018"/>
            <a:ext cx="662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come back to World data fits incl. SIDIS and pp later</a:t>
            </a:r>
            <a:endParaRPr lang="de-DE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29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1054612" y="6648"/>
            <a:ext cx="7650444" cy="902072"/>
          </a:xfrm>
        </p:spPr>
        <p:txBody>
          <a:bodyPr/>
          <a:lstStyle/>
          <a:p>
            <a:pPr algn="l"/>
            <a:r>
              <a:rPr lang="en-GB" dirty="0" smtClean="0"/>
              <a:t>Sum rules</a:t>
            </a:r>
            <a:endParaRPr lang="de-DE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G.K. Mallot 5/10/2015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PACSPIN Taipei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15</a:t>
            </a:fld>
            <a:endParaRPr lang="en-GB" dirty="0"/>
          </a:p>
        </p:txBody>
      </p:sp>
      <p:grpSp>
        <p:nvGrpSpPr>
          <p:cNvPr id="44" name="Group 43"/>
          <p:cNvGrpSpPr/>
          <p:nvPr/>
        </p:nvGrpSpPr>
        <p:grpSpPr>
          <a:xfrm>
            <a:off x="154674" y="974210"/>
            <a:ext cx="5755971" cy="4010155"/>
            <a:chOff x="40164" y="994058"/>
            <a:chExt cx="5755971" cy="401015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164" y="994058"/>
              <a:ext cx="5755971" cy="401015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147558" y="1403984"/>
              <a:ext cx="1042070" cy="3459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>
                  <a:solidFill>
                    <a:srgbClr val="0066CC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Bjorken</a:t>
              </a:r>
              <a:endParaRPr lang="de-DE" dirty="0" smtClean="0">
                <a:solidFill>
                  <a:srgbClr val="0066CC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47558" y="2595130"/>
              <a:ext cx="15711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66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`Ellis-</a:t>
              </a:r>
              <a:r>
                <a:rPr lang="en-GB" dirty="0" err="1" smtClean="0">
                  <a:solidFill>
                    <a:srgbClr val="FF66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Jafffe</a:t>
              </a:r>
              <a:r>
                <a:rPr lang="en-GB" dirty="0" smtClean="0">
                  <a:solidFill>
                    <a:srgbClr val="FF66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’</a:t>
              </a:r>
              <a:endParaRPr lang="de-DE" dirty="0" smtClean="0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cxnSp>
          <p:nvCxnSpPr>
            <p:cNvPr id="11" name="Elbow Connector 10"/>
            <p:cNvCxnSpPr/>
            <p:nvPr/>
          </p:nvCxnSpPr>
          <p:spPr>
            <a:xfrm rot="10800000">
              <a:off x="919578" y="2202879"/>
              <a:ext cx="749015" cy="392251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3186933" y="5215546"/>
                <a:ext cx="498546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  <a:ea typeface="Verdana" pitchFamily="34" charset="0"/>
                          <a:cs typeface="Verdana" pitchFamily="34" charset="0"/>
                        </a:rPr>
                        <m:t>|</m:t>
                      </m:r>
                      <m:f>
                        <m:fPr>
                          <m:type m:val="lin"/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Verdana" pitchFamily="34" charset="0"/>
                              <a:cs typeface="Verdana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  <a:ea typeface="Verdana" pitchFamily="34" charset="0"/>
                                  <a:cs typeface="Verdana" pitchFamily="34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Verdana" pitchFamily="34" charset="0"/>
                                  <a:cs typeface="Verdana" pitchFamily="34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Verdana" pitchFamily="34" charset="0"/>
                                  <a:cs typeface="Verdana" pitchFamily="34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  <a:ea typeface="Verdana" pitchFamily="34" charset="0"/>
                                  <a:cs typeface="Verdana" pitchFamily="34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Verdana" pitchFamily="34" charset="0"/>
                                  <a:cs typeface="Verdana" pitchFamily="34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Verdana" pitchFamily="34" charset="0"/>
                                  <a:cs typeface="Verdana" pitchFamily="34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Verdana" pitchFamily="34" charset="0"/>
                              <a:cs typeface="Verdana" pitchFamily="34" charset="0"/>
                            </a:rPr>
                            <m:t>|=1.22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itchFamily="34" charset="0"/>
                            </a:rPr>
                            <m:t>±0.05 (</m:t>
                          </m:r>
                          <m:r>
                            <m:rPr>
                              <m:nor/>
                            </m:rPr>
                            <a:rPr lang="en-GB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itchFamily="34" charset="0"/>
                            </a:rPr>
                            <m:t>stat</m:t>
                          </m:r>
                          <m:r>
                            <m:rPr>
                              <m:nor/>
                            </m:rPr>
                            <a:rPr lang="en-GB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itchFamily="34" charset="0"/>
                            </a:rPr>
                            <m:t>.) 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itchFamily="34" charset="0"/>
                            </a:rPr>
                            <m:t>±0.10</m:t>
                          </m:r>
                        </m:den>
                      </m:f>
                      <m:r>
                        <a:rPr lang="en-GB" sz="2000" b="0" i="1" smtClean="0">
                          <a:latin typeface="Cambria Math" panose="02040503050406030204" pitchFamily="18" charset="0"/>
                          <a:ea typeface="Verdana" pitchFamily="34" charset="0"/>
                          <a:cs typeface="Verdana" pitchFamily="34" charset="0"/>
                        </a:rPr>
                        <m:t> (</m:t>
                      </m:r>
                      <m:r>
                        <m:rPr>
                          <m:nor/>
                        </m:rPr>
                        <a:rPr lang="en-GB" sz="2000" b="0" i="0" smtClean="0">
                          <a:latin typeface="Cambria Math" panose="02040503050406030204" pitchFamily="18" charset="0"/>
                          <a:ea typeface="Verdana" pitchFamily="34" charset="0"/>
                          <a:cs typeface="Verdana" pitchFamily="34" charset="0"/>
                        </a:rPr>
                        <m:t>syst</m:t>
                      </m:r>
                      <m:r>
                        <m:rPr>
                          <m:nor/>
                        </m:rPr>
                        <a:rPr lang="en-GB" sz="2000" b="0" i="0" smtClean="0">
                          <a:latin typeface="Cambria Math" panose="02040503050406030204" pitchFamily="18" charset="0"/>
                          <a:ea typeface="Verdana" pitchFamily="34" charset="0"/>
                          <a:cs typeface="Verdana" pitchFamily="34" charset="0"/>
                        </a:rPr>
                        <m:t>.)</m:t>
                      </m:r>
                    </m:oMath>
                  </m:oMathPara>
                </a14:m>
                <a:endParaRPr lang="de-DE" sz="2000" dirty="0" smtClean="0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6933" y="5215546"/>
                <a:ext cx="4985467" cy="307777"/>
              </a:xfrm>
              <a:prstGeom prst="rect">
                <a:avLst/>
              </a:prstGeom>
              <a:blipFill rotWithShape="0">
                <a:blip r:embed="rId3"/>
                <a:stretch>
                  <a:fillRect l="-1100" t="-166000" r="-1100" b="-254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66552" y="5589240"/>
            <a:ext cx="250998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from neutron </a:t>
            </a:r>
            <a:r>
              <a:rPr lang="el-GR" sz="2000" dirty="0">
                <a:latin typeface="+mn-lt"/>
              </a:rPr>
              <a:t>β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decay:</a:t>
            </a:r>
            <a:endParaRPr lang="en-US" sz="20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3186933" y="5635406"/>
                <a:ext cx="318241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  <a:ea typeface="Verdana" pitchFamily="34" charset="0"/>
                          <a:cs typeface="Verdana" pitchFamily="34" charset="0"/>
                        </a:rPr>
                        <m:t>|</m:t>
                      </m:r>
                      <m:f>
                        <m:fPr>
                          <m:type m:val="lin"/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Verdana" pitchFamily="34" charset="0"/>
                              <a:cs typeface="Verdana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  <a:ea typeface="Verdana" pitchFamily="34" charset="0"/>
                                  <a:cs typeface="Verdana" pitchFamily="34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Verdana" pitchFamily="34" charset="0"/>
                                  <a:cs typeface="Verdana" pitchFamily="34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Verdana" pitchFamily="34" charset="0"/>
                                  <a:cs typeface="Verdana" pitchFamily="34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  <a:ea typeface="Verdana" pitchFamily="34" charset="0"/>
                                  <a:cs typeface="Verdana" pitchFamily="34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Verdana" pitchFamily="34" charset="0"/>
                                  <a:cs typeface="Verdana" pitchFamily="34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Verdana" pitchFamily="34" charset="0"/>
                                  <a:cs typeface="Verdana" pitchFamily="34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Verdana" pitchFamily="34" charset="0"/>
                              <a:cs typeface="Verdana" pitchFamily="34" charset="0"/>
                            </a:rPr>
                            <m:t>|=1.2723±0.0023</m:t>
                          </m:r>
                        </m:den>
                      </m:f>
                    </m:oMath>
                  </m:oMathPara>
                </a14:m>
                <a:endParaRPr lang="de-DE" sz="2000" dirty="0" smtClean="0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6933" y="5635406"/>
                <a:ext cx="3182410" cy="307777"/>
              </a:xfrm>
              <a:prstGeom prst="rect">
                <a:avLst/>
              </a:prstGeom>
              <a:blipFill rotWithShape="0">
                <a:blip r:embed="rId4"/>
                <a:stretch>
                  <a:fillRect l="-1916" t="-160784" r="-766" b="-24902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/>
          <p:cNvSpPr txBox="1"/>
          <p:nvPr/>
        </p:nvSpPr>
        <p:spPr>
          <a:xfrm>
            <a:off x="646014" y="5213330"/>
            <a:ext cx="229960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dirty="0" smtClean="0">
                <a:latin typeface="+mn-lt"/>
              </a:rPr>
              <a:t>COMPASS data only:</a:t>
            </a:r>
            <a:endParaRPr lang="en-US" sz="2000" dirty="0">
              <a:latin typeface="+mn-lt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5718752" y="2084236"/>
            <a:ext cx="3156720" cy="1157821"/>
            <a:chOff x="5436097" y="2996529"/>
            <a:chExt cx="3156720" cy="1157821"/>
          </a:xfrm>
        </p:grpSpPr>
        <p:sp>
          <p:nvSpPr>
            <p:cNvPr id="38" name="Rounded Rectangle 37"/>
            <p:cNvSpPr/>
            <p:nvPr/>
          </p:nvSpPr>
          <p:spPr>
            <a:xfrm>
              <a:off x="5436097" y="2996529"/>
              <a:ext cx="3156720" cy="1157821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636367" y="3156921"/>
              <a:ext cx="295645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err="1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Bjorken</a:t>
              </a:r>
              <a:r>
                <a:rPr lang="en-GB" sz="2400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 sum rule </a:t>
              </a:r>
            </a:p>
            <a:p>
              <a:r>
                <a:rPr lang="en-GB" sz="2400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verified to 9%</a:t>
              </a:r>
            </a:p>
          </p:txBody>
        </p:sp>
      </p:grpSp>
      <p:pic>
        <p:nvPicPr>
          <p:cNvPr id="50" name="Picture 49" descr="D:\talks\icons\compass_logo_125x12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3400" y="-16390"/>
            <a:ext cx="990600" cy="990600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5701371" y="1284487"/>
                <a:ext cx="3137013" cy="5021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2400" i="1" smtClean="0">
                              <a:latin typeface="Cambria Math" panose="02040503050406030204" pitchFamily="18" charset="0"/>
                              <a:ea typeface="Verdana" pitchFamily="34" charset="0"/>
                              <a:cs typeface="Verdana" pitchFamily="34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itchFamily="34" charset="0"/>
                            </a:rPr>
                            <m:t>Γ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Verdana" pitchFamily="34" charset="0"/>
                              <a:cs typeface="Verdana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Verdana" pitchFamily="34" charset="0"/>
                              <a:cs typeface="Verdana" pitchFamily="34" charset="0"/>
                            </a:rPr>
                            <m:t>𝑁𝑆</m:t>
                          </m:r>
                        </m:sup>
                      </m:sSubSup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Verdana" pitchFamily="34" charset="0"/>
                              <a:cs typeface="Verdana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Verdana" pitchFamily="34" charset="0"/>
                                  <a:cs typeface="Verdana" pitchFamily="34" charset="0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Verdana" pitchFamily="34" charset="0"/>
                                  <a:cs typeface="Verdana" pitchFamily="34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Verdana" pitchFamily="34" charset="0"/>
                                  <a:cs typeface="Verdana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  <a:ea typeface="Verdana" pitchFamily="34" charset="0"/>
                          <a:cs typeface="Verdana" pitchFamily="34" charset="0"/>
                        </a:rPr>
                        <m:t>=</m:t>
                      </m:r>
                      <m:box>
                        <m:box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Verdana" pitchFamily="34" charset="0"/>
                              <a:cs typeface="Verdana" pitchFamily="34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Verdana" pitchFamily="34" charset="0"/>
                                  <a:cs typeface="Verdana" pitchFamily="34" charset="0"/>
                                </a:rPr>
                              </m:ctrlPr>
                            </m:fPr>
                            <m:num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Verdana" pitchFamily="34" charset="0"/>
                                  <a:cs typeface="Verdana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Verdana" pitchFamily="34" charset="0"/>
                                  <a:cs typeface="Verdana" pitchFamily="34" charset="0"/>
                                </a:rPr>
                                <m:t>6</m:t>
                              </m:r>
                            </m:den>
                          </m:f>
                          <m:d>
                            <m:dPr>
                              <m:begChr m:val="|"/>
                              <m:endChr m:val="|"/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Verdana" pitchFamily="34" charset="0"/>
                                  <a:cs typeface="Verdana" pitchFamily="34" charset="0"/>
                                </a:rPr>
                              </m:ctrlPr>
                            </m:dPr>
                            <m:e>
                              <m:box>
                                <m:box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Verdana" pitchFamily="34" charset="0"/>
                                      <a:cs typeface="Verdana" pitchFamily="34" charset="0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en-GB" sz="2400" b="0" i="1" smtClean="0">
                                          <a:latin typeface="Cambria Math" panose="02040503050406030204" pitchFamily="18" charset="0"/>
                                          <a:ea typeface="Verdana" pitchFamily="34" charset="0"/>
                                          <a:cs typeface="Verdana" pitchFamily="34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GB" sz="2400" b="0" i="1" smtClean="0">
                                              <a:latin typeface="Cambria Math" panose="02040503050406030204" pitchFamily="18" charset="0"/>
                                              <a:ea typeface="Verdana" pitchFamily="34" charset="0"/>
                                              <a:cs typeface="Verdana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400" b="0" i="1" smtClean="0">
                                              <a:latin typeface="Cambria Math" panose="02040503050406030204" pitchFamily="18" charset="0"/>
                                              <a:ea typeface="Verdana" pitchFamily="34" charset="0"/>
                                              <a:cs typeface="Verdana" pitchFamily="34" charset="0"/>
                                            </a:rPr>
                                            <m:t>𝑔</m:t>
                                          </m:r>
                                        </m:e>
                                        <m:sub>
                                          <m:r>
                                            <a:rPr lang="en-GB" sz="2400" b="0" i="1" smtClean="0">
                                              <a:latin typeface="Cambria Math" panose="02040503050406030204" pitchFamily="18" charset="0"/>
                                              <a:ea typeface="Verdana" pitchFamily="34" charset="0"/>
                                              <a:cs typeface="Verdana" pitchFamily="34" charset="0"/>
                                            </a:rPr>
                                            <m:t>𝐴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GB" sz="2400" b="0" i="1" smtClean="0">
                                              <a:latin typeface="Cambria Math" panose="02040503050406030204" pitchFamily="18" charset="0"/>
                                              <a:ea typeface="Verdana" pitchFamily="34" charset="0"/>
                                              <a:cs typeface="Verdana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400" b="0" i="1" smtClean="0">
                                              <a:latin typeface="Cambria Math" panose="02040503050406030204" pitchFamily="18" charset="0"/>
                                              <a:ea typeface="Verdana" pitchFamily="34" charset="0"/>
                                              <a:cs typeface="Verdana" pitchFamily="34" charset="0"/>
                                            </a:rPr>
                                            <m:t>𝑔</m:t>
                                          </m:r>
                                        </m:e>
                                        <m:sub>
                                          <m:r>
                                            <a:rPr lang="en-GB" sz="2400" b="0" i="1" smtClean="0">
                                              <a:latin typeface="Cambria Math" panose="02040503050406030204" pitchFamily="18" charset="0"/>
                                              <a:ea typeface="Verdana" pitchFamily="34" charset="0"/>
                                              <a:cs typeface="Verdana" pitchFamily="34" charset="0"/>
                                            </a:rPr>
                                            <m:t>𝑉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box>
                            </m:e>
                          </m:d>
                          <m:sSubSup>
                            <m:sSub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Verdana" pitchFamily="34" charset="0"/>
                                  <a:cs typeface="Verdana" pitchFamily="34" charset="0"/>
                                </a:rPr>
                              </m:ctrlPr>
                            </m:sSubSup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Verdana" pitchFamily="34" charset="0"/>
                                  <a:cs typeface="Verdana" pitchFamily="34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Verdana" pitchFamily="34" charset="0"/>
                                  <a:cs typeface="Verdana" pitchFamily="34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Verdana" pitchFamily="34" charset="0"/>
                                  <a:cs typeface="Verdana" pitchFamily="34" charset="0"/>
                                </a:rPr>
                                <m:t>𝑁𝑆</m:t>
                              </m:r>
                            </m:sup>
                          </m:sSubSup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Verdana" pitchFamily="34" charset="0"/>
                                  <a:cs typeface="Verdana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Verdana" pitchFamily="34" charset="0"/>
                                      <a:cs typeface="Verdana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Verdana" pitchFamily="34" charset="0"/>
                                      <a:cs typeface="Verdana" pitchFamily="34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Verdana" pitchFamily="34" charset="0"/>
                                      <a:cs typeface="Verdana" pitchFamily="34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box>
                    </m:oMath>
                  </m:oMathPara>
                </a14:m>
                <a:endParaRPr lang="de-DE" dirty="0" smtClean="0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1371" y="1284487"/>
                <a:ext cx="3137013" cy="50212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5681593" y="3374051"/>
            <a:ext cx="34499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BJ SR major contribution </a:t>
            </a:r>
            <a:b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from small </a:t>
            </a:r>
            <a:r>
              <a:rPr lang="en-GB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EJ SR no contribution</a:t>
            </a:r>
            <a:b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at small </a:t>
            </a:r>
            <a:r>
              <a:rPr lang="en-GB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x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489184" y="1464748"/>
            <a:ext cx="476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NS:</a:t>
            </a:r>
            <a:endParaRPr lang="de-DE" sz="12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04031" y="1807237"/>
            <a:ext cx="402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Si:</a:t>
            </a:r>
            <a:endParaRPr lang="de-DE" sz="12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-774709" y="3677240"/>
            <a:ext cx="1819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arXiv:1503.08935</a:t>
            </a:r>
            <a:endParaRPr lang="de-DE" sz="14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74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55748" y="1261857"/>
                <a:ext cx="5135701" cy="4401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additional hadron observed in FS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000" dirty="0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000" dirty="0" smtClean="0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000" dirty="0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  <a:p>
                <a:endParaRPr lang="en-GB" sz="2000" dirty="0" smtClean="0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gives </a:t>
                </a:r>
                <a:r>
                  <a:rPr lang="en-GB" sz="2000" dirty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access to flavour information </a:t>
                </a:r>
                <a:br>
                  <a:rPr lang="en-GB" sz="2000" dirty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</a:br>
                <a:r>
                  <a:rPr lang="en-GB" sz="2000" dirty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via the </a:t>
                </a:r>
                <a:r>
                  <a:rPr lang="en-GB" sz="2000" dirty="0">
                    <a:solidFill>
                      <a:srgbClr val="7D7D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fragmentation functions </a:t>
                </a:r>
                <a:r>
                  <a:rPr lang="en-GB" sz="2000" i="1" dirty="0" smtClean="0">
                    <a:solidFill>
                      <a:srgbClr val="7D7D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D</a:t>
                </a:r>
                <a:br>
                  <a:rPr lang="en-GB" sz="2000" i="1" dirty="0" smtClean="0">
                    <a:solidFill>
                      <a:srgbClr val="7D7D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</a:br>
                <a:endParaRPr lang="en-GB" sz="2000" i="1" dirty="0">
                  <a:solidFill>
                    <a:srgbClr val="7D7D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000" i="1" dirty="0" smtClean="0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000" i="1" dirty="0" smtClean="0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p</a:t>
                </a:r>
                <a:r>
                  <a:rPr lang="en-GB" sz="2000" dirty="0" smtClean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hoton–gluon fusion gives access to</a:t>
                </a:r>
                <a:br>
                  <a:rPr lang="en-GB" sz="2000" dirty="0" smtClean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</a:br>
                <a:r>
                  <a:rPr lang="en-GB" sz="2000" dirty="0" smtClean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the gluon polarisation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particularly interesting open charm</a:t>
                </a:r>
                <a:br>
                  <a:rPr lang="en-GB" sz="2000" dirty="0" smtClean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</a:br>
                <a:r>
                  <a:rPr lang="en-GB" sz="2000" dirty="0" smtClean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production via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Verdana" pitchFamily="34" charset="0"/>
                        <a:cs typeface="Verdana" pitchFamily="34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Verdana" pitchFamily="34" charset="0"/>
                            <a:cs typeface="Verdana" pitchFamily="34" charset="0"/>
                          </a:rPr>
                        </m:ctrlPr>
                      </m:acc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Verdana" pitchFamily="34" charset="0"/>
                            <a:cs typeface="Verdana" pitchFamily="34" charset="0"/>
                          </a:rPr>
                          <m:t>𝑐</m:t>
                        </m:r>
                      </m:e>
                    </m:acc>
                  </m:oMath>
                </a14:m>
                <a:endParaRPr lang="de-DE" sz="2000" dirty="0" smtClean="0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48" y="1261857"/>
                <a:ext cx="5135701" cy="4401205"/>
              </a:xfrm>
              <a:prstGeom prst="rect">
                <a:avLst/>
              </a:prstGeom>
              <a:blipFill rotWithShape="0">
                <a:blip r:embed="rId2"/>
                <a:stretch>
                  <a:fillRect l="-1068" t="-831" r="-356" b="-152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059" name="Picture 2" descr="D:\talks\icons\sidis.pn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1269" y="1000391"/>
            <a:ext cx="3392372" cy="2644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Title 1"/>
          <p:cNvSpPr>
            <a:spLocks noGrp="1"/>
          </p:cNvSpPr>
          <p:nvPr>
            <p:ph type="title"/>
          </p:nvPr>
        </p:nvSpPr>
        <p:spPr>
          <a:xfrm>
            <a:off x="1095703" y="94594"/>
            <a:ext cx="8001000" cy="792163"/>
          </a:xfrm>
        </p:spPr>
        <p:txBody>
          <a:bodyPr>
            <a:normAutofit/>
          </a:bodyPr>
          <a:lstStyle/>
          <a:p>
            <a:r>
              <a:rPr lang="en-GB" dirty="0" smtClean="0"/>
              <a:t>Semi-inclusive DIS </a:t>
            </a:r>
            <a:r>
              <a:rPr lang="en-GB" dirty="0"/>
              <a:t>results</a:t>
            </a:r>
          </a:p>
        </p:txBody>
      </p:sp>
      <p:sp>
        <p:nvSpPr>
          <p:cNvPr id="4506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PACSPIN Taipei</a:t>
            </a:r>
            <a:endParaRPr lang="fr-FR" sz="1800" smtClean="0"/>
          </a:p>
        </p:txBody>
      </p:sp>
      <p:pic>
        <p:nvPicPr>
          <p:cNvPr id="45066" name="Picture 1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587" y="3402017"/>
            <a:ext cx="1280128" cy="48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1" name="Date Placeholder 2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smtClean="0"/>
              <a:t>G.K. Mallot 5/10/2015</a:t>
            </a:r>
            <a:endParaRPr lang="fr-FR" smtClean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0246" y="1759854"/>
            <a:ext cx="4294212" cy="1047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16</a:t>
            </a:fld>
            <a:endParaRPr lang="en-GB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7788" y="3889853"/>
            <a:ext cx="2733595" cy="2203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68183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2026834"/>
            <a:ext cx="8610600" cy="4498510"/>
          </a:xfrm>
          <a:prstGeom prst="rect">
            <a:avLst/>
          </a:prstGeom>
        </p:spPr>
      </p:pic>
      <p:sp>
        <p:nvSpPr>
          <p:cNvPr id="58371" name="Title 1"/>
          <p:cNvSpPr>
            <a:spLocks noGrp="1"/>
          </p:cNvSpPr>
          <p:nvPr>
            <p:ph type="title"/>
          </p:nvPr>
        </p:nvSpPr>
        <p:spPr>
          <a:xfrm>
            <a:off x="504825" y="37418"/>
            <a:ext cx="8134350" cy="792162"/>
          </a:xfrm>
        </p:spPr>
        <p:txBody>
          <a:bodyPr/>
          <a:lstStyle/>
          <a:p>
            <a:r>
              <a:rPr lang="en-GB" dirty="0" smtClean="0"/>
              <a:t>Incl. &amp; semi-incl.  A</a:t>
            </a:r>
            <a:r>
              <a:rPr lang="en-GB" baseline="-25000" dirty="0" smtClean="0"/>
              <a:t>1</a:t>
            </a:r>
          </a:p>
        </p:txBody>
      </p:sp>
      <p:sp>
        <p:nvSpPr>
          <p:cNvPr id="58372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828800"/>
          </a:xfrm>
        </p:spPr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Compass and Hermes data for proton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similar data for deuteron</a:t>
            </a:r>
          </a:p>
        </p:txBody>
      </p:sp>
      <p:sp>
        <p:nvSpPr>
          <p:cNvPr id="174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G.K. Mallot 5/10/2015</a:t>
            </a:r>
            <a:endParaRPr lang="fr-FR"/>
          </a:p>
        </p:txBody>
      </p:sp>
      <p:sp>
        <p:nvSpPr>
          <p:cNvPr id="174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PACSPIN Taipei</a:t>
            </a:r>
            <a:endParaRPr lang="fr-FR" sz="1800"/>
          </a:p>
        </p:txBody>
      </p:sp>
      <p:sp>
        <p:nvSpPr>
          <p:cNvPr id="7" name="Rectangle 6"/>
          <p:cNvSpPr/>
          <p:nvPr/>
        </p:nvSpPr>
        <p:spPr bwMode="auto">
          <a:xfrm>
            <a:off x="7162800" y="2209800"/>
            <a:ext cx="571500" cy="457200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GB" sz="2400" dirty="0">
                <a:solidFill>
                  <a:schemeClr val="bg1"/>
                </a:solidFill>
                <a:cs typeface="Arial" pitchFamily="34" charset="0"/>
              </a:rPr>
              <a:t>K</a:t>
            </a:r>
            <a:r>
              <a:rPr lang="en-GB" sz="2400" baseline="30000" dirty="0">
                <a:solidFill>
                  <a:schemeClr val="bg1"/>
                </a:solidFill>
                <a:cs typeface="Arial" pitchFamily="34" charset="0"/>
              </a:rPr>
              <a:t>+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7315200" y="4114800"/>
            <a:ext cx="571500" cy="457200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tIns="0" bIns="72000" anchor="ctr" anchorCtr="1"/>
          <a:lstStyle/>
          <a:p>
            <a:r>
              <a:rPr lang="en-GB" sz="2400" dirty="0">
                <a:solidFill>
                  <a:schemeClr val="bg1"/>
                </a:solidFill>
              </a:rPr>
              <a:t>K</a:t>
            </a:r>
            <a:r>
              <a:rPr lang="en-GB" sz="2400" baseline="30000" dirty="0">
                <a:solidFill>
                  <a:schemeClr val="bg1"/>
                </a:solidFill>
              </a:rPr>
              <a:t>−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4724400" y="2209800"/>
            <a:ext cx="571500" cy="457200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l-GR" sz="2400" dirty="0">
                <a:solidFill>
                  <a:schemeClr val="bg1"/>
                </a:solidFill>
              </a:rPr>
              <a:t>π</a:t>
            </a:r>
            <a:r>
              <a:rPr lang="en-GB" sz="2400" baseline="30000" dirty="0" smtClean="0">
                <a:solidFill>
                  <a:schemeClr val="bg1"/>
                </a:solidFill>
              </a:rPr>
              <a:t>+</a:t>
            </a:r>
            <a:endParaRPr lang="en-GB" sz="2400" baseline="300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876800" y="4114800"/>
            <a:ext cx="631304" cy="457200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tIns="0" bIns="72000" anchor="ctr" anchorCtr="1"/>
          <a:lstStyle/>
          <a:p>
            <a:r>
              <a:rPr lang="el-GR" sz="2400" dirty="0">
                <a:solidFill>
                  <a:schemeClr val="bg1"/>
                </a:solidFill>
              </a:rPr>
              <a:t>π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GB" sz="2400" baseline="30000" dirty="0">
                <a:solidFill>
                  <a:schemeClr val="bg1"/>
                </a:solidFill>
              </a:rPr>
              <a:t>–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1907704" y="2209800"/>
            <a:ext cx="838200" cy="457200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GB" sz="2400" dirty="0">
                <a:solidFill>
                  <a:schemeClr val="bg1"/>
                </a:solidFill>
              </a:rPr>
              <a:t>incl.</a:t>
            </a:r>
            <a:endParaRPr lang="en-GB" sz="2400" baseline="300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17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5868144" y="14847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5400000">
            <a:off x="7727096" y="3133977"/>
            <a:ext cx="2460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PLB </a:t>
            </a:r>
            <a:r>
              <a:rPr lang="de-DE" sz="14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693 (2010) 227–235</a:t>
            </a:r>
            <a:endParaRPr lang="de-DE" sz="1400" dirty="0" smtClean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5" name="Picture 1" descr="pd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d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60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677917" y="1026619"/>
            <a:ext cx="2532930" cy="589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5-flavour fit,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assuming </a:t>
            </a:r>
            <a:r>
              <a:rPr lang="el-GR" sz="2000" dirty="0" smtClean="0">
                <a:solidFill>
                  <a:prstClr val="black"/>
                </a:solidFill>
                <a:latin typeface="Calibri"/>
              </a:rPr>
              <a:t>Δ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s = </a:t>
            </a:r>
            <a:r>
              <a:rPr lang="el-GR" sz="2000" dirty="0" smtClean="0">
                <a:solidFill>
                  <a:prstClr val="black"/>
                </a:solidFill>
                <a:latin typeface="Calibri"/>
              </a:rPr>
              <a:t>Δ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s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The role of quark flavours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G.K. Mallot 5/10/2015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PACSPIN Taipei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227" y="1606967"/>
            <a:ext cx="6323064" cy="441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 rot="5400000">
            <a:off x="5748580" y="2731846"/>
            <a:ext cx="2438400" cy="3719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PLB693 (2010) 227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" y="990600"/>
            <a:ext cx="617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LO analysis of 5p+5d  asymmetries, DSS FF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Line: NLO DSSV not including these data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Minus 11"/>
          <p:cNvSpPr/>
          <p:nvPr/>
        </p:nvSpPr>
        <p:spPr>
          <a:xfrm>
            <a:off x="8316416" y="1323776"/>
            <a:ext cx="152400" cy="190508"/>
          </a:xfrm>
          <a:prstGeom prst="mathMinus">
            <a:avLst>
              <a:gd name="adj1" fmla="val 833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18</a:t>
            </a:fld>
            <a:endParaRPr lang="en-GB"/>
          </a:p>
        </p:txBody>
      </p:sp>
      <p:pic>
        <p:nvPicPr>
          <p:cNvPr id="15" name="Picture 14" descr="D:\talks\icons\compass_logo_125x12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-16390"/>
            <a:ext cx="990600" cy="9906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5902016" y="5648520"/>
            <a:ext cx="31117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Hermes: PRD 71 (2005) 012003</a:t>
            </a:r>
            <a:endParaRPr lang="de-DE" sz="14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68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pion and kaon multiplicities (</a:t>
            </a:r>
            <a:r>
              <a:rPr lang="en-GB" dirty="0" err="1" smtClean="0"/>
              <a:t>unpol</a:t>
            </a:r>
            <a:r>
              <a:rPr lang="en-GB" dirty="0" smtClean="0"/>
              <a:t>)</a:t>
            </a:r>
            <a:endParaRPr lang="de-DE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453" y="3690785"/>
            <a:ext cx="3826438" cy="246239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19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 rot="16200000">
                <a:off x="512459" y="4780854"/>
                <a:ext cx="216024" cy="7265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de-DE" i="1" smtClean="0">
                              <a:latin typeface="Cambria Math" panose="02040503050406030204" pitchFamily="18" charset="0"/>
                              <a:ea typeface="Verdana" pitchFamily="34" charset="0"/>
                              <a:cs typeface="Verdana" pitchFamily="34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Verdana" pitchFamily="34" charset="0"/>
                              <a:cs typeface="Verdana" pitchFamily="34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de-DE" dirty="0" smtClean="0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12459" y="4780854"/>
                <a:ext cx="216024" cy="72654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453" y="1232275"/>
            <a:ext cx="3826438" cy="24634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 rot="16200000">
                <a:off x="506781" y="2307345"/>
                <a:ext cx="216024" cy="7265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de-DE" i="1" smtClean="0">
                              <a:latin typeface="Cambria Math" panose="02040503050406030204" pitchFamily="18" charset="0"/>
                              <a:ea typeface="Verdana" pitchFamily="34" charset="0"/>
                              <a:cs typeface="Verdana" pitchFamily="34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Verdana" pitchFamily="34" charset="0"/>
                              <a:cs typeface="Verdana" pitchFamily="34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de-DE" dirty="0" smtClean="0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06781" y="2307345"/>
                <a:ext cx="216024" cy="72654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3124200" y="1341816"/>
            <a:ext cx="9893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preliminary</a:t>
            </a:r>
            <a:endParaRPr lang="de-DE" sz="11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232275"/>
            <a:ext cx="4012766" cy="258345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427984" y="6022379"/>
            <a:ext cx="458811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Hermes K: PRD </a:t>
            </a:r>
            <a:r>
              <a:rPr lang="de-DE" sz="11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89 (2014) </a:t>
            </a:r>
            <a:r>
              <a:rPr lang="de-DE" sz="11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097101; </a:t>
            </a:r>
            <a:r>
              <a:rPr lang="de-DE" sz="11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</a:t>
            </a:r>
            <a:r>
              <a:rPr lang="de-DE" sz="11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de-DE" sz="11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PRD </a:t>
            </a:r>
            <a:r>
              <a:rPr lang="de-DE" sz="11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87 (2013) 074029</a:t>
            </a:r>
            <a:endParaRPr lang="de-DE" sz="11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18402" y="3824707"/>
            <a:ext cx="452559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b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en-GB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deuteron data, int. over </a:t>
            </a:r>
            <a:r>
              <a:rPr lang="en-GB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</a:t>
            </a: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GB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</a:t>
            </a:r>
            <a:r>
              <a:rPr lang="en-GB" baseline="-25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GB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Q</a:t>
            </a:r>
            <a:r>
              <a:rPr lang="en-GB" baseline="30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endParaRPr lang="en-GB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large discrepancies in multiplicities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ratio</a:t>
            </a:r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 </a:t>
            </a:r>
            <a:r>
              <a:rPr lang="de-DE" baseline="30000" dirty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+</a:t>
            </a:r>
            <a:r>
              <a:rPr lang="de-DE" dirty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/</a:t>
            </a:r>
            <a:r>
              <a:rPr lang="de-DE" baseline="300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- </a:t>
            </a:r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ok, K</a:t>
            </a:r>
            <a:r>
              <a:rPr lang="de-DE" baseline="300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+</a:t>
            </a:r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/K</a:t>
            </a:r>
            <a:r>
              <a:rPr lang="de-DE" baseline="300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-</a:t>
            </a:r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 </a:t>
            </a:r>
            <a:r>
              <a:rPr lang="de-DE" dirty="0" err="1" smtClean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differ</a:t>
            </a:r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 ~ 20%</a:t>
            </a:r>
            <a:endParaRPr lang="en-GB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Compass data being finalized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impact on FF </a:t>
            </a: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</a:t>
            </a: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strange quark PDF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96810" y="1759952"/>
            <a:ext cx="383312" cy="322546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tIns="0" bIns="72000" anchor="ctr" anchorCtr="1"/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>
                <a:sym typeface="Symbol" panose="05050102010706020507" pitchFamily="18" charset="2"/>
              </a:rPr>
              <a:t></a:t>
            </a:r>
            <a:endParaRPr lang="de-DE" dirty="0"/>
          </a:p>
        </p:txBody>
      </p:sp>
      <p:sp>
        <p:nvSpPr>
          <p:cNvPr id="18" name="TextBox 17"/>
          <p:cNvSpPr txBox="1"/>
          <p:nvPr/>
        </p:nvSpPr>
        <p:spPr>
          <a:xfrm>
            <a:off x="3596810" y="3941458"/>
            <a:ext cx="383312" cy="322546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tIns="0" bIns="72000" anchor="ctr" anchorCtr="1"/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>
                <a:sym typeface="Symbol" panose="05050102010706020507" pitchFamily="18" charset="2"/>
              </a:rPr>
              <a:t>K</a:t>
            </a:r>
            <a:endParaRPr lang="de-DE" dirty="0"/>
          </a:p>
        </p:txBody>
      </p:sp>
      <p:sp>
        <p:nvSpPr>
          <p:cNvPr id="19" name="TextBox 18"/>
          <p:cNvSpPr txBox="1"/>
          <p:nvPr/>
        </p:nvSpPr>
        <p:spPr>
          <a:xfrm>
            <a:off x="5220072" y="1881757"/>
            <a:ext cx="1008112" cy="417995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tIns="0" bIns="72000" anchor="ctr" anchorCtr="1"/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>
                <a:sym typeface="Symbol" panose="05050102010706020507" pitchFamily="18" charset="2"/>
              </a:rPr>
              <a:t>+/-</a:t>
            </a:r>
            <a:endParaRPr lang="de-DE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3490" y="3871022"/>
            <a:ext cx="2736304" cy="53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5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Outline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854" y="1556792"/>
            <a:ext cx="8229600" cy="6120680"/>
          </a:xfrm>
        </p:spPr>
        <p:txBody>
          <a:bodyPr>
            <a:noAutofit/>
          </a:bodyPr>
          <a:lstStyle/>
          <a:p>
            <a:r>
              <a:rPr lang="en-GB" dirty="0" smtClean="0"/>
              <a:t>Introduction</a:t>
            </a:r>
          </a:p>
          <a:p>
            <a:r>
              <a:rPr lang="en-GB" dirty="0" smtClean="0"/>
              <a:t>DIS and SIDIS data</a:t>
            </a:r>
          </a:p>
          <a:p>
            <a:r>
              <a:rPr lang="en-GB" dirty="0" smtClean="0"/>
              <a:t>TMDs</a:t>
            </a:r>
            <a:endParaRPr lang="en-GB" dirty="0"/>
          </a:p>
          <a:p>
            <a:r>
              <a:rPr lang="en-GB" dirty="0" smtClean="0"/>
              <a:t>GPDs</a:t>
            </a:r>
          </a:p>
          <a:p>
            <a:r>
              <a:rPr lang="en-GB" dirty="0" smtClean="0"/>
              <a:t>Outlook</a:t>
            </a:r>
          </a:p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2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922834"/>
            <a:ext cx="3498764" cy="315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5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66750" y="1453181"/>
            <a:ext cx="5903091" cy="3462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pp</a:t>
            </a:r>
            <a: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collisions at 250 GeV+ 250 GeV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9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and</a:t>
            </a:r>
          </a:p>
          <a:p>
            <a:endParaRPr lang="en-GB" sz="9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parity-violating </a:t>
            </a:r>
            <a: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long. SSA: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9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sensitive to antiquark polarisation </a:t>
            </a:r>
            <a:endParaRPr lang="en-GB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2530" y="2414807"/>
            <a:ext cx="2114550" cy="647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 production &amp; antiquark polarisation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20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743045" y="133035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</a:t>
            </a:r>
            <a:endParaRPr lang="de-DE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19882" y="3573016"/>
            <a:ext cx="3391831" cy="2350597"/>
            <a:chOff x="743045" y="3604221"/>
            <a:chExt cx="3391831" cy="2350597"/>
          </a:xfrm>
        </p:grpSpPr>
        <p:grpSp>
          <p:nvGrpSpPr>
            <p:cNvPr id="21" name="Group 20"/>
            <p:cNvGrpSpPr/>
            <p:nvPr/>
          </p:nvGrpSpPr>
          <p:grpSpPr>
            <a:xfrm>
              <a:off x="743045" y="3749250"/>
              <a:ext cx="3391831" cy="2205568"/>
              <a:chOff x="2876084" y="2326215"/>
              <a:chExt cx="3391831" cy="2205568"/>
            </a:xfrm>
          </p:grpSpPr>
          <p:grpSp>
            <p:nvGrpSpPr>
              <p:cNvPr id="15" name="Group 14"/>
              <p:cNvGrpSpPr/>
              <p:nvPr/>
            </p:nvGrpSpPr>
            <p:grpSpPr>
              <a:xfrm rot="10800000" flipH="1">
                <a:off x="2876084" y="2326215"/>
                <a:ext cx="2802301" cy="2205568"/>
                <a:chOff x="0" y="0"/>
                <a:chExt cx="2802300" cy="2205566"/>
              </a:xfrm>
            </p:grpSpPr>
            <p:pic>
              <p:nvPicPr>
                <p:cNvPr id="18" name="feyn_pp_w2.pdf"/>
                <p:cNvPicPr/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0" y="1016000"/>
                  <a:ext cx="2160000" cy="1189566"/>
                </a:xfrm>
                <a:prstGeom prst="rect">
                  <a:avLst/>
                </a:prstGeom>
                <a:ln w="12700" cap="flat">
                  <a:noFill/>
                  <a:round/>
                </a:ln>
                <a:effectLst/>
              </p:spPr>
            </p:pic>
            <p:pic>
              <p:nvPicPr>
                <p:cNvPr id="19" name="feyn_pp_w1.pdf"/>
                <p:cNvPicPr/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 rot="10800000" flipH="1">
                  <a:off x="0" y="0"/>
                  <a:ext cx="2160000" cy="1149929"/>
                </a:xfrm>
                <a:prstGeom prst="rect">
                  <a:avLst/>
                </a:prstGeom>
                <a:ln w="12700" cap="flat">
                  <a:noFill/>
                  <a:round/>
                </a:ln>
                <a:effectLst/>
              </p:spPr>
            </p:pic>
            <p:pic>
              <p:nvPicPr>
                <p:cNvPr id="20" name="feyn_w_production.pdf"/>
                <p:cNvPicPr/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498600" y="641499"/>
                  <a:ext cx="1303700" cy="935481"/>
                </a:xfrm>
                <a:prstGeom prst="rect">
                  <a:avLst/>
                </a:prstGeom>
                <a:ln w="12700" cap="flat">
                  <a:noFill/>
                  <a:round/>
                </a:ln>
                <a:effectLst/>
              </p:spPr>
            </p:pic>
          </p:grpSp>
          <p:pic>
            <p:nvPicPr>
              <p:cNvPr id="16" name="droppedImage.pdf"/>
              <p:cNvPicPr/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5543085" y="2770717"/>
                <a:ext cx="681790" cy="254000"/>
              </a:xfrm>
              <a:prstGeom prst="rect">
                <a:avLst/>
              </a:prstGeom>
              <a:ln w="12700">
                <a:round/>
              </a:ln>
            </p:spPr>
          </p:pic>
          <p:pic>
            <p:nvPicPr>
              <p:cNvPr id="17" name="droppedImage.pdf"/>
              <p:cNvPicPr/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5543085" y="3799417"/>
                <a:ext cx="724830" cy="254000"/>
              </a:xfrm>
              <a:prstGeom prst="rect">
                <a:avLst/>
              </a:prstGeom>
              <a:ln w="12700">
                <a:round/>
              </a:ln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743045" y="3604221"/>
              <a:ext cx="412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latin typeface="Verdana" pitchFamily="34" charset="0"/>
                  <a:ea typeface="Verdana" pitchFamily="34" charset="0"/>
                  <a:cs typeface="Verdana" pitchFamily="34" charset="0"/>
                  <a:sym typeface="Symbol" panose="05050102010706020507" pitchFamily="18" charset="2"/>
                </a:rPr>
                <a:t></a:t>
              </a:r>
              <a:endParaRPr lang="de-DE" dirty="0" smtClean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44863" y="3801707"/>
              <a:ext cx="328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p</a:t>
              </a:r>
              <a:endParaRPr lang="de-DE" i="1" dirty="0" smtClean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84723" y="5572666"/>
              <a:ext cx="328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p</a:t>
              </a:r>
              <a:endParaRPr lang="de-DE" i="1" dirty="0" smtClean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191" y="1988840"/>
            <a:ext cx="2133600" cy="4381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1713" y="2033721"/>
            <a:ext cx="2152650" cy="3714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5020783" y="5155171"/>
                <a:ext cx="3239926" cy="4531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signature: high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latin typeface="Cambria Math" panose="02040503050406030204" pitchFamily="18" charset="0"/>
                            <a:ea typeface="Verdana" pitchFamily="34" charset="0"/>
                            <a:cs typeface="Verdana" pitchFamily="34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Verdana" pitchFamily="34" charset="0"/>
                            <a:cs typeface="Verdana" pitchFamily="34" charset="0"/>
                          </a:rPr>
                          <m:t> 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Verdana" pitchFamily="34" charset="0"/>
                            <a:cs typeface="Verdana" pitchFamily="34" charset="0"/>
                          </a:rPr>
                          <m:t>𝑝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Verdana" pitchFamily="34" charset="0"/>
                            <a:cs typeface="Verdana" pitchFamily="34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 dirty="0" smtClean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lepton </a:t>
                </a:r>
                <a:endParaRPr lang="de-DE" dirty="0" smtClean="0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0783" y="5155171"/>
                <a:ext cx="3239926" cy="453137"/>
              </a:xfrm>
              <a:prstGeom prst="rect">
                <a:avLst/>
              </a:prstGeom>
              <a:blipFill rotWithShape="0">
                <a:blip r:embed="rId10"/>
                <a:stretch>
                  <a:fillRect l="-1695" r="-753" b="-1756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8562" y="5616720"/>
            <a:ext cx="2542558" cy="52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7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 production in </a:t>
            </a:r>
            <a:r>
              <a:rPr lang="en-GB" i="1" dirty="0" smtClean="0"/>
              <a:t>pp</a:t>
            </a:r>
            <a:endParaRPr lang="de-DE" i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5405" y="1610965"/>
            <a:ext cx="4129615" cy="475552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21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 rot="5400000">
            <a:off x="7030615" y="3474827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PRL </a:t>
            </a:r>
            <a:r>
              <a:rPr lang="de-DE" sz="14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113 (2014) 072301</a:t>
            </a:r>
            <a:endParaRPr lang="de-DE" sz="1400" dirty="0" smtClean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819650" y="1609725"/>
            <a:ext cx="3505200" cy="47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6001" y="0"/>
            <a:ext cx="1227999" cy="9087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27658" y="1579509"/>
                <a:ext cx="4177747" cy="44319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400" dirty="0" smtClean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run 11+12,</a:t>
                </a:r>
                <a:r>
                  <a:rPr lang="en-GB" sz="24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d>
                    <m:r>
                      <a:rPr lang="en-GB" sz="2400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1.2</m:t>
                    </m:r>
                  </m:oMath>
                </a14:m>
                <a:endParaRPr lang="en-GB" sz="2400" dirty="0" smtClean="0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900" dirty="0" smtClean="0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400" i="1" dirty="0" smtClean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A</a:t>
                </a:r>
                <a:r>
                  <a:rPr lang="en-GB" sz="2400" baseline="-25000" dirty="0" smtClean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L</a:t>
                </a:r>
                <a:r>
                  <a:rPr lang="en-GB" sz="2400" dirty="0" smtClean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larger than expect.</a:t>
                </a:r>
                <a:br>
                  <a:rPr lang="en-GB" sz="2400" dirty="0" smtClean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</a:br>
                <a:r>
                  <a:rPr lang="en-GB" sz="2400" dirty="0" smtClean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for W</a:t>
                </a:r>
                <a:r>
                  <a:rPr lang="en-GB" sz="2400" baseline="30000" dirty="0" smtClean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–</a:t>
                </a:r>
                <a:r>
                  <a:rPr lang="en-GB" sz="2400" dirty="0" smtClean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@  </a:t>
                </a:r>
                <a:r>
                  <a:rPr lang="en-GB" sz="2400" dirty="0" smtClean="0">
                    <a:latin typeface="Verdana" pitchFamily="34" charset="0"/>
                    <a:ea typeface="Verdana" pitchFamily="34" charset="0"/>
                    <a:cs typeface="Verdana" pitchFamily="34" charset="0"/>
                    <a:sym typeface="Symbol" panose="05050102010706020507" pitchFamily="18" charset="2"/>
                  </a:rPr>
                  <a:t> &lt; 0</a:t>
                </a:r>
                <a:endParaRPr lang="en-GB" sz="2400" dirty="0" smtClean="0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400" dirty="0" smtClean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indication for a </a:t>
                </a:r>
                <a:r>
                  <a:rPr lang="en-GB" sz="2400" dirty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sizable, </a:t>
                </a:r>
                <a:r>
                  <a:rPr lang="en-GB" sz="2400" dirty="0" smtClean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/>
                </a:r>
                <a:br>
                  <a:rPr lang="en-GB" sz="2400" dirty="0" smtClean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</a:br>
                <a:r>
                  <a:rPr lang="en-GB" sz="2400" dirty="0" smtClean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positive </a:t>
                </a:r>
                <a:r>
                  <a:rPr lang="en-GB" sz="2400" dirty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up antiquark </a:t>
                </a:r>
                <a:r>
                  <a:rPr lang="en-GB" sz="2400" dirty="0" smtClean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/>
                </a:r>
                <a:br>
                  <a:rPr lang="en-GB" sz="2400" dirty="0" smtClean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</a:br>
                <a:r>
                  <a:rPr lang="en-GB" sz="2400" dirty="0" smtClean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polarization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400" dirty="0" smtClean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0.05 </a:t>
                </a:r>
                <a:r>
                  <a:rPr lang="en-GB" sz="2400" dirty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&lt; x &lt; </a:t>
                </a:r>
                <a:r>
                  <a:rPr lang="en-GB" sz="2400" dirty="0" smtClean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0.2</a:t>
                </a:r>
              </a:p>
              <a:p>
                <a:endParaRPr lang="en-GB" sz="900" dirty="0" smtClean="0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400" dirty="0" smtClean="0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400" dirty="0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400" dirty="0" smtClean="0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400" dirty="0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58" y="1579509"/>
                <a:ext cx="4177747" cy="4431983"/>
              </a:xfrm>
              <a:prstGeom prst="rect">
                <a:avLst/>
              </a:prstGeom>
              <a:blipFill rotWithShape="0">
                <a:blip r:embed="rId4"/>
                <a:stretch>
                  <a:fillRect l="-1895" t="-1513" r="-131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droppedImage.pdf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7242" y="1192101"/>
            <a:ext cx="337752" cy="331669"/>
          </a:xfrm>
          <a:prstGeom prst="rect">
            <a:avLst/>
          </a:prstGeom>
          <a:ln w="12700" cap="flat">
            <a:noFill/>
            <a:round/>
          </a:ln>
          <a:effectLst/>
        </p:spPr>
      </p:pic>
      <p:pic>
        <p:nvPicPr>
          <p:cNvPr id="30" name="droppedImage.pdf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0592" y="1197951"/>
            <a:ext cx="798571" cy="331669"/>
          </a:xfrm>
          <a:prstGeom prst="rect">
            <a:avLst/>
          </a:prstGeom>
          <a:ln w="12700" cap="flat">
            <a:noFill/>
            <a:round/>
          </a:ln>
          <a:effectLst/>
        </p:spPr>
      </p:pic>
      <p:pic>
        <p:nvPicPr>
          <p:cNvPr id="31" name="droppedImage.pdf"/>
          <p:cNvPicPr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9701" y="1192101"/>
            <a:ext cx="904587" cy="331669"/>
          </a:xfrm>
          <a:prstGeom prst="rect">
            <a:avLst/>
          </a:prstGeom>
          <a:ln w="12700" cap="flat">
            <a:noFill/>
            <a:round/>
          </a:ln>
          <a:effectLst/>
        </p:spPr>
      </p:pic>
    </p:spTree>
    <p:extLst>
      <p:ext uri="{BB962C8B-B14F-4D97-AF65-F5344CB8AC3E}">
        <p14:creationId xmlns:p14="http://schemas.microsoft.com/office/powerpoint/2010/main" val="330775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 production in </a:t>
            </a:r>
            <a:r>
              <a:rPr lang="en-GB" i="1" dirty="0" smtClean="0"/>
              <a:t>pp</a:t>
            </a:r>
            <a:endParaRPr lang="de-DE" i="1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36332"/>
            <a:ext cx="2363463" cy="79290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22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7950" y="1346027"/>
            <a:ext cx="5290500" cy="42787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 txBox="1">
                <a:spLocks/>
              </p:cNvSpPr>
              <p:nvPr/>
            </p:nvSpPr>
            <p:spPr>
              <a:xfrm>
                <a:off x="15652" y="1425511"/>
                <a:ext cx="8229600" cy="45259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 smtClean="0"/>
                  <a:t>Run 12+13,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&lt;0.35</m:t>
                    </m:r>
                  </m:oMath>
                </a14:m>
                <a:endParaRPr lang="en-GB" b="0" dirty="0" smtClean="0"/>
              </a:p>
              <a:p>
                <a:r>
                  <a:rPr lang="en-GB" dirty="0" smtClean="0"/>
                  <a:t>also larger </a:t>
                </a:r>
                <a:r>
                  <a:rPr lang="en-GB" i="1" dirty="0" smtClean="0"/>
                  <a:t>A</a:t>
                </a:r>
                <a:r>
                  <a:rPr lang="en-GB" baseline="-25000" dirty="0" smtClean="0"/>
                  <a:t>L</a:t>
                </a:r>
                <a:r>
                  <a:rPr lang="en-GB" dirty="0" smtClean="0"/>
                  <a:t> for W</a:t>
                </a:r>
                <a:r>
                  <a:rPr lang="en-GB" baseline="30000" dirty="0" smtClean="0"/>
                  <a:t>–</a:t>
                </a:r>
                <a:br>
                  <a:rPr lang="en-GB" baseline="30000" dirty="0" smtClean="0"/>
                </a:br>
                <a:r>
                  <a:rPr lang="en-GB" dirty="0" err="1" smtClean="0"/>
                  <a:t>wrt</a:t>
                </a:r>
                <a:r>
                  <a:rPr lang="en-GB" dirty="0" smtClean="0"/>
                  <a:t> to DSSV14</a:t>
                </a:r>
              </a:p>
              <a:p>
                <a:r>
                  <a:rPr lang="en-GB" dirty="0" smtClean="0"/>
                  <a:t>recent NNPDF1.1</a:t>
                </a:r>
                <a:br>
                  <a:rPr lang="en-GB" dirty="0" smtClean="0"/>
                </a:br>
                <a:r>
                  <a:rPr lang="en-GB" dirty="0" smtClean="0"/>
                  <a:t>includes RHIC W data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52" y="1425511"/>
                <a:ext cx="8229600" cy="4525963"/>
              </a:xfrm>
              <a:prstGeom prst="rect">
                <a:avLst/>
              </a:prstGeom>
              <a:blipFill rotWithShape="0">
                <a:blip r:embed="rId4"/>
                <a:stretch>
                  <a:fillRect l="-1037" t="-12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398562" y="3433310"/>
            <a:ext cx="2798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NNPDF: NPB 887 (2014) 276</a:t>
            </a:r>
            <a:endParaRPr lang="de-DE" sz="1400" dirty="0" smtClean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52590" y="1253011"/>
            <a:ext cx="1819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arXiv:1504.07451</a:t>
            </a:r>
            <a:endParaRPr lang="de-DE" sz="1400" dirty="0" smtClean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91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 production in </a:t>
            </a:r>
            <a:r>
              <a:rPr lang="en-GB" i="1" dirty="0" smtClean="0"/>
              <a:t>pp</a:t>
            </a:r>
            <a:endParaRPr lang="de-DE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23</a:t>
            </a:fld>
            <a:endParaRPr lang="en-GB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916" y="1600200"/>
            <a:ext cx="7278167" cy="4525963"/>
          </a:xfrm>
        </p:spPr>
      </p:pic>
      <p:sp>
        <p:nvSpPr>
          <p:cNvPr id="11" name="TextBox 10"/>
          <p:cNvSpPr txBox="1"/>
          <p:nvPr/>
        </p:nvSpPr>
        <p:spPr>
          <a:xfrm>
            <a:off x="5436096" y="1268760"/>
            <a:ext cx="3571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Ringer, Vogelsang: arXiv:1503.07052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6001" y="0"/>
            <a:ext cx="1227999" cy="908719"/>
          </a:xfrm>
          <a:prstGeom prst="rect">
            <a:avLst/>
          </a:prstGeom>
        </p:spPr>
      </p:pic>
      <p:pic>
        <p:nvPicPr>
          <p:cNvPr id="13" name="Content Placeholder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2538" y="60175"/>
            <a:ext cx="2363463" cy="78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6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Gluon polarisation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24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7397" y="1465418"/>
            <a:ext cx="4749206" cy="427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5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33363" y="1164280"/>
            <a:ext cx="4914702" cy="3327747"/>
            <a:chOff x="233363" y="1164280"/>
            <a:chExt cx="4914702" cy="332774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3363" y="1164280"/>
              <a:ext cx="4914702" cy="3327747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3495837" y="3640131"/>
              <a:ext cx="148951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000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PLB 718 (2013) 922</a:t>
              </a:r>
            </a:p>
          </p:txBody>
        </p:sp>
      </p:grpSp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611560" y="0"/>
            <a:ext cx="7229400" cy="902072"/>
          </a:xfrm>
        </p:spPr>
        <p:txBody>
          <a:bodyPr/>
          <a:lstStyle/>
          <a:p>
            <a:pPr algn="l"/>
            <a:r>
              <a:rPr lang="el-GR" dirty="0" smtClean="0"/>
              <a:t>Δ</a:t>
            </a:r>
            <a:r>
              <a:rPr lang="en-US" i="1" dirty="0" smtClean="0"/>
              <a:t>g</a:t>
            </a:r>
            <a:r>
              <a:rPr lang="en-US" dirty="0" smtClean="0"/>
              <a:t>/</a:t>
            </a:r>
            <a:r>
              <a:rPr lang="en-US" i="1" dirty="0" smtClean="0"/>
              <a:t>g</a:t>
            </a:r>
            <a:r>
              <a:rPr lang="en-US" dirty="0" smtClean="0"/>
              <a:t> from PGF (DIS, LO)</a:t>
            </a:r>
            <a:endParaRPr lang="en-GB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491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18321" y="4761477"/>
                <a:ext cx="8145260" cy="871197"/>
              </a:xfrm>
            </p:spPr>
            <p:txBody>
              <a:bodyPr/>
              <a:lstStyle/>
              <a:p>
                <a:r>
                  <a:rPr lang="en-GB" sz="2000" dirty="0" smtClean="0">
                    <a:sym typeface="Symbol" panose="05050102010706020507" pitchFamily="18" charset="2"/>
                  </a:rPr>
                  <a:t></a:t>
                </a:r>
                <a:r>
                  <a:rPr lang="en-GB" sz="2000" i="1" dirty="0" smtClean="0">
                    <a:sym typeface="Symbol" panose="05050102010706020507" pitchFamily="18" charset="2"/>
                  </a:rPr>
                  <a:t>g(x)</a:t>
                </a:r>
                <a:r>
                  <a:rPr lang="en-GB" sz="2000" dirty="0" smtClean="0">
                    <a:sym typeface="Symbol" panose="05050102010706020507" pitchFamily="18" charset="2"/>
                  </a:rPr>
                  <a:t> small, maybe positive around </a:t>
                </a:r>
                <a:r>
                  <a:rPr lang="en-GB" sz="2000" i="1" dirty="0" smtClean="0">
                    <a:sym typeface="Symbol" panose="05050102010706020507" pitchFamily="18" charset="2"/>
                  </a:rPr>
                  <a:t>x 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≅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0.1 </m:t>
                    </m:r>
                  </m:oMath>
                </a14:m>
                <a:r>
                  <a:rPr lang="en-GB" sz="2000" dirty="0" smtClean="0">
                    <a:sym typeface="Symbol" panose="05050102010706020507" pitchFamily="18" charset="2"/>
                  </a:rPr>
                  <a:t>, caveat: LO</a:t>
                </a:r>
              </a:p>
              <a:p>
                <a:r>
                  <a:rPr lang="en-GB" sz="2000" dirty="0" smtClean="0">
                    <a:sym typeface="Symbol" panose="05050102010706020507" pitchFamily="18" charset="2"/>
                  </a:rPr>
                  <a:t>no clear </a:t>
                </a:r>
                <a:r>
                  <a:rPr lang="en-GB" sz="2000" i="1" dirty="0" smtClean="0">
                    <a:sym typeface="Symbol" panose="05050102010706020507" pitchFamily="18" charset="2"/>
                  </a:rPr>
                  <a:t>x</a:t>
                </a:r>
                <a:r>
                  <a:rPr lang="en-GB" sz="2000" dirty="0" smtClean="0">
                    <a:sym typeface="Symbol" panose="05050102010706020507" pitchFamily="18" charset="2"/>
                  </a:rPr>
                  <a:t> dependence</a:t>
                </a:r>
                <a:endParaRPr lang="en-GB" sz="2000" dirty="0" smtClean="0"/>
              </a:p>
            </p:txBody>
          </p:sp>
        </mc:Choice>
        <mc:Fallback xmlns="">
          <p:sp>
            <p:nvSpPr>
              <p:cNvPr id="63491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8321" y="4761477"/>
                <a:ext cx="8145260" cy="871197"/>
              </a:xfrm>
              <a:blipFill rotWithShape="0">
                <a:blip r:embed="rId3"/>
                <a:stretch>
                  <a:fillRect l="-673" t="-349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G.K. Mallot 5/10/2015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PACSPIN Taipei</a:t>
            </a:r>
            <a:endParaRPr lang="fr-FR" sz="18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395536" y="1278285"/>
            <a:ext cx="4608512" cy="3402145"/>
            <a:chOff x="395536" y="1278285"/>
            <a:chExt cx="4608512" cy="3402145"/>
          </a:xfrm>
        </p:grpSpPr>
        <p:pic>
          <p:nvPicPr>
            <p:cNvPr id="11" name="Content Placeholder 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536" y="1278285"/>
              <a:ext cx="4608512" cy="3402145"/>
            </a:xfrm>
            <a:prstGeom prst="rect">
              <a:avLst/>
            </a:prstGeom>
          </p:spPr>
        </p:pic>
        <p:pic>
          <p:nvPicPr>
            <p:cNvPr id="7" name="Picture 6" descr="compass-logo_125x125.gif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7991" y="3640131"/>
              <a:ext cx="491738" cy="491738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25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405085" y="3478920"/>
            <a:ext cx="328647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Q</a:t>
            </a:r>
            <a:r>
              <a:rPr lang="en-GB" baseline="30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&gt; </a:t>
            </a:r>
            <a:r>
              <a:rPr lang="en-GB" dirty="0">
                <a:latin typeface="Verdana" pitchFamily="34" charset="0"/>
                <a:ea typeface="Verdana" pitchFamily="34" charset="0"/>
                <a:cs typeface="Verdana" pitchFamily="34" charset="0"/>
              </a:rPr>
              <a:t>1 </a:t>
            </a: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GeV</a:t>
            </a:r>
            <a:r>
              <a:rPr lang="en-GB" baseline="30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endParaRPr lang="en-GB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Q</a:t>
            </a:r>
            <a:r>
              <a:rPr lang="en-GB" baseline="30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&lt; 1 GeV</a:t>
            </a:r>
            <a:r>
              <a:rPr lang="en-GB" baseline="30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endParaRPr lang="en-GB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open charm (D mesons)</a:t>
            </a:r>
            <a:endParaRPr lang="de-DE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91823" y="3270828"/>
            <a:ext cx="1741841" cy="369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preliminary</a:t>
            </a:r>
            <a:endParaRPr lang="de-DE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48123" y="3789040"/>
            <a:ext cx="3200400" cy="613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Content Placeholder 5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0238" y="1538810"/>
            <a:ext cx="3671767" cy="135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9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uiExpand="1" build="p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</a:t>
            </a:r>
            <a:r>
              <a:rPr lang="en-US" i="1" dirty="0"/>
              <a:t>g</a:t>
            </a:r>
            <a:r>
              <a:rPr lang="en-US" dirty="0"/>
              <a:t>/</a:t>
            </a:r>
            <a:r>
              <a:rPr lang="en-US" i="1" dirty="0"/>
              <a:t>g</a:t>
            </a:r>
            <a:r>
              <a:rPr lang="en-US" dirty="0"/>
              <a:t> from </a:t>
            </a:r>
            <a:r>
              <a:rPr lang="en-US" dirty="0" smtClean="0"/>
              <a:t>single hadron (NLO</a:t>
            </a:r>
            <a:r>
              <a:rPr lang="en-US" dirty="0"/>
              <a:t>)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75456" y="1302957"/>
                <a:ext cx="8229600" cy="4525963"/>
              </a:xfrm>
            </p:spPr>
            <p:txBody>
              <a:bodyPr/>
              <a:lstStyle/>
              <a:p>
                <a:r>
                  <a:rPr lang="en-GB" sz="1800" dirty="0" smtClean="0"/>
                  <a:t>quasi-real </a:t>
                </a:r>
                <a:r>
                  <a:rPr lang="en-GB" sz="1800" dirty="0" err="1" smtClean="0"/>
                  <a:t>photoproduction</a:t>
                </a:r>
                <a:r>
                  <a:rPr lang="en-GB" sz="1800" dirty="0" smtClean="0"/>
                  <a:t> of single hadrons, </a:t>
                </a:r>
                <a:r>
                  <a:rPr lang="en-GB" sz="1800" dirty="0"/>
                  <a:t>à la RHIC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de-DE" sz="1800" dirty="0"/>
                  <a:t> </a:t>
                </a:r>
                <a:r>
                  <a:rPr lang="de-DE" sz="1800" dirty="0" smtClean="0"/>
                  <a:t>prod.</a:t>
                </a:r>
                <a:endParaRPr lang="en-GB" sz="1800" dirty="0" smtClean="0"/>
              </a:p>
              <a:p>
                <a:r>
                  <a:rPr lang="de-DE" sz="1800" dirty="0" err="1" smtClean="0"/>
                  <a:t>calc</a:t>
                </a:r>
                <a:r>
                  <a:rPr lang="de-DE" sz="1800" dirty="0" smtClean="0"/>
                  <a:t>. </a:t>
                </a:r>
                <a:r>
                  <a:rPr lang="de-DE" sz="1800" dirty="0" err="1" smtClean="0"/>
                  <a:t>by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group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of</a:t>
                </a:r>
                <a:r>
                  <a:rPr lang="de-DE" sz="1800" dirty="0" smtClean="0"/>
                  <a:t> Vogelsang, </a:t>
                </a:r>
                <a:r>
                  <a:rPr lang="en-GB" sz="1800" dirty="0" smtClean="0"/>
                  <a:t>agreement for unpolarised case</a:t>
                </a:r>
              </a:p>
              <a:p>
                <a:r>
                  <a:rPr lang="en-GB" sz="1800" dirty="0" smtClean="0"/>
                  <a:t>caveat: NNL </a:t>
                </a:r>
                <a:r>
                  <a:rPr lang="en-GB" sz="1800" dirty="0" err="1" smtClean="0"/>
                  <a:t>resummation</a:t>
                </a:r>
                <a:r>
                  <a:rPr lang="en-GB" sz="1800" dirty="0"/>
                  <a:t> </a:t>
                </a:r>
                <a:r>
                  <a:rPr lang="en-GB" sz="1800" dirty="0" smtClean="0">
                    <a:solidFill>
                      <a:srgbClr val="0070C0"/>
                    </a:solidFill>
                  </a:rPr>
                  <a:t>missing for polarised case</a:t>
                </a:r>
              </a:p>
              <a:p>
                <a:endParaRPr lang="en-GB" sz="1800" dirty="0" smtClean="0">
                  <a:solidFill>
                    <a:srgbClr val="0070C0"/>
                  </a:solidFill>
                </a:endParaRPr>
              </a:p>
              <a:p>
                <a:r>
                  <a:rPr lang="en-GB" sz="1600" dirty="0" smtClean="0"/>
                  <a:t>3 bins of </a:t>
                </a:r>
                <a:br>
                  <a:rPr lang="en-GB" sz="1600" dirty="0" smtClean="0"/>
                </a:br>
                <a:r>
                  <a:rPr lang="en-GB" sz="1600" dirty="0" err="1" smtClean="0"/>
                  <a:t>pseudorapidity</a:t>
                </a:r>
                <a:r>
                  <a:rPr lang="en-GB" sz="1600" dirty="0" smtClean="0"/>
                  <a:t> </a:t>
                </a:r>
                <a14:m>
                  <m:oMath xmlns:m="http://schemas.openxmlformats.org/officeDocument/2006/math">
                    <m:r>
                      <a:rPr lang="en-GB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endParaRPr lang="en-GB" sz="1600" dirty="0"/>
              </a:p>
              <a:p>
                <a:r>
                  <a:rPr lang="en-GB" sz="1600" dirty="0" smtClean="0"/>
                  <a:t>FF important, </a:t>
                </a:r>
                <a:br>
                  <a:rPr lang="en-GB" sz="1600" dirty="0" smtClean="0"/>
                </a:br>
                <a:r>
                  <a:rPr lang="en-GB" sz="1600" dirty="0" smtClean="0"/>
                  <a:t>using DSS (2015),</a:t>
                </a:r>
                <a:br>
                  <a:rPr lang="en-GB" sz="1600" dirty="0" smtClean="0"/>
                </a:br>
                <a:r>
                  <a:rPr lang="en-GB" sz="1600" dirty="0" smtClean="0"/>
                  <a:t>agree best with meas.</a:t>
                </a:r>
                <a:br>
                  <a:rPr lang="en-GB" sz="1600" dirty="0" smtClean="0"/>
                </a:br>
                <a:r>
                  <a:rPr lang="en-GB" sz="1600" dirty="0" smtClean="0"/>
                  <a:t>multiplicities</a:t>
                </a:r>
              </a:p>
              <a:p>
                <a:r>
                  <a:rPr lang="en-GB" sz="1600" dirty="0" smtClean="0"/>
                  <a:t>data prefer </a:t>
                </a:r>
                <a:r>
                  <a:rPr lang="en-GB" sz="1600" dirty="0" smtClean="0">
                    <a:solidFill>
                      <a:srgbClr val="0070C0"/>
                    </a:solidFill>
                  </a:rPr>
                  <a:t>positive</a:t>
                </a:r>
                <a:r>
                  <a:rPr lang="en-GB" sz="1600" dirty="0" smtClean="0"/>
                  <a:t/>
                </a:r>
                <a:br>
                  <a:rPr lang="en-GB" sz="1600" dirty="0" smtClean="0"/>
                </a:br>
                <a:r>
                  <a:rPr lang="en-GB" sz="1600" dirty="0" smtClean="0"/>
                  <a:t>gluon polarisation</a:t>
                </a:r>
                <a:br>
                  <a:rPr lang="en-GB" sz="1600" dirty="0" smtClean="0"/>
                </a:br>
                <a:r>
                  <a:rPr lang="en-GB" sz="1600" dirty="0" smtClean="0"/>
                  <a:t>as suggested by</a:t>
                </a:r>
                <a:br>
                  <a:rPr lang="en-GB" sz="1600" dirty="0" smtClean="0"/>
                </a:br>
                <a:r>
                  <a:rPr lang="en-GB" sz="1600" dirty="0" smtClean="0"/>
                  <a:t>recent RHIC data</a:t>
                </a:r>
              </a:p>
              <a:p>
                <a:endParaRPr lang="de-DE" sz="1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5456" y="1302957"/>
                <a:ext cx="8229600" cy="4525963"/>
              </a:xfrm>
              <a:blipFill rotWithShape="0">
                <a:blip r:embed="rId2"/>
                <a:stretch>
                  <a:fillRect l="-519" t="-80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26</a:t>
            </a:fld>
            <a:endParaRPr lang="en-GB"/>
          </a:p>
        </p:txBody>
      </p:sp>
      <p:pic>
        <p:nvPicPr>
          <p:cNvPr id="9" name="Picture 8" descr="D:\talks\icons\compass_logo_125x12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-16390"/>
            <a:ext cx="990600" cy="990600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22287" y="2420888"/>
            <a:ext cx="6530233" cy="36884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90483" y="2317924"/>
            <a:ext cx="94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proton</a:t>
            </a:r>
            <a:endParaRPr lang="de-DE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63400" y="292494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min</a:t>
            </a:r>
            <a:endParaRPr lang="de-DE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16016" y="3554200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max</a:t>
            </a:r>
            <a:endParaRPr lang="de-DE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41930" y="3165063"/>
            <a:ext cx="460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std</a:t>
            </a:r>
            <a:endParaRPr lang="de-DE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25041" y="1999072"/>
            <a:ext cx="1856717" cy="4804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90635" y="6096847"/>
            <a:ext cx="1925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arXive:1509.03526</a:t>
            </a:r>
          </a:p>
        </p:txBody>
      </p:sp>
    </p:spTree>
    <p:extLst>
      <p:ext uri="{BB962C8B-B14F-4D97-AF65-F5344CB8AC3E}">
        <p14:creationId xmlns:p14="http://schemas.microsoft.com/office/powerpoint/2010/main" val="186080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STAR single jet asymmetry </a:t>
            </a:r>
            <a:r>
              <a:rPr lang="en-GB" i="1" dirty="0" smtClean="0"/>
              <a:t>A</a:t>
            </a:r>
            <a:r>
              <a:rPr lang="en-GB" baseline="-25000" dirty="0" smtClean="0"/>
              <a:t>LL</a:t>
            </a:r>
            <a:endParaRPr lang="de-DE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89856" y="1919711"/>
                <a:ext cx="8229600" cy="4525963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de-DE" dirty="0" smtClean="0"/>
              </a:p>
              <a:p>
                <a:r>
                  <a:rPr lang="de-DE" i="1" dirty="0" smtClean="0"/>
                  <a:t>pp </a:t>
                </a:r>
                <a:r>
                  <a:rPr lang="de-DE" dirty="0" smtClean="0">
                    <a:sym typeface="Symbol" panose="05050102010706020507" pitchFamily="18" charset="2"/>
                  </a:rPr>
                  <a:t></a:t>
                </a:r>
                <a:r>
                  <a:rPr lang="de-DE" i="1" dirty="0" smtClean="0">
                    <a:sym typeface="Symbol" panose="05050102010706020507" pitchFamily="18" charset="2"/>
                  </a:rPr>
                  <a:t> </a:t>
                </a:r>
                <a:r>
                  <a:rPr lang="de-DE" dirty="0" err="1" smtClean="0">
                    <a:sym typeface="Symbol" panose="05050102010706020507" pitchFamily="18" charset="2"/>
                  </a:rPr>
                  <a:t>jet</a:t>
                </a:r>
                <a:r>
                  <a:rPr lang="de-DE" i="1" dirty="0" smtClean="0">
                    <a:sym typeface="Symbol" panose="05050102010706020507" pitchFamily="18" charset="2"/>
                  </a:rPr>
                  <a:t> + X </a:t>
                </a:r>
              </a:p>
              <a:p>
                <a:r>
                  <a:rPr lang="de-DE" dirty="0" smtClean="0">
                    <a:sym typeface="Symbol" panose="05050102010706020507" pitchFamily="18" charset="2"/>
                  </a:rPr>
                  <a:t>@</a:t>
                </a:r>
                <a:r>
                  <a:rPr lang="de-DE" dirty="0" smtClean="0"/>
                  <a:t> </a:t>
                </a:r>
                <a:r>
                  <a:rPr lang="en-GB" i="1" dirty="0" smtClean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en-GB" b="0" i="1" smtClean="0">
                        <a:latin typeface="Cambria Math" panose="02040503050406030204" pitchFamily="18" charset="0"/>
                      </a:rPr>
                      <m:t>=200 </m:t>
                    </m:r>
                    <m:r>
                      <m:rPr>
                        <m:nor/>
                      </m:rPr>
                      <a:rPr lang="en-GB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de-DE" dirty="0" smtClean="0"/>
              </a:p>
              <a:p>
                <a:r>
                  <a:rPr lang="en-GB" dirty="0" smtClean="0"/>
                  <a:t>2009 data, mid rapidity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𝐿𝐿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∝∆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endParaRPr lang="en-GB" b="0" i="1" dirty="0" smtClean="0">
                  <a:ea typeface="Cambria Math" panose="02040503050406030204" pitchFamily="18" charset="0"/>
                </a:endParaRPr>
              </a:p>
              <a:p>
                <a:r>
                  <a:rPr lang="en-GB" i="1" dirty="0" smtClean="0"/>
                  <a:t>A</a:t>
                </a:r>
                <a:r>
                  <a:rPr lang="en-GB" baseline="-25000" dirty="0" smtClean="0"/>
                  <a:t>LL </a:t>
                </a:r>
                <a:r>
                  <a:rPr lang="en-GB" dirty="0" smtClean="0"/>
                  <a:t>in good agreement </a:t>
                </a:r>
                <a:br>
                  <a:rPr lang="en-GB" dirty="0" smtClean="0"/>
                </a:br>
                <a:r>
                  <a:rPr lang="en-GB" dirty="0" smtClean="0"/>
                  <a:t>with</a:t>
                </a:r>
                <a:r>
                  <a:rPr lang="en-GB" dirty="0"/>
                  <a:t> </a:t>
                </a:r>
                <a:r>
                  <a:rPr lang="en-GB" dirty="0" err="1" smtClean="0"/>
                  <a:t>LSSp</a:t>
                </a:r>
                <a:r>
                  <a:rPr lang="en-GB" dirty="0" smtClean="0"/>
                  <a:t> </a:t>
                </a:r>
                <a:r>
                  <a:rPr lang="en-GB" dirty="0"/>
                  <a:t>(</a:t>
                </a:r>
                <a:r>
                  <a:rPr lang="en-GB" dirty="0" smtClean="0"/>
                  <a:t>pos. </a:t>
                </a:r>
                <a:r>
                  <a:rPr lang="en-GB" dirty="0" smtClean="0">
                    <a:sym typeface="Symbol" panose="05050102010706020507" pitchFamily="18" charset="2"/>
                  </a:rPr>
                  <a:t>g)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9856" y="1919711"/>
                <a:ext cx="8229600" cy="4525963"/>
              </a:xfrm>
              <a:blipFill rotWithShape="0">
                <a:blip r:embed="rId3"/>
                <a:stretch>
                  <a:fillRect l="-96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27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 rot="5400000">
            <a:off x="7638273" y="4027650"/>
            <a:ext cx="2574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en-GB" sz="14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PRL </a:t>
            </a:r>
            <a:r>
              <a:rPr lang="en-GB" sz="14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115 (2015</a:t>
            </a:r>
            <a:r>
              <a:rPr lang="en-GB" sz="14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 </a:t>
            </a:r>
            <a:r>
              <a:rPr lang="en-GB" sz="14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092002</a:t>
            </a:r>
            <a:endParaRPr lang="de-DE" sz="1400" dirty="0" smtClean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9838" y="539088"/>
            <a:ext cx="4112545" cy="58172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6001" y="0"/>
            <a:ext cx="1227999" cy="908719"/>
          </a:xfrm>
          <a:prstGeom prst="rect">
            <a:avLst/>
          </a:prstGeom>
        </p:spPr>
      </p:pic>
      <p:graphicFrame>
        <p:nvGraphicFramePr>
          <p:cNvPr id="18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4821829"/>
              </p:ext>
            </p:extLst>
          </p:nvPr>
        </p:nvGraphicFramePr>
        <p:xfrm>
          <a:off x="661938" y="1238163"/>
          <a:ext cx="1667909" cy="811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ﾋﾞｯﾄﾏｯﾌﾟ ｲﾒｰｼﾞ" r:id="rId6" imgW="4991150" imgH="2428727" progId="Paint.Picture">
                  <p:embed/>
                </p:oleObj>
              </mc:Choice>
              <mc:Fallback>
                <p:oleObj name="ﾋﾞｯﾄﾏｯﾌﾟ ｲﾒｰｼﾞ" r:id="rId6" imgW="4991150" imgH="242872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938" y="1238163"/>
                        <a:ext cx="1667909" cy="8114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5446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28</a:t>
            </a:fld>
            <a:endParaRPr lang="en-GB"/>
          </a:p>
        </p:txBody>
      </p:sp>
      <p:pic>
        <p:nvPicPr>
          <p:cNvPr id="7" name="pasted-image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932514"/>
            <a:ext cx="4100364" cy="3483853"/>
          </a:xfrm>
          <a:prstGeom prst="rect">
            <a:avLst/>
          </a:prstGeom>
          <a:ln w="12700">
            <a:round/>
          </a:ln>
        </p:spPr>
      </p:pic>
      <p:pic>
        <p:nvPicPr>
          <p:cNvPr id="8" name="image39.gif"/>
          <p:cNvPicPr>
            <a:picLocks noGrp="1"/>
          </p:cNvPicPr>
          <p:nvPr>
            <p:ph idx="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4348255" y="916742"/>
            <a:ext cx="4571577" cy="34670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6001" y="0"/>
            <a:ext cx="1227999" cy="908719"/>
          </a:xfrm>
          <a:prstGeom prst="rect">
            <a:avLst/>
          </a:prstGeom>
        </p:spPr>
      </p:pic>
      <p:sp>
        <p:nvSpPr>
          <p:cNvPr id="1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GB" dirty="0" smtClean="0"/>
              <a:t>STAR single jet asymmetry </a:t>
            </a:r>
            <a:r>
              <a:rPr lang="en-GB" i="1" dirty="0" smtClean="0"/>
              <a:t>A</a:t>
            </a:r>
            <a:r>
              <a:rPr lang="en-GB" baseline="-25000" dirty="0" smtClean="0"/>
              <a:t>LL</a:t>
            </a:r>
            <a:endParaRPr lang="de-DE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/>
              <p:cNvSpPr txBox="1">
                <a:spLocks/>
              </p:cNvSpPr>
              <p:nvPr/>
            </p:nvSpPr>
            <p:spPr>
              <a:xfrm>
                <a:off x="526452" y="4275930"/>
                <a:ext cx="8229600" cy="45259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itchFamily="34" charset="0"/>
                  <a:buNone/>
                </a:pPr>
                <a:endParaRPr lang="de-DE" dirty="0" smtClean="0"/>
              </a:p>
              <a:p>
                <a:r>
                  <a:rPr lang="en-GB" dirty="0" smtClean="0"/>
                  <a:t>prelim. 2012 data,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en-GB" i="1">
                        <a:latin typeface="Cambria Math" panose="02040503050406030204" pitchFamily="18" charset="0"/>
                      </a:rPr>
                      <m:t>=510 </m:t>
                    </m:r>
                    <m:r>
                      <m:rPr>
                        <m:nor/>
                      </m:rPr>
                      <a:rPr lang="en-GB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GB" dirty="0" smtClean="0"/>
              </a:p>
              <a:p>
                <a:r>
                  <a:rPr lang="en-GB" dirty="0" smtClean="0"/>
                  <a:t>agree with 2009 data and LSS10p and DSSV14</a:t>
                </a:r>
              </a:p>
              <a:p>
                <a:r>
                  <a:rPr lang="en-GB" dirty="0" smtClean="0"/>
                  <a:t>DSSV14 includes 2009 data</a:t>
                </a:r>
                <a:endParaRPr lang="de-DE" dirty="0"/>
              </a:p>
              <a:p>
                <a:endParaRPr lang="en-GB" dirty="0" smtClean="0"/>
              </a:p>
              <a:p>
                <a:pPr marL="0" indent="0">
                  <a:buNone/>
                </a:pPr>
                <a:endParaRPr lang="en-GB" i="1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452" y="4275930"/>
                <a:ext cx="8229600" cy="4525963"/>
              </a:xfrm>
              <a:prstGeom prst="rect">
                <a:avLst/>
              </a:prstGeom>
              <a:blipFill rotWithShape="0">
                <a:blip r:embed="rId5"/>
                <a:stretch>
                  <a:fillRect l="-96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601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Inclusive neutral pion production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29</a:t>
            </a:fld>
            <a:endParaRPr lang="en-GB"/>
          </a:p>
        </p:txBody>
      </p:sp>
      <p:pic>
        <p:nvPicPr>
          <p:cNvPr id="7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7051" y="1673377"/>
            <a:ext cx="5547532" cy="4452786"/>
          </a:xfrm>
          <a:prstGeom prst="rect">
            <a:avLst/>
          </a:prstGeom>
          <a:ln w="12700">
            <a:round/>
          </a:ln>
        </p:spPr>
      </p:pic>
      <p:sp>
        <p:nvSpPr>
          <p:cNvPr id="8" name="TextBox 7"/>
          <p:cNvSpPr txBox="1"/>
          <p:nvPr/>
        </p:nvSpPr>
        <p:spPr>
          <a:xfrm rot="5400000">
            <a:off x="7550110" y="3709292"/>
            <a:ext cx="2273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PRD 90 </a:t>
            </a:r>
            <a:r>
              <a:rPr lang="de-DE" sz="14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(2014) 012007</a:t>
            </a:r>
            <a:endParaRPr lang="de-DE" sz="1400" dirty="0" smtClean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11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Introduction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Nucleon spin structure measurements are not easy</a:t>
            </a:r>
          </a:p>
          <a:p>
            <a:r>
              <a:rPr lang="en-GB" dirty="0" smtClean="0"/>
              <a:t>The start: 1971 approval of Yale-SLAC experiment E80, data 1976</a:t>
            </a:r>
          </a:p>
          <a:p>
            <a:r>
              <a:rPr lang="en-GB" dirty="0"/>
              <a:t>A</a:t>
            </a:r>
            <a:r>
              <a:rPr lang="en-GB" dirty="0" smtClean="0"/>
              <a:t>fter more than 4 decades we learned a lot</a:t>
            </a:r>
            <a:r>
              <a:rPr lang="de-DE" dirty="0" smtClean="0"/>
              <a:t> …</a:t>
            </a:r>
            <a:br>
              <a:rPr lang="de-DE" dirty="0" smtClean="0"/>
            </a:br>
            <a:r>
              <a:rPr lang="en-GB" dirty="0" smtClean="0"/>
              <a:t>… and new questions arose.</a:t>
            </a:r>
          </a:p>
          <a:p>
            <a:r>
              <a:rPr lang="en-GB" dirty="0" smtClean="0"/>
              <a:t>From collinear to TMD and 3D structure of the nucleon</a:t>
            </a:r>
          </a:p>
          <a:p>
            <a:endParaRPr lang="en-GB" dirty="0"/>
          </a:p>
          <a:p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3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0470" y="4615903"/>
            <a:ext cx="1638660" cy="16612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3690" y="4492595"/>
            <a:ext cx="1277144" cy="181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9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Impact of Star jet data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0548" y="4797152"/>
                <a:ext cx="7787703" cy="1303056"/>
              </a:xfrm>
            </p:spPr>
            <p:txBody>
              <a:bodyPr/>
              <a:lstStyle/>
              <a:p>
                <a:r>
                  <a:rPr lang="en-GB" dirty="0" smtClean="0"/>
                  <a:t>big impact on pol. gluon distribution</a:t>
                </a:r>
              </a:p>
              <a:p>
                <a14:m>
                  <m:oMath xmlns:m="http://schemas.openxmlformats.org/officeDocument/2006/math">
                    <m:nary>
                      <m:naryPr>
                        <m:limLoc m:val="undOvr"/>
                        <m:ctrl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.05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GB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≃0.20</m:t>
                        </m:r>
                      </m:e>
                    </m:nary>
                  </m:oMath>
                </a14:m>
                <a:r>
                  <a:rPr lang="en-GB" dirty="0" smtClean="0"/>
                  <a:t> </a:t>
                </a:r>
              </a:p>
              <a:p>
                <a:r>
                  <a:rPr lang="en-GB" dirty="0" smtClean="0"/>
                  <a:t>need data at small </a:t>
                </a:r>
                <a:r>
                  <a:rPr lang="en-GB" i="1" dirty="0" smtClean="0"/>
                  <a:t>x</a:t>
                </a:r>
                <a:endParaRPr lang="de-DE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0548" y="4797152"/>
                <a:ext cx="7787703" cy="1303056"/>
              </a:xfrm>
              <a:blipFill rotWithShape="0">
                <a:blip r:embed="rId2"/>
                <a:stretch>
                  <a:fillRect l="-1096" t="-3738" b="-2476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30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40" t="-1" b="29327"/>
          <a:stretch/>
        </p:blipFill>
        <p:spPr>
          <a:xfrm>
            <a:off x="323528" y="1050993"/>
            <a:ext cx="4300872" cy="30980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52486" y="1056957"/>
            <a:ext cx="4048125" cy="38481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5400000">
            <a:off x="7800448" y="2217223"/>
            <a:ext cx="23487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PRL </a:t>
            </a:r>
            <a:r>
              <a:rPr lang="de-DE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113 (</a:t>
            </a:r>
            <a:r>
              <a:rPr lang="de-DE" sz="14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2014) 012001</a:t>
            </a:r>
          </a:p>
        </p:txBody>
      </p:sp>
    </p:spTree>
    <p:extLst>
      <p:ext uri="{BB962C8B-B14F-4D97-AF65-F5344CB8AC3E}">
        <p14:creationId xmlns:p14="http://schemas.microsoft.com/office/powerpoint/2010/main" val="32761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Transversity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31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7397" y="1289317"/>
            <a:ext cx="4749206" cy="427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5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Transversity</a:t>
            </a:r>
            <a:r>
              <a:rPr lang="en-GB" dirty="0" smtClean="0"/>
              <a:t> </a:t>
            </a:r>
            <a:r>
              <a:rPr lang="en-GB" i="1" dirty="0" smtClean="0"/>
              <a:t>h</a:t>
            </a:r>
            <a:r>
              <a:rPr lang="en-GB" baseline="-25000" dirty="0" smtClean="0"/>
              <a:t>1</a:t>
            </a:r>
            <a:endParaRPr lang="de-DE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sz="2000" dirty="0" smtClean="0"/>
                  <a:t>chiral-odd </a:t>
                </a:r>
                <a:r>
                  <a:rPr lang="en-GB" sz="2000" dirty="0" smtClean="0">
                    <a:sym typeface="Symbol" panose="05050102010706020507" pitchFamily="18" charset="2"/>
                  </a:rPr>
                  <a:t> vanishes in DIS </a:t>
                </a:r>
                <a:r>
                  <a:rPr lang="en-GB" sz="2000" dirty="0">
                    <a:sym typeface="Symbol" panose="05050102010706020507" pitchFamily="18" charset="2"/>
                  </a:rPr>
                  <a:t> </a:t>
                </a:r>
                <a:r>
                  <a:rPr lang="en-GB" sz="2000" dirty="0" smtClean="0">
                    <a:sym typeface="Symbol" panose="05050102010706020507" pitchFamily="18" charset="2"/>
                  </a:rPr>
                  <a:t>SIDIS</a:t>
                </a:r>
              </a:p>
              <a:p>
                <a:pPr marL="0" indent="0">
                  <a:buNone/>
                </a:pPr>
                <a:endParaRPr lang="en-GB" sz="2000" dirty="0" smtClean="0">
                  <a:sym typeface="Symbol" panose="05050102010706020507" pitchFamily="18" charset="2"/>
                </a:endParaRPr>
              </a:p>
              <a:p>
                <a:r>
                  <a:rPr lang="en-GB" sz="2000" dirty="0" smtClean="0">
                    <a:sym typeface="Symbol" panose="05050102010706020507" pitchFamily="18" charset="2"/>
                  </a:rPr>
                  <a:t>leads to azimuthal modulation in the </a:t>
                </a:r>
                <a:br>
                  <a:rPr lang="en-GB" sz="2000" dirty="0" smtClean="0">
                    <a:sym typeface="Symbol" panose="05050102010706020507" pitchFamily="18" charset="2"/>
                  </a:rPr>
                </a:br>
                <a:r>
                  <a:rPr lang="en-GB" sz="2000" dirty="0" smtClean="0">
                    <a:sym typeface="Symbol" panose="05050102010706020507" pitchFamily="18" charset="2"/>
                  </a:rPr>
                  <a:t>Collins angle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GB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𝜙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𝐶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𝜙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h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+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𝜙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𝑆</m:t>
                        </m:r>
                      </m:sub>
                    </m:sSub>
                    <m:r>
                      <a:rPr lang="en-GB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−</m:t>
                    </m:r>
                    <m:r>
                      <a:rPr lang="en-GB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𝜋</m:t>
                    </m:r>
                  </m:oMath>
                </a14:m>
                <a:r>
                  <a:rPr lang="de-DE" sz="2000" dirty="0" smtClean="0">
                    <a:solidFill>
                      <a:schemeClr val="tx2"/>
                    </a:solidFill>
                  </a:rPr>
                  <a:t> </a:t>
                </a:r>
                <a:br>
                  <a:rPr lang="de-DE" sz="2000" dirty="0" smtClean="0">
                    <a:solidFill>
                      <a:schemeClr val="tx2"/>
                    </a:solidFill>
                  </a:rPr>
                </a:br>
                <a:r>
                  <a:rPr lang="de-DE" sz="1400" dirty="0" smtClean="0">
                    <a:solidFill>
                      <a:schemeClr val="tx2"/>
                    </a:solidFill>
                  </a:rPr>
                  <a:t>                                             </a:t>
                </a:r>
                <a:r>
                  <a:rPr lang="de-DE" sz="1400" dirty="0" smtClean="0"/>
                  <a:t>(</a:t>
                </a:r>
                <a14:m>
                  <m:oMath xmlns:m="http://schemas.openxmlformats.org/officeDocument/2006/math">
                    <m:r>
                      <a:rPr lang="en-GB" sz="14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−</m:t>
                    </m:r>
                    <m:r>
                      <a:rPr lang="en-GB" sz="14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𝜋</m:t>
                    </m:r>
                  </m:oMath>
                </a14:m>
                <a:r>
                  <a:rPr lang="de-DE" sz="1400" dirty="0">
                    <a:solidFill>
                      <a:schemeClr val="tx2"/>
                    </a:solidFill>
                  </a:rPr>
                  <a:t> </a:t>
                </a:r>
                <a:r>
                  <a:rPr lang="de-DE" sz="1400" dirty="0" err="1" smtClean="0">
                    <a:solidFill>
                      <a:schemeClr val="tx2"/>
                    </a:solidFill>
                  </a:rPr>
                  <a:t>used</a:t>
                </a:r>
                <a:r>
                  <a:rPr lang="de-DE" sz="1400" dirty="0" smtClean="0">
                    <a:solidFill>
                      <a:schemeClr val="tx2"/>
                    </a:solidFill>
                  </a:rPr>
                  <a:t> </a:t>
                </a:r>
                <a:r>
                  <a:rPr lang="de-DE" sz="1400" dirty="0" err="1">
                    <a:solidFill>
                      <a:schemeClr val="tx2"/>
                    </a:solidFill>
                  </a:rPr>
                  <a:t>by</a:t>
                </a:r>
                <a:r>
                  <a:rPr lang="de-DE" sz="1400" dirty="0">
                    <a:solidFill>
                      <a:schemeClr val="tx2"/>
                    </a:solidFill>
                  </a:rPr>
                  <a:t> </a:t>
                </a:r>
                <a:r>
                  <a:rPr lang="de-DE" sz="1400" dirty="0" smtClean="0">
                    <a:solidFill>
                      <a:schemeClr val="tx2"/>
                    </a:solidFill>
                  </a:rPr>
                  <a:t>COMPASS</a:t>
                </a:r>
                <a:r>
                  <a:rPr lang="de-DE" sz="1400" dirty="0" smtClean="0"/>
                  <a:t>)</a:t>
                </a:r>
              </a:p>
              <a:p>
                <a:endParaRPr lang="en-GB" sz="2000" baseline="-25000" dirty="0">
                  <a:solidFill>
                    <a:schemeClr val="accent1"/>
                  </a:solidFill>
                </a:endParaRPr>
              </a:p>
              <a:p>
                <a:endParaRPr lang="en-GB" sz="2000" dirty="0" smtClean="0"/>
              </a:p>
              <a:p>
                <a:r>
                  <a:rPr lang="en-GB" sz="2000" dirty="0" smtClean="0"/>
                  <a:t>amplitude</a:t>
                </a:r>
              </a:p>
              <a:p>
                <a:endParaRPr lang="en-GB" sz="2000" dirty="0"/>
              </a:p>
              <a:p>
                <a:endParaRPr lang="en-GB" sz="2000" dirty="0" smtClean="0"/>
              </a:p>
              <a:p>
                <a:r>
                  <a:rPr lang="en-GB" sz="2000" dirty="0" smtClean="0">
                    <a:sym typeface="Symbol" panose="05050102010706020507" pitchFamily="18" charset="2"/>
                  </a:rPr>
                  <a:t>Collins </a:t>
                </a:r>
                <a:r>
                  <a:rPr lang="en-GB" sz="2000" dirty="0">
                    <a:sym typeface="Symbol" panose="05050102010706020507" pitchFamily="18" charset="2"/>
                  </a:rPr>
                  <a:t>fragmentation function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0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SupPr>
                      <m:e>
                        <m:r>
                          <a:rPr lang="en-GB" sz="20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𝐻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1</m:t>
                        </m:r>
                      </m:sub>
                      <m:sup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⊥</m:t>
                        </m:r>
                      </m:sup>
                    </m:sSubSup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dPr>
                      <m:e>
                        <m:r>
                          <a:rPr lang="en-GB" sz="20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𝑧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,</m:t>
                        </m:r>
                        <m:sSub>
                          <m:sSubPr>
                            <m:ctrlPr>
                              <a:rPr lang="en-GB" sz="2000" i="1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𝑝</m:t>
                            </m:r>
                          </m:e>
                          <m:sub>
                            <m:r>
                              <a:rPr lang="en-GB" sz="2000" i="1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𝑇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sz="2000" dirty="0">
                    <a:sym typeface="Symbol" panose="05050102010706020507" pitchFamily="18" charset="2"/>
                  </a:rPr>
                  <a:t> </a:t>
                </a:r>
                <a:r>
                  <a:rPr lang="en-GB" sz="2000" dirty="0" smtClean="0">
                    <a:sym typeface="Symbol" panose="05050102010706020507" pitchFamily="18" charset="2"/>
                  </a:rPr>
                  <a:t>from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GB" sz="20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𝑒</m:t>
                        </m:r>
                      </m:e>
                      <m:sup>
                        <m:r>
                          <a:rPr lang="en-GB" sz="20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20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GB" sz="20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𝑒</m:t>
                        </m:r>
                      </m:e>
                      <m:sup>
                        <m:r>
                          <a:rPr lang="en-GB" sz="20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−</m:t>
                        </m:r>
                      </m:sup>
                    </m:sSup>
                  </m:oMath>
                </a14:m>
                <a:endParaRPr lang="en-GB" sz="2000" dirty="0" smtClean="0"/>
              </a:p>
              <a:p>
                <a:r>
                  <a:rPr lang="en-GB" sz="2000" dirty="0" smtClean="0">
                    <a:sym typeface="Symbol" panose="05050102010706020507" pitchFamily="18" charset="2"/>
                  </a:rPr>
                  <a:t>convolution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20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dPr>
                      <m:e>
                        <m:r>
                          <a:rPr lang="en-GB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⨂</m:t>
                        </m:r>
                      </m:e>
                    </m:d>
                  </m:oMath>
                </a14:m>
                <a:r>
                  <a:rPr lang="en-GB" sz="2000" dirty="0" smtClean="0">
                    <a:sym typeface="Symbol" panose="05050102010706020507" pitchFamily="18" charset="2"/>
                  </a:rPr>
                  <a:t> over intrinsic transverse momentum </a:t>
                </a:r>
                <a:r>
                  <a:rPr lang="en-GB" sz="2000" i="1" dirty="0" err="1" smtClean="0">
                    <a:sym typeface="Symbol" panose="05050102010706020507" pitchFamily="18" charset="2"/>
                  </a:rPr>
                  <a:t>k</a:t>
                </a:r>
                <a:r>
                  <a:rPr lang="en-GB" sz="2000" baseline="-25000" dirty="0" err="1" smtClean="0">
                    <a:sym typeface="Symbol" panose="05050102010706020507" pitchFamily="18" charset="2"/>
                  </a:rPr>
                  <a:t>T</a:t>
                </a:r>
                <a:endParaRPr lang="en-GB" sz="2000" dirty="0"/>
              </a:p>
              <a:p>
                <a:endParaRPr lang="en-GB" sz="2000" dirty="0" smtClean="0"/>
              </a:p>
              <a:p>
                <a:endParaRPr lang="en-GB" sz="2000" dirty="0"/>
              </a:p>
              <a:p>
                <a:endParaRPr lang="en-GB" sz="2000" dirty="0" smtClean="0"/>
              </a:p>
              <a:p>
                <a:endParaRPr lang="en-GB" sz="20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80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32</a:t>
            </a:fld>
            <a:endParaRPr lang="en-GB"/>
          </a:p>
        </p:txBody>
      </p:sp>
      <p:pic>
        <p:nvPicPr>
          <p:cNvPr id="7" name="Picture 6" descr="od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19800" y="988132"/>
            <a:ext cx="2906410" cy="12241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1296" y="2730764"/>
            <a:ext cx="2938360" cy="1369578"/>
          </a:xfrm>
          <a:prstGeom prst="rect">
            <a:avLst/>
          </a:prstGeom>
        </p:spPr>
      </p:pic>
      <p:pic>
        <p:nvPicPr>
          <p:cNvPr id="9" name="Picture 12" descr="g_transv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32240" y="-26318"/>
            <a:ext cx="15240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3971721"/>
            <a:ext cx="3843482" cy="77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63" y="0"/>
            <a:ext cx="8229600" cy="90207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Collins asymmetry for proton &amp; deuteron </a:t>
            </a:r>
            <a:endParaRPr lang="de-DE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8607" y="1548724"/>
            <a:ext cx="2371960" cy="497670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33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1920" y="1481606"/>
            <a:ext cx="2385161" cy="5024433"/>
          </a:xfrm>
          <a:prstGeom prst="rect">
            <a:avLst/>
          </a:prstGeom>
        </p:spPr>
      </p:pic>
      <p:pic>
        <p:nvPicPr>
          <p:cNvPr id="9" name="Picture 8" descr="D:\talks\icons\compass_logo_125x125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9407" y="1579064"/>
            <a:ext cx="584106" cy="584106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 bwMode="auto">
          <a:xfrm>
            <a:off x="8563464" y="1880893"/>
            <a:ext cx="571500" cy="457200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l-GR" sz="2400" dirty="0" smtClean="0">
                <a:solidFill>
                  <a:schemeClr val="bg1"/>
                </a:solidFill>
              </a:rPr>
              <a:t>π</a:t>
            </a:r>
            <a:r>
              <a:rPr lang="en-GB" sz="2400" baseline="30000" dirty="0">
                <a:solidFill>
                  <a:schemeClr val="bg1"/>
                </a:solidFill>
                <a:sym typeface="Symbol" panose="05050102010706020507" pitchFamily="18" charset="2"/>
              </a:rPr>
              <a:t></a:t>
            </a:r>
            <a:endParaRPr lang="en-GB" sz="2400" baseline="300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8563464" y="3401527"/>
            <a:ext cx="571500" cy="457200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GB" sz="2400" dirty="0">
                <a:solidFill>
                  <a:schemeClr val="bg1"/>
                </a:solidFill>
                <a:sym typeface="Symbol" panose="05050102010706020507" pitchFamily="18" charset="2"/>
              </a:rPr>
              <a:t>K</a:t>
            </a:r>
            <a:r>
              <a:rPr lang="en-GB" sz="2400" baseline="30000" dirty="0" smtClean="0">
                <a:solidFill>
                  <a:schemeClr val="bg1"/>
                </a:solidFill>
                <a:sym typeface="Symbol" panose="05050102010706020507" pitchFamily="18" charset="2"/>
              </a:rPr>
              <a:t></a:t>
            </a:r>
            <a:endParaRPr lang="en-GB" sz="2400" baseline="300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8550729" y="4992467"/>
            <a:ext cx="571500" cy="457200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GB" sz="2400" dirty="0" smtClean="0">
                <a:solidFill>
                  <a:schemeClr val="bg1"/>
                </a:solidFill>
                <a:sym typeface="Symbol" panose="05050102010706020507" pitchFamily="18" charset="2"/>
              </a:rPr>
              <a:t>K</a:t>
            </a:r>
            <a:r>
              <a:rPr lang="en-GB" sz="2400" baseline="30000" dirty="0">
                <a:solidFill>
                  <a:schemeClr val="bg1"/>
                </a:solidFill>
                <a:sym typeface="Symbol" panose="05050102010706020507" pitchFamily="18" charset="2"/>
              </a:rPr>
              <a:t>0</a:t>
            </a:r>
            <a:endParaRPr lang="en-GB" sz="2400" baseline="300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572000" y="1071623"/>
            <a:ext cx="1296144" cy="457200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GB" sz="2400" dirty="0" smtClean="0">
                <a:solidFill>
                  <a:schemeClr val="bg1"/>
                </a:solidFill>
                <a:sym typeface="Symbol" panose="05050102010706020507" pitchFamily="18" charset="2"/>
              </a:rPr>
              <a:t>proton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948264" y="1083456"/>
            <a:ext cx="1440160" cy="457200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GB" sz="2400" dirty="0" smtClean="0">
                <a:solidFill>
                  <a:schemeClr val="bg1"/>
                </a:solidFill>
                <a:sym typeface="Symbol" panose="05050102010706020507" pitchFamily="18" charset="2"/>
              </a:rPr>
              <a:t>deuteron</a:t>
            </a:r>
            <a:endParaRPr lang="en-GB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 txBox="1">
                <a:spLocks/>
              </p:cNvSpPr>
              <p:nvPr/>
            </p:nvSpPr>
            <p:spPr>
              <a:xfrm>
                <a:off x="457200" y="1600200"/>
                <a:ext cx="8229600" cy="45259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 smtClean="0"/>
                  <a:t>first proton </a:t>
                </a:r>
                <a:r>
                  <a:rPr lang="en-GB" dirty="0"/>
                  <a:t>data </a:t>
                </a:r>
                <a:r>
                  <a:rPr lang="en-GB" dirty="0" smtClean="0"/>
                  <a:t/>
                </a:r>
                <a:br>
                  <a:rPr lang="en-GB" dirty="0" smtClean="0"/>
                </a:br>
                <a:r>
                  <a:rPr lang="en-GB" dirty="0" smtClean="0"/>
                  <a:t>from </a:t>
                </a:r>
                <a:r>
                  <a:rPr lang="en-GB" dirty="0"/>
                  <a:t>Hermes </a:t>
                </a:r>
              </a:p>
              <a:p>
                <a:endParaRPr lang="en-GB" dirty="0" smtClean="0"/>
              </a:p>
              <a:p>
                <a:r>
                  <a:rPr lang="en-GB" dirty="0" smtClean="0"/>
                  <a:t>sizable for proton</a:t>
                </a:r>
              </a:p>
              <a:p>
                <a:r>
                  <a:rPr lang="en-GB" dirty="0" smtClean="0"/>
                  <a:t>mirror symmetry</a:t>
                </a:r>
                <a:r>
                  <a:rPr lang="en-GB" dirty="0"/>
                  <a:t/>
                </a:r>
                <a:br>
                  <a:rPr lang="en-GB" dirty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dirty="0" smtClean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GB" dirty="0" smtClean="0"/>
              </a:p>
              <a:p>
                <a:r>
                  <a:rPr lang="en-GB" dirty="0" smtClean="0"/>
                  <a:t>small for deuteron</a:t>
                </a:r>
              </a:p>
            </p:txBody>
          </p:sp>
        </mc:Choice>
        <mc:Fallback xmlns="">
          <p:sp>
            <p:nvSpPr>
              <p:cNvPr id="1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600200"/>
                <a:ext cx="8229600" cy="4525963"/>
              </a:xfrm>
              <a:prstGeom prst="rect">
                <a:avLst/>
              </a:prstGeom>
              <a:blipFill rotWithShape="0">
                <a:blip r:embed="rId5"/>
                <a:stretch>
                  <a:fillRect l="-963" t="-10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4486281" y="5796843"/>
            <a:ext cx="17508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PLB 744 (2015) 250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700554" y="5796843"/>
            <a:ext cx="17508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PLB 673 (2009) </a:t>
            </a:r>
            <a:r>
              <a:rPr lang="de-DE" sz="12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127</a:t>
            </a:r>
            <a:endParaRPr lang="de-DE" sz="12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10437" y="2420888"/>
            <a:ext cx="29770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PRL 94 </a:t>
            </a:r>
            <a:r>
              <a:rPr lang="de-DE" sz="14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de-DE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2005) 012002</a:t>
            </a:r>
            <a:endParaRPr lang="de-DE" sz="14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66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 smtClean="0"/>
                  <a:t>Collins FF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𝑒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𝑒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−</m:t>
                        </m:r>
                      </m:sup>
                    </m:sSup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1926" b="-405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p>
                    </m:sSubSup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⨂</m:t>
                    </m:r>
                    <m:sSubSup>
                      <m:sSubSup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p>
                    </m:sSubSup>
                  </m:oMath>
                </a14:m>
                <a:endParaRPr lang="de-DE" dirty="0" smtClean="0"/>
              </a:p>
              <a:p>
                <a:r>
                  <a:rPr lang="en-GB" dirty="0" smtClean="0"/>
                  <a:t>Belle, </a:t>
                </a:r>
                <a:r>
                  <a:rPr lang="en-GB" dirty="0" err="1" smtClean="0"/>
                  <a:t>Barbar</a:t>
                </a:r>
                <a:r>
                  <a:rPr lang="en-GB" dirty="0" smtClean="0"/>
                  <a:t>, BESIII</a:t>
                </a:r>
              </a:p>
              <a:p>
                <a:endParaRPr lang="en-GB" dirty="0"/>
              </a:p>
              <a:p>
                <a:endParaRPr lang="en-GB" dirty="0" smtClean="0"/>
              </a:p>
              <a:p>
                <a:endParaRPr lang="en-GB" dirty="0" smtClean="0"/>
              </a:p>
              <a:p>
                <a:r>
                  <a:rPr lang="en-GB" dirty="0" smtClean="0"/>
                  <a:t>clear signals</a:t>
                </a:r>
                <a:endParaRPr lang="de-DE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963" t="-27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34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05"/>
          <a:stretch/>
        </p:blipFill>
        <p:spPr>
          <a:xfrm>
            <a:off x="6300193" y="-1"/>
            <a:ext cx="2304256" cy="23515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2638" y="2521390"/>
            <a:ext cx="3391861" cy="17184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857" y="2524420"/>
            <a:ext cx="724347" cy="5483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2565" y="4469560"/>
            <a:ext cx="4861934" cy="16561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9175"/>
          <a:stretch/>
        </p:blipFill>
        <p:spPr>
          <a:xfrm>
            <a:off x="7929156" y="4539564"/>
            <a:ext cx="432048" cy="75850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2354" y="2577070"/>
            <a:ext cx="319670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Belle:	PRD 90 (2012) 052003</a:t>
            </a:r>
          </a:p>
          <a:p>
            <a:r>
              <a:rPr lang="en-GB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Babar:	PRD </a:t>
            </a:r>
            <a:r>
              <a:rPr lang="en-GB" sz="14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90 (2014) 052003</a:t>
            </a:r>
            <a:endParaRPr lang="de-DE" sz="14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de-DE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BESIII:	arXiv:1507.06824</a:t>
            </a:r>
            <a:endParaRPr lang="de-DE" sz="14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32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/>
                  <a:t>D</a:t>
                </a:r>
                <a:r>
                  <a:rPr lang="en-GB" dirty="0" smtClean="0"/>
                  <a:t>etermination of h</a:t>
                </a:r>
                <a:r>
                  <a:rPr lang="en-GB" baseline="-25000" dirty="0" smtClean="0"/>
                  <a:t>1</a:t>
                </a:r>
                <a:r>
                  <a:rPr lang="en-GB" dirty="0" smtClean="0"/>
                  <a:t> from SIDIS &amp;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𝑒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𝑒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−</m:t>
                        </m:r>
                      </m:sup>
                    </m:sSup>
                  </m:oMath>
                </a14:m>
                <a:endParaRPr lang="de-DE" baseline="-250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1926" b="-405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671" y="1898759"/>
            <a:ext cx="3812533" cy="374404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35</a:t>
            </a:fld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862653" y="5642802"/>
            <a:ext cx="22733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err="1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Anselmino</a:t>
            </a:r>
            <a:r>
              <a:rPr lang="de-DE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al., </a:t>
            </a:r>
            <a:br>
              <a:rPr lang="de-DE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DE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PRD 87 (2013) 094019</a:t>
            </a:r>
            <a:endParaRPr lang="de-DE" sz="14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4148" y="1543096"/>
            <a:ext cx="3711451" cy="408592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724128" y="5642802"/>
            <a:ext cx="25619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Kang et al.,</a:t>
            </a:r>
          </a:p>
          <a:p>
            <a:r>
              <a:rPr lang="de-DE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PRD 91 </a:t>
            </a:r>
            <a:r>
              <a:rPr lang="de-DE" sz="14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de-DE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2015) </a:t>
            </a:r>
            <a:r>
              <a:rPr lang="de-DE" sz="14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071501(R</a:t>
            </a:r>
            <a:r>
              <a:rPr lang="de-DE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de-DE" sz="14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420801" y="2708920"/>
            <a:ext cx="338910" cy="457200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GB" sz="2400" dirty="0" smtClean="0">
                <a:solidFill>
                  <a:schemeClr val="bg1"/>
                </a:solidFill>
                <a:sym typeface="Symbol" panose="05050102010706020507" pitchFamily="18" charset="2"/>
              </a:rPr>
              <a:t>u</a:t>
            </a:r>
            <a:endParaRPr lang="en-GB" sz="2400" baseline="300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4402545" y="4394910"/>
            <a:ext cx="338910" cy="457200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GB" sz="2400" dirty="0" smtClean="0">
                <a:solidFill>
                  <a:schemeClr val="bg1"/>
                </a:solidFill>
                <a:sym typeface="Symbol" panose="05050102010706020507" pitchFamily="18" charset="2"/>
              </a:rPr>
              <a:t>d</a:t>
            </a:r>
            <a:endParaRPr lang="en-GB" sz="2400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80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Transversity</a:t>
            </a:r>
            <a:r>
              <a:rPr lang="en-GB" dirty="0" smtClean="0"/>
              <a:t> from </a:t>
            </a:r>
            <a:r>
              <a:rPr lang="en-GB" dirty="0" err="1" smtClean="0"/>
              <a:t>dihadron</a:t>
            </a:r>
            <a:r>
              <a:rPr lang="en-GB" dirty="0" smtClean="0"/>
              <a:t> asymmetries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sz="2000" dirty="0" smtClean="0"/>
                  <a:t>Transversity couples to IFF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GB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∢</m:t>
                        </m:r>
                      </m:sup>
                    </m:sSubSup>
                  </m:oMath>
                </a14:m>
                <a:endParaRPr lang="en-GB" sz="2000" dirty="0" smtClean="0"/>
              </a:p>
              <a:p>
                <a:r>
                  <a:rPr lang="en-GB" sz="2000" dirty="0">
                    <a:solidFill>
                      <a:prstClr val="black"/>
                    </a:solidFill>
                    <a:sym typeface="Symbol" panose="05050102010706020507" pitchFamily="18" charset="2"/>
                  </a:rPr>
                  <a:t>leads to azimuthal modulation in the </a:t>
                </a:r>
                <a:br>
                  <a:rPr lang="en-GB" sz="2000" dirty="0">
                    <a:solidFill>
                      <a:prstClr val="black"/>
                    </a:solidFill>
                    <a:sym typeface="Symbol" panose="05050102010706020507" pitchFamily="18" charset="2"/>
                  </a:rPr>
                </a:br>
                <a:r>
                  <a:rPr lang="en-GB" sz="2000" dirty="0" err="1" smtClean="0">
                    <a:solidFill>
                      <a:prstClr val="black"/>
                    </a:solidFill>
                    <a:sym typeface="Symbol" panose="05050102010706020507" pitchFamily="18" charset="2"/>
                  </a:rPr>
                  <a:t>dihdron</a:t>
                </a:r>
                <a:r>
                  <a:rPr lang="en-GB" sz="2000" dirty="0" smtClean="0">
                    <a:solidFill>
                      <a:prstClr val="black"/>
                    </a:solidFill>
                    <a:sym typeface="Symbol" panose="05050102010706020507" pitchFamily="18" charset="2"/>
                  </a:rPr>
                  <a:t> angle </a:t>
                </a:r>
                <a:r>
                  <a:rPr lang="en-GB" sz="2000" dirty="0" err="1" smtClean="0">
                    <a:solidFill>
                      <a:prstClr val="black"/>
                    </a:solidFill>
                    <a:sym typeface="Symbol" panose="05050102010706020507" pitchFamily="18" charset="2"/>
                  </a:rPr>
                  <a:t>angle</a:t>
                </a:r>
                <a:r>
                  <a:rPr lang="en-GB" sz="2000" dirty="0" smtClean="0">
                    <a:solidFill>
                      <a:prstClr val="black"/>
                    </a:solidFill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GB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𝜙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𝑅𝑆</m:t>
                        </m:r>
                      </m:sub>
                    </m:sSub>
                    <m:r>
                      <a:rPr lang="en-GB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</m:t>
                    </m:r>
                    <m:sSub>
                      <m:sSubPr>
                        <m:ctrlPr>
                          <a:rPr lang="en-GB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GB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𝜙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𝑅</m:t>
                        </m:r>
                      </m:sub>
                    </m:sSub>
                    <m:r>
                      <a:rPr lang="en-GB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+</m:t>
                    </m:r>
                    <m:sSub>
                      <m:sSubPr>
                        <m:ctrlPr>
                          <a:rPr lang="en-GB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GB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𝜙</m:t>
                        </m:r>
                      </m:e>
                      <m:sub>
                        <m:r>
                          <a:rPr lang="en-GB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𝑆</m:t>
                        </m:r>
                      </m:sub>
                    </m:sSub>
                    <m:r>
                      <a:rPr lang="en-GB" sz="2000" i="1">
                        <a:solidFill>
                          <a:srgbClr val="1F497D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−</m:t>
                    </m:r>
                    <m:r>
                      <a:rPr lang="en-GB" sz="2000" i="1">
                        <a:solidFill>
                          <a:srgbClr val="1F497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𝜋</m:t>
                    </m:r>
                  </m:oMath>
                </a14:m>
                <a:endParaRPr lang="en-GB" dirty="0" smtClean="0"/>
              </a:p>
              <a:p>
                <a:r>
                  <a:rPr lang="en-GB" sz="2000" dirty="0" smtClean="0"/>
                  <a:t>amplitude product of PDF and IFF,</a:t>
                </a:r>
                <a:br>
                  <a:rPr lang="en-GB" sz="2000" dirty="0" smtClean="0"/>
                </a:br>
                <a:r>
                  <a:rPr lang="en-GB" sz="2000" dirty="0" smtClean="0"/>
                  <a:t>no convolution</a:t>
                </a:r>
              </a:p>
              <a:p>
                <a:endParaRPr lang="en-GB" sz="2000" dirty="0"/>
              </a:p>
              <a:p>
                <a:endParaRPr lang="en-GB" sz="2000" dirty="0" smtClean="0"/>
              </a:p>
              <a:p>
                <a:endParaRPr lang="en-GB" sz="2000" dirty="0"/>
              </a:p>
              <a:p>
                <a:endParaRPr lang="en-GB" sz="2000" dirty="0" smtClean="0"/>
              </a:p>
              <a:p>
                <a:r>
                  <a:rPr lang="en-GB" sz="2000" dirty="0" smtClean="0">
                    <a:sym typeface="Symbol" panose="05050102010706020507" pitchFamily="18" charset="2"/>
                  </a:rPr>
                  <a:t>IFF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0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SupPr>
                      <m:e>
                        <m:r>
                          <a:rPr lang="en-GB" sz="20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𝐻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1</m:t>
                        </m:r>
                      </m:sub>
                      <m:sup>
                        <m:r>
                          <a:rPr lang="en-GB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∢</m:t>
                        </m:r>
                      </m:sup>
                    </m:sSubSup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dPr>
                      <m:e>
                        <m:r>
                          <a:rPr lang="en-GB" sz="20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𝑧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,</m:t>
                        </m:r>
                        <m:sSubSup>
                          <m:sSubSupPr>
                            <m:ctrlPr>
                              <a:rPr lang="en-GB" sz="200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bSup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𝑀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h</m:t>
                            </m:r>
                          </m:sub>
                          <m:sup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GB" sz="2000" dirty="0">
                    <a:sym typeface="Symbol" panose="05050102010706020507" pitchFamily="18" charset="2"/>
                  </a:rPr>
                  <a:t> from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GB" sz="20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𝑒</m:t>
                        </m:r>
                      </m:e>
                      <m:sup>
                        <m:r>
                          <a:rPr lang="en-GB" sz="20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20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GB" sz="20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𝑒</m:t>
                        </m:r>
                      </m:e>
                      <m:sup>
                        <m:r>
                          <a:rPr lang="en-GB" sz="20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2000" dirty="0" smtClean="0"/>
                  <a:t> </a:t>
                </a:r>
                <a:r>
                  <a:rPr lang="de-DE" sz="2000" dirty="0" err="1" smtClean="0"/>
                  <a:t>as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for</a:t>
                </a:r>
                <a:r>
                  <a:rPr lang="de-DE" sz="2000" dirty="0" smtClean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de-DE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p>
                    </m:sSubSup>
                  </m:oMath>
                </a14:m>
                <a:endParaRPr lang="de-DE" sz="2000" dirty="0" smtClean="0"/>
              </a:p>
              <a:p>
                <a:endParaRPr lang="en-GB" dirty="0"/>
              </a:p>
              <a:p>
                <a:endParaRPr lang="en-GB" dirty="0" smtClean="0"/>
              </a:p>
              <a:p>
                <a:endParaRPr lang="en-GB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80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36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909531"/>
            <a:ext cx="3238341" cy="20619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095" y="3442587"/>
            <a:ext cx="3972669" cy="84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1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2h asymmetries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37</a:t>
            </a:fld>
            <a:endParaRPr lang="en-GB"/>
          </a:p>
        </p:txBody>
      </p:sp>
      <p:pic>
        <p:nvPicPr>
          <p:cNvPr id="7" name="Picture 6" descr="D:\talks\icons\compass_logo_125x12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3400" y="-16390"/>
            <a:ext cx="990600" cy="990600"/>
          </a:xfrm>
          <a:prstGeom prst="rect">
            <a:avLst/>
          </a:prstGeom>
          <a:noFill/>
        </p:spPr>
      </p:pic>
      <p:grpSp>
        <p:nvGrpSpPr>
          <p:cNvPr id="19" name="Group 18"/>
          <p:cNvGrpSpPr/>
          <p:nvPr/>
        </p:nvGrpSpPr>
        <p:grpSpPr>
          <a:xfrm>
            <a:off x="1610217" y="1478211"/>
            <a:ext cx="3027965" cy="4131986"/>
            <a:chOff x="1976083" y="1962302"/>
            <a:chExt cx="2479804" cy="3726476"/>
          </a:xfrm>
        </p:grpSpPr>
        <p:pic>
          <p:nvPicPr>
            <p:cNvPr id="8" name="Content Placeholder 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87162" y="1962302"/>
              <a:ext cx="2441848" cy="166505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76083" y="3544888"/>
              <a:ext cx="2479804" cy="2143890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7085702" y="1245449"/>
            <a:ext cx="16193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PLB 736 (2014) 124</a:t>
            </a:r>
            <a:endParaRPr lang="de-DE" sz="11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99378" y="4083443"/>
            <a:ext cx="360040" cy="457200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GB" sz="2400" dirty="0" smtClean="0">
                <a:solidFill>
                  <a:schemeClr val="bg1"/>
                </a:solidFill>
                <a:sym typeface="Symbol" panose="05050102010706020507" pitchFamily="18" charset="2"/>
              </a:rPr>
              <a:t>p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99378" y="1741826"/>
            <a:ext cx="360040" cy="457200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GB" sz="2400" dirty="0">
                <a:solidFill>
                  <a:schemeClr val="bg1"/>
                </a:solidFill>
                <a:sym typeface="Symbol" panose="05050102010706020507" pitchFamily="18" charset="2"/>
              </a:rPr>
              <a:t>d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2125" y="2427524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small</a:t>
            </a:r>
            <a:endParaRPr lang="de-DE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2126" y="4669485"/>
            <a:ext cx="164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similar to 1h</a:t>
            </a:r>
            <a:endParaRPr lang="de-DE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1741826"/>
            <a:ext cx="3840890" cy="3668173"/>
          </a:xfrm>
          <a:prstGeom prst="rect">
            <a:avLst/>
          </a:prstGeom>
        </p:spPr>
      </p:pic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419100" y="5491309"/>
            <a:ext cx="8572500" cy="751796"/>
          </a:xfrm>
        </p:spPr>
        <p:txBody>
          <a:bodyPr/>
          <a:lstStyle/>
          <a:p>
            <a:r>
              <a:rPr lang="en-GB" sz="2000" dirty="0" smtClean="0"/>
              <a:t>for a recent </a:t>
            </a:r>
            <a:r>
              <a:rPr lang="en-GB" sz="2000" dirty="0" err="1" smtClean="0"/>
              <a:t>determ</a:t>
            </a:r>
            <a:r>
              <a:rPr lang="en-GB" sz="2000" dirty="0" smtClean="0"/>
              <a:t>. of </a:t>
            </a:r>
            <a:r>
              <a:rPr lang="en-GB" sz="2000" i="1" dirty="0" smtClean="0"/>
              <a:t>h</a:t>
            </a:r>
            <a:r>
              <a:rPr lang="en-GB" sz="2000" baseline="-25000" dirty="0" smtClean="0"/>
              <a:t>1</a:t>
            </a:r>
            <a:r>
              <a:rPr lang="en-GB" sz="2000" dirty="0" smtClean="0"/>
              <a:t> see e.g. </a:t>
            </a:r>
            <a:r>
              <a:rPr lang="en-GB" sz="2000" dirty="0" err="1" smtClean="0"/>
              <a:t>Radici</a:t>
            </a:r>
            <a:r>
              <a:rPr lang="en-GB" sz="2000" dirty="0" smtClean="0"/>
              <a:t> et al. </a:t>
            </a:r>
            <a:r>
              <a:rPr lang="de-DE" sz="1400" dirty="0" smtClean="0">
                <a:solidFill>
                  <a:srgbClr val="C00000"/>
                </a:solidFill>
              </a:rPr>
              <a:t>JHEP 1505, 123</a:t>
            </a:r>
            <a:endParaRPr lang="en-GB" sz="1400" dirty="0" smtClean="0">
              <a:solidFill>
                <a:srgbClr val="C00000"/>
              </a:solidFill>
            </a:endParaRPr>
          </a:p>
          <a:p>
            <a:r>
              <a:rPr lang="en-GB" sz="2000" dirty="0" smtClean="0"/>
              <a:t>common physics mechanism of 1h and 2h </a:t>
            </a:r>
            <a:r>
              <a:rPr lang="en-GB" sz="2000" dirty="0" err="1" smtClean="0"/>
              <a:t>asym</a:t>
            </a:r>
            <a:r>
              <a:rPr lang="en-GB" sz="2000" dirty="0" smtClean="0"/>
              <a:t>.?</a:t>
            </a:r>
            <a:endParaRPr lang="de-DE" sz="2000" dirty="0"/>
          </a:p>
        </p:txBody>
      </p:sp>
      <p:sp>
        <p:nvSpPr>
          <p:cNvPr id="22" name="Rectangle 21"/>
          <p:cNvSpPr/>
          <p:nvPr/>
        </p:nvSpPr>
        <p:spPr>
          <a:xfrm>
            <a:off x="2392084" y="2724751"/>
            <a:ext cx="16193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PLB 713 (2012) 010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0800" y="1060407"/>
            <a:ext cx="1930823" cy="520828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392084" y="3355661"/>
            <a:ext cx="16193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PLB 736 (2014) 124</a:t>
            </a:r>
            <a:endParaRPr lang="de-DE" sz="11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89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g2 quark gluon correlations: Hall A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38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155" y="1124744"/>
            <a:ext cx="7383689" cy="1533225"/>
          </a:xfrm>
          <a:prstGeom prst="rect">
            <a:avLst/>
          </a:prstGeom>
        </p:spPr>
      </p:pic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260" y="3068959"/>
            <a:ext cx="4902175" cy="3180877"/>
          </a:xfrm>
        </p:spPr>
      </p:pic>
      <p:sp>
        <p:nvSpPr>
          <p:cNvPr id="14" name="Rectangle 13"/>
          <p:cNvSpPr/>
          <p:nvPr/>
        </p:nvSpPr>
        <p:spPr>
          <a:xfrm rot="5400000">
            <a:off x="7135574" y="4453213"/>
            <a:ext cx="31024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err="1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HallA</a:t>
            </a:r>
            <a:r>
              <a:rPr lang="en-GB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PhysRevLett.113.022002</a:t>
            </a:r>
            <a:endParaRPr lang="en-GB" sz="14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73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Three dimensional structure of the nucleon</a:t>
            </a:r>
            <a:endParaRPr lang="de-DE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003" y="2552418"/>
            <a:ext cx="6391906" cy="316409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39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3406460" y="5965975"/>
            <a:ext cx="3698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from EIC </a:t>
            </a:r>
            <a:r>
              <a:rPr lang="en-GB" sz="14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white </a:t>
            </a:r>
            <a:r>
              <a:rPr lang="en-GB" sz="14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paper arXiv:1212.1701</a:t>
            </a:r>
            <a:endParaRPr lang="de-DE" sz="1400" dirty="0" smtClean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 txBox="1">
                <a:spLocks/>
              </p:cNvSpPr>
              <p:nvPr/>
            </p:nvSpPr>
            <p:spPr>
              <a:xfrm>
                <a:off x="914400" y="1120095"/>
                <a:ext cx="8229600" cy="45259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GB" sz="18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GB" sz="1800" dirty="0" smtClean="0"/>
                  <a:t>	longitudinal momentum fraction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800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GB" sz="1800" b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𝐓</m:t>
                        </m:r>
                      </m:sub>
                    </m:sSub>
                  </m:oMath>
                </a14:m>
                <a:r>
                  <a:rPr lang="en-GB" sz="1800" dirty="0" smtClean="0">
                    <a:solidFill>
                      <a:schemeClr val="accent1"/>
                    </a:solidFill>
                  </a:rPr>
                  <a:t>	</a:t>
                </a:r>
                <a:r>
                  <a:rPr lang="en-GB" sz="1800" dirty="0"/>
                  <a:t>i</a:t>
                </a:r>
                <a:r>
                  <a:rPr lang="en-GB" sz="1800" dirty="0" smtClean="0"/>
                  <a:t>ntrinsic transverse momentum	</a:t>
                </a:r>
                <a:endParaRPr lang="de-DE" sz="1800" b="1" i="1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800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GB" sz="1800" b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𝐓</m:t>
                        </m:r>
                      </m:sub>
                    </m:sSub>
                  </m:oMath>
                </a14:m>
                <a:r>
                  <a:rPr lang="en-GB" sz="1800" dirty="0" smtClean="0"/>
                  <a:t>	impact parameter 			</a:t>
                </a:r>
                <a:endParaRPr lang="de-DE" sz="1800" b="1" dirty="0"/>
              </a:p>
              <a:p>
                <a:endParaRPr lang="de-DE" sz="2000" dirty="0"/>
              </a:p>
            </p:txBody>
          </p:sp>
        </mc:Choice>
        <mc:Fallback xmlns="">
          <p:sp>
            <p:nvSpPr>
              <p:cNvPr id="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120095"/>
                <a:ext cx="8229600" cy="4525963"/>
              </a:xfrm>
              <a:prstGeom prst="rect">
                <a:avLst/>
              </a:prstGeom>
              <a:blipFill rotWithShape="0">
                <a:blip r:embed="rId3"/>
                <a:stretch>
                  <a:fillRect l="-444" t="-80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1906" y="457684"/>
            <a:ext cx="4146515" cy="2786653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065449" y="4907559"/>
            <a:ext cx="2245109" cy="10584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Oval 12"/>
          <p:cNvSpPr/>
          <p:nvPr/>
        </p:nvSpPr>
        <p:spPr>
          <a:xfrm>
            <a:off x="243038" y="3529227"/>
            <a:ext cx="2245109" cy="10584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Oval 13"/>
          <p:cNvSpPr/>
          <p:nvPr/>
        </p:nvSpPr>
        <p:spPr>
          <a:xfrm>
            <a:off x="5255684" y="3495879"/>
            <a:ext cx="2245109" cy="10584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608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251520" y="32802"/>
            <a:ext cx="8712968" cy="792163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dirty="0" smtClean="0"/>
              <a:t>Tools to study the </a:t>
            </a:r>
            <a:r>
              <a:rPr lang="en-US" dirty="0" err="1" smtClean="0"/>
              <a:t>partonic</a:t>
            </a:r>
            <a:r>
              <a:rPr lang="en-US" dirty="0" smtClean="0"/>
              <a:t> nucleon structure</a:t>
            </a:r>
          </a:p>
        </p:txBody>
      </p:sp>
      <p:sp>
        <p:nvSpPr>
          <p:cNvPr id="11267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smtClean="0"/>
              <a:t>G.K. Mallot 5/10/2015</a:t>
            </a:r>
            <a:endParaRPr lang="en-US"/>
          </a:p>
        </p:txBody>
      </p:sp>
      <p:sp>
        <p:nvSpPr>
          <p:cNvPr id="1126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PACSPIN Taipei</a:t>
            </a:r>
            <a:endParaRPr lang="en-US"/>
          </a:p>
        </p:txBody>
      </p:sp>
      <p:pic>
        <p:nvPicPr>
          <p:cNvPr id="11270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554" y="3861048"/>
            <a:ext cx="79629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1" name="TextBox 11"/>
          <p:cNvSpPr txBox="1">
            <a:spLocks noChangeArrowheads="1"/>
          </p:cNvSpPr>
          <p:nvPr/>
        </p:nvSpPr>
        <p:spPr bwMode="auto">
          <a:xfrm>
            <a:off x="1162067" y="3178629"/>
            <a:ext cx="782638" cy="52387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cs typeface="Arial" pitchFamily="34" charset="0"/>
              </a:rPr>
              <a:t>DIS</a:t>
            </a:r>
          </a:p>
        </p:txBody>
      </p:sp>
      <p:sp>
        <p:nvSpPr>
          <p:cNvPr id="11272" name="TextBox 12"/>
          <p:cNvSpPr txBox="1">
            <a:spLocks noChangeArrowheads="1"/>
          </p:cNvSpPr>
          <p:nvPr/>
        </p:nvSpPr>
        <p:spPr bwMode="auto">
          <a:xfrm>
            <a:off x="6812273" y="3178629"/>
            <a:ext cx="562975" cy="52322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cs typeface="Arial" pitchFamily="34" charset="0"/>
              </a:defRPr>
            </a:lvl1pPr>
          </a:lstStyle>
          <a:p>
            <a:r>
              <a:rPr lang="en-US" dirty="0" smtClean="0"/>
              <a:t>pp</a:t>
            </a:r>
            <a:endParaRPr lang="en-US" dirty="0"/>
          </a:p>
        </p:txBody>
      </p:sp>
      <p:sp>
        <p:nvSpPr>
          <p:cNvPr id="11273" name="TextBox 13"/>
          <p:cNvSpPr txBox="1">
            <a:spLocks noChangeArrowheads="1"/>
          </p:cNvSpPr>
          <p:nvPr/>
        </p:nvSpPr>
        <p:spPr bwMode="auto">
          <a:xfrm>
            <a:off x="3981467" y="3178629"/>
            <a:ext cx="1120775" cy="52387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cs typeface="Arial" pitchFamily="34" charset="0"/>
              </a:rPr>
              <a:t>SIDIS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1520" y="1124634"/>
            <a:ext cx="84969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Factorisation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of 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hard </a:t>
            </a:r>
            <a:r>
              <a:rPr lang="en-US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interaction and </a:t>
            </a:r>
            <a:r>
              <a:rPr lang="en-US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nonperturbative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nucleon structure/fragmentation:</a:t>
            </a:r>
          </a:p>
          <a:p>
            <a:pPr marL="342900" indent="-342900">
              <a:lnSpc>
                <a:spcPct val="150000"/>
              </a:lnSpc>
              <a:buFontTx/>
              <a:buChar char="-"/>
              <a:defRPr/>
            </a:pP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PDF parton distribution functions </a:t>
            </a:r>
          </a:p>
          <a:p>
            <a:pPr marL="342900" indent="-342900">
              <a:buFontTx/>
              <a:buChar char="-"/>
              <a:defRPr/>
            </a:pP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FF   fragmentation </a:t>
            </a:r>
            <a:r>
              <a:rPr lang="en-US" sz="24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functions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54865" y="599464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PDF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81467" y="6002153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PDF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</a:t>
            </a:r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FF </a:t>
            </a:r>
            <a:endParaRPr lang="en-GB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00867" y="5994648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PDF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PDF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737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TMD parton distributions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24744"/>
                <a:ext cx="8229600" cy="4525963"/>
              </a:xfrm>
            </p:spPr>
            <p:txBody>
              <a:bodyPr/>
              <a:lstStyle/>
              <a:p>
                <a:pPr lvl="0">
                  <a:buFontTx/>
                  <a:buChar char="•"/>
                  <a:defRPr/>
                </a:pPr>
                <a:r>
                  <a:rPr lang="en-GB" sz="2000" dirty="0" smtClean="0">
                    <a:cs typeface="Arial" pitchFamily="34" charset="0"/>
                  </a:rPr>
                  <a:t>3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  <m:t>𝑘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cs typeface="Arial" pitchFamily="34" charset="0"/>
                          </a:rPr>
                          <m:t>T</m:t>
                        </m:r>
                      </m:sub>
                    </m:sSub>
                  </m:oMath>
                </a14:m>
                <a:r>
                  <a:rPr lang="en-GB" sz="2000" dirty="0" smtClean="0">
                    <a:cs typeface="Arial" pitchFamily="34" charset="0"/>
                  </a:rPr>
                  <a:t> integrated PDFs at twist</a:t>
                </a:r>
                <a:endParaRPr lang="en-GB" sz="2000" dirty="0"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24744"/>
                <a:ext cx="8229600" cy="4525963"/>
              </a:xfrm>
              <a:blipFill rotWithShape="0">
                <a:blip r:embed="rId2"/>
                <a:stretch>
                  <a:fillRect l="-815" t="-9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40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2503077"/>
            <a:ext cx="5485041" cy="3495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7" y="2508328"/>
            <a:ext cx="5485041" cy="34952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459947" y="2996952"/>
            <a:ext cx="2245109" cy="1058416"/>
            <a:chOff x="6459947" y="2996952"/>
            <a:chExt cx="2245109" cy="1058416"/>
          </a:xfrm>
        </p:grpSpPr>
        <p:sp>
          <p:nvSpPr>
            <p:cNvPr id="10" name="Oval 9"/>
            <p:cNvSpPr/>
            <p:nvPr/>
          </p:nvSpPr>
          <p:spPr>
            <a:xfrm>
              <a:off x="6459947" y="2996952"/>
              <a:ext cx="2245109" cy="105841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199902" y="3104667"/>
              <a:ext cx="8959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Sivers</a:t>
              </a:r>
              <a:endParaRPr lang="de-DE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sp>
        <p:nvSpPr>
          <p:cNvPr id="13" name="Content Placeholder 2"/>
          <p:cNvSpPr txBox="1">
            <a:spLocks/>
          </p:cNvSpPr>
          <p:nvPr/>
        </p:nvSpPr>
        <p:spPr>
          <a:xfrm>
            <a:off x="467544" y="112474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•"/>
              <a:defRPr/>
            </a:pPr>
            <a:r>
              <a:rPr lang="en-GB" sz="2000" dirty="0" smtClean="0">
                <a:cs typeface="Arial" pitchFamily="34" charset="0"/>
              </a:rPr>
              <a:t>8 intrinsic-transverse-momentum dependent PDFs at leading twist</a:t>
            </a:r>
          </a:p>
          <a:p>
            <a:pPr>
              <a:buFontTx/>
              <a:buChar char="•"/>
              <a:defRPr/>
            </a:pPr>
            <a:r>
              <a:rPr lang="en-GB" sz="2000" dirty="0" smtClean="0">
                <a:cs typeface="Arial" pitchFamily="34" charset="0"/>
              </a:rPr>
              <a:t>Azimuthal asymmetries with different angular modulations in </a:t>
            </a:r>
            <a:r>
              <a:rPr lang="el-GR" sz="2000" i="1" dirty="0" smtClean="0">
                <a:cs typeface="Arial" pitchFamily="34" charset="0"/>
              </a:rPr>
              <a:t>Φ</a:t>
            </a:r>
            <a:r>
              <a:rPr lang="en-GB" sz="2000" i="1" baseline="-25000" dirty="0" smtClean="0">
                <a:cs typeface="Arial" pitchFamily="34" charset="0"/>
              </a:rPr>
              <a:t>h</a:t>
            </a:r>
            <a:r>
              <a:rPr lang="en-GB" sz="2000" dirty="0" smtClean="0">
                <a:cs typeface="Arial" pitchFamily="34" charset="0"/>
              </a:rPr>
              <a:t> and </a:t>
            </a:r>
            <a:r>
              <a:rPr lang="el-GR" sz="2000" i="1" dirty="0" smtClean="0">
                <a:cs typeface="Arial" pitchFamily="34" charset="0"/>
              </a:rPr>
              <a:t>Φ</a:t>
            </a:r>
            <a:r>
              <a:rPr lang="en-GB" sz="2000" i="1" baseline="-25000" dirty="0" smtClean="0">
                <a:cs typeface="Arial" pitchFamily="34" charset="0"/>
              </a:rPr>
              <a:t>s</a:t>
            </a:r>
            <a:endParaRPr lang="en-GB" sz="2000" i="1" baseline="-250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58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Sivers TMD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69553"/>
                <a:ext cx="8229600" cy="4525963"/>
              </a:xfrm>
            </p:spPr>
            <p:txBody>
              <a:bodyPr/>
              <a:lstStyle/>
              <a:p>
                <a:r>
                  <a:rPr lang="en-GB" dirty="0" smtClean="0"/>
                  <a:t>azim. </a:t>
                </a:r>
                <a:r>
                  <a:rPr lang="en-GB" dirty="0" err="1" smtClean="0"/>
                  <a:t>asym</a:t>
                </a:r>
                <a:r>
                  <a:rPr lang="en-GB" dirty="0" smtClean="0"/>
                  <a:t>.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𝑆𝑖𝑣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endParaRPr lang="en-GB" b="0" dirty="0" smtClean="0"/>
              </a:p>
              <a:p>
                <a:endParaRPr lang="en-GB" dirty="0" smtClean="0"/>
              </a:p>
              <a:p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r>
                  <a:rPr lang="en-GB" dirty="0" smtClean="0"/>
                  <a:t>if non-zero </a:t>
                </a:r>
                <a:r>
                  <a:rPr lang="en-GB" dirty="0" smtClean="0">
                    <a:sym typeface="Symbol" panose="05050102010706020507" pitchFamily="18" charset="2"/>
                  </a:rPr>
                  <a:t></a:t>
                </a:r>
                <a:r>
                  <a:rPr lang="en-GB" dirty="0" smtClean="0"/>
                  <a:t> orbital angular momentum</a:t>
                </a:r>
              </a:p>
              <a:p>
                <a:r>
                  <a:rPr lang="en-GB" dirty="0" smtClean="0"/>
                  <a:t>induces </a:t>
                </a:r>
                <a:r>
                  <a:rPr lang="en-GB" dirty="0"/>
                  <a:t>distortions in </a:t>
                </a:r>
                <a:r>
                  <a:rPr lang="en-GB" dirty="0" smtClean="0"/>
                  <a:t>the PDF of polarized nucleons</a:t>
                </a:r>
              </a:p>
              <a:p>
                <a:endParaRPr lang="en-GB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69553"/>
                <a:ext cx="8229600" cy="4525963"/>
              </a:xfrm>
              <a:blipFill rotWithShape="0">
                <a:blip r:embed="rId2"/>
                <a:stretch>
                  <a:fillRect l="-963" t="-12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41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590" y="2051581"/>
            <a:ext cx="4320480" cy="8517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991083"/>
            <a:ext cx="1975034" cy="17796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5572" y="4221088"/>
            <a:ext cx="4304428" cy="199393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5400000">
            <a:off x="7560776" y="5156849"/>
            <a:ext cx="974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Prokudin</a:t>
            </a:r>
            <a:endParaRPr lang="en-GB" sz="1400" dirty="0" smtClean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" name="Content Placeholder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57684"/>
            <a:ext cx="1117460" cy="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Sivers asymmetry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42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40"/>
          <a:stretch/>
        </p:blipFill>
        <p:spPr>
          <a:xfrm>
            <a:off x="6876256" y="50096"/>
            <a:ext cx="1039019" cy="86527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95227" y="6048573"/>
            <a:ext cx="269817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Hermes:    PRL 103 (2009) 152002</a:t>
            </a:r>
          </a:p>
          <a:p>
            <a:r>
              <a:rPr lang="en-GB" sz="11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COMPASS: </a:t>
            </a:r>
            <a:r>
              <a:rPr lang="en-GB" sz="11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PLB 744 (2015)  250</a:t>
            </a:r>
            <a:endParaRPr lang="de-DE" sz="11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20" y="1470535"/>
            <a:ext cx="2701596" cy="4659108"/>
          </a:xfrm>
          <a:prstGeom prst="rect">
            <a:avLst/>
          </a:prstGeom>
        </p:spPr>
      </p:pic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3954869" y="1483646"/>
            <a:ext cx="5212215" cy="3145877"/>
          </a:xfrm>
        </p:spPr>
        <p:txBody>
          <a:bodyPr/>
          <a:lstStyle/>
          <a:p>
            <a:r>
              <a:rPr lang="en-GB" dirty="0" smtClean="0"/>
              <a:t>sizable for proton</a:t>
            </a:r>
          </a:p>
          <a:p>
            <a:r>
              <a:rPr lang="en-GB" dirty="0" smtClean="0"/>
              <a:t>Hermes vs Compass: </a:t>
            </a:r>
            <a:br>
              <a:rPr lang="en-GB" dirty="0" smtClean="0"/>
            </a:br>
            <a:r>
              <a:rPr lang="en-GB" dirty="0" smtClean="0"/>
              <a:t>some Q</a:t>
            </a:r>
            <a:r>
              <a:rPr lang="en-GB" baseline="30000" dirty="0" smtClean="0"/>
              <a:t>2</a:t>
            </a:r>
            <a:r>
              <a:rPr lang="en-GB" dirty="0" smtClean="0"/>
              <a:t> evolution</a:t>
            </a:r>
          </a:p>
          <a:p>
            <a:r>
              <a:rPr lang="en-GB" dirty="0" smtClean="0"/>
              <a:t>small for deuteron</a:t>
            </a:r>
          </a:p>
          <a:p>
            <a:endParaRPr lang="en-GB" dirty="0" smtClean="0"/>
          </a:p>
          <a:p>
            <a:r>
              <a:rPr lang="en-GB" dirty="0" smtClean="0"/>
              <a:t>gluon: indication from 2h</a:t>
            </a:r>
            <a:endParaRPr lang="de-DE" dirty="0"/>
          </a:p>
        </p:txBody>
      </p:sp>
      <p:pic>
        <p:nvPicPr>
          <p:cNvPr id="20" name="Picture 19" descr="D:\talks\icons\compass_logo_125x12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34181" y="0"/>
            <a:ext cx="990600" cy="990600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 bwMode="auto">
          <a:xfrm flipH="1">
            <a:off x="751457" y="1043575"/>
            <a:ext cx="1220294" cy="366551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GB" sz="2400" dirty="0" smtClean="0">
                <a:solidFill>
                  <a:schemeClr val="bg1"/>
                </a:solidFill>
                <a:sym typeface="Symbol" panose="05050102010706020507" pitchFamily="18" charset="2"/>
              </a:rPr>
              <a:t>proton</a:t>
            </a:r>
            <a:endParaRPr lang="en-GB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 bwMode="auto">
              <a:xfrm>
                <a:off x="960161" y="1974506"/>
                <a:ext cx="563838" cy="457200"/>
              </a:xfrm>
              <a:prstGeom prst="rect">
                <a:avLst/>
              </a:prstGeom>
              <a:solidFill>
                <a:schemeClr val="accent6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sSupPr>
                        <m:e>
                          <m:r>
                            <a:rPr lang="en-GB" sz="24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𝜋</m:t>
                          </m:r>
                        </m:e>
                        <m:sup>
                          <m:r>
                            <a:rPr lang="en-GB" sz="24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±</m:t>
                          </m:r>
                        </m:sup>
                      </m:sSup>
                    </m:oMath>
                  </m:oMathPara>
                </a14:m>
                <a:endParaRPr lang="en-GB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0161" y="1974506"/>
                <a:ext cx="563838" cy="45720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 bwMode="auto">
              <a:xfrm>
                <a:off x="960161" y="4149080"/>
                <a:ext cx="563838" cy="457200"/>
              </a:xfrm>
              <a:prstGeom prst="rect">
                <a:avLst/>
              </a:prstGeom>
              <a:solidFill>
                <a:schemeClr val="accent6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sSupPr>
                        <m:e>
                          <m:r>
                            <a:rPr lang="en-GB" sz="2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𝐾</m:t>
                          </m:r>
                        </m:e>
                        <m:sup>
                          <m:r>
                            <a:rPr lang="en-GB" sz="24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±</m:t>
                          </m:r>
                        </m:sup>
                      </m:sSup>
                    </m:oMath>
                  </m:oMathPara>
                </a14:m>
                <a:endParaRPr lang="en-GB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0161" y="4149080"/>
                <a:ext cx="563838" cy="457200"/>
              </a:xfrm>
              <a:prstGeom prst="rect">
                <a:avLst/>
              </a:prstGeom>
              <a:blipFill rotWithShape="0">
                <a:blip r:embed="rId6"/>
                <a:stretch>
                  <a:fillRect l="-3261" r="-2174"/>
                </a:stretch>
              </a:blip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9319" y="4370340"/>
            <a:ext cx="4724400" cy="1537345"/>
          </a:xfrm>
          <a:prstGeom prst="rect">
            <a:avLst/>
          </a:prstGeom>
        </p:spPr>
      </p:pic>
      <p:pic>
        <p:nvPicPr>
          <p:cNvPr id="26" name="Picture 25" descr="D:\talks\icons\compass_logo_125x125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5743" y="4771159"/>
            <a:ext cx="614057" cy="6140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402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TMD Q</a:t>
            </a:r>
            <a:r>
              <a:rPr lang="en-GB" baseline="30000" dirty="0" smtClean="0"/>
              <a:t>2</a:t>
            </a:r>
            <a:r>
              <a:rPr lang="en-GB" dirty="0" smtClean="0"/>
              <a:t> evolution (Sivers proton)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864" y="1475013"/>
            <a:ext cx="8229600" cy="244123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43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31259" y="3992546"/>
            <a:ext cx="4657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Aybat, Prokudin, Rogers, PRL 108 (2012) 242003</a:t>
            </a:r>
            <a:endParaRPr lang="en-GB" sz="1400" dirty="0" smtClean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 txBox="1">
                <a:spLocks/>
              </p:cNvSpPr>
              <p:nvPr/>
            </p:nvSpPr>
            <p:spPr>
              <a:xfrm>
                <a:off x="475456" y="4611467"/>
                <a:ext cx="8507288" cy="182721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 smtClean="0"/>
                  <a:t>Torino </a:t>
                </a:r>
                <a:r>
                  <a:rPr lang="en-GB" dirty="0"/>
                  <a:t>fit </a:t>
                </a:r>
                <a:r>
                  <a:rPr lang="en-GB" dirty="0" smtClean="0"/>
                  <a:t>to </a:t>
                </a:r>
                <a:r>
                  <a:rPr lang="en-GB" dirty="0" smtClean="0">
                    <a:solidFill>
                      <a:srgbClr val="FF0000"/>
                    </a:solidFill>
                  </a:rPr>
                  <a:t>Hermes data </a:t>
                </a:r>
                <a:r>
                  <a:rPr lang="en-GB" dirty="0" smtClean="0"/>
                  <a:t>at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=2.4</m:t>
                    </m:r>
                  </m:oMath>
                </a14:m>
                <a:r>
                  <a:rPr lang="en-GB" dirty="0" smtClean="0"/>
                  <a:t> GeV</a:t>
                </a:r>
                <a:r>
                  <a:rPr lang="en-GB" baseline="30000" dirty="0" smtClean="0"/>
                  <a:t>2</a:t>
                </a:r>
                <a:r>
                  <a:rPr lang="en-GB" dirty="0" smtClean="0"/>
                  <a:t> evolved to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=3.8</m:t>
                    </m:r>
                  </m:oMath>
                </a14:m>
                <a:r>
                  <a:rPr lang="en-GB" dirty="0"/>
                  <a:t> GeV</a:t>
                </a:r>
                <a:r>
                  <a:rPr lang="en-GB" baseline="30000" dirty="0"/>
                  <a:t>2</a:t>
                </a:r>
                <a:r>
                  <a:rPr lang="en-GB" dirty="0"/>
                  <a:t> </a:t>
                </a:r>
                <a:r>
                  <a:rPr lang="en-GB" dirty="0" smtClean="0"/>
                  <a:t>of the </a:t>
                </a:r>
                <a:r>
                  <a:rPr lang="en-GB" dirty="0" smtClean="0">
                    <a:solidFill>
                      <a:schemeClr val="tx2"/>
                    </a:solidFill>
                  </a:rPr>
                  <a:t>Compass 2010 data</a:t>
                </a:r>
              </a:p>
              <a:p>
                <a:r>
                  <a:rPr lang="en-GB" dirty="0" smtClean="0"/>
                  <a:t>Quite rapid decrease of asymmetry with Q</a:t>
                </a:r>
                <a:r>
                  <a:rPr lang="en-GB" baseline="30000" dirty="0" smtClean="0"/>
                  <a:t>2</a:t>
                </a:r>
                <a:endParaRPr lang="en-GB" baseline="30000" dirty="0"/>
              </a:p>
            </p:txBody>
          </p:sp>
        </mc:Choice>
        <mc:Fallback xmlns="">
          <p:sp>
            <p:nvSpPr>
              <p:cNvPr id="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56" y="4611467"/>
                <a:ext cx="8507288" cy="1827218"/>
              </a:xfrm>
              <a:prstGeom prst="rect">
                <a:avLst/>
              </a:prstGeom>
              <a:blipFill rotWithShape="0">
                <a:blip r:embed="rId4"/>
                <a:stretch>
                  <a:fillRect l="-1003" t="-3000" r="-107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477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323529" y="144379"/>
            <a:ext cx="8635988" cy="7921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Restricted universality in SIDIS and </a:t>
            </a:r>
            <a:r>
              <a:rPr lang="en-US" dirty="0" smtClean="0">
                <a:solidFill>
                  <a:srgbClr val="FF0000"/>
                </a:solidFill>
              </a:rPr>
              <a:t>pol.</a:t>
            </a:r>
            <a:r>
              <a:rPr lang="en-US" dirty="0" smtClean="0"/>
              <a:t> DY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5715000" y="4191000"/>
            <a:ext cx="3429000" cy="45720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fr-FR" sz="1800" dirty="0" smtClean="0">
                <a:solidFill>
                  <a:srgbClr val="CC0000"/>
                </a:solidFill>
              </a:rPr>
              <a:t>J.C. Collins, PLB536 (2002) 43</a:t>
            </a:r>
            <a:endParaRPr lang="en-US" sz="1800" dirty="0" smtClean="0">
              <a:solidFill>
                <a:srgbClr val="CC0000"/>
              </a:solidFill>
            </a:endParaRPr>
          </a:p>
        </p:txBody>
      </p:sp>
      <p:sp>
        <p:nvSpPr>
          <p:cNvPr id="3686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G.K. Mallot 5/10/2015</a:t>
            </a:r>
            <a:endParaRPr lang="fr-FR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686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PACSPIN Taipei</a:t>
            </a:r>
            <a:endParaRPr lang="fr-FR" sz="180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52268" y="3048000"/>
            <a:ext cx="3649663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prstClr val="black"/>
                </a:solidFill>
              </a:rPr>
              <a:t>`gauge link changes sign</a:t>
            </a:r>
            <a:br>
              <a:rPr lang="en-US" sz="2000" dirty="0">
                <a:solidFill>
                  <a:prstClr val="black"/>
                </a:solidFill>
              </a:rPr>
            </a:br>
            <a:r>
              <a:rPr lang="en-US" sz="2000" dirty="0">
                <a:solidFill>
                  <a:prstClr val="black"/>
                </a:solidFill>
              </a:rPr>
              <a:t>for T-odd TMD’, restricted </a:t>
            </a:r>
            <a:br>
              <a:rPr lang="en-US" sz="2000" dirty="0">
                <a:solidFill>
                  <a:prstClr val="black"/>
                </a:solidFill>
              </a:rPr>
            </a:br>
            <a:r>
              <a:rPr lang="en-US" sz="2000" dirty="0">
                <a:solidFill>
                  <a:prstClr val="black"/>
                </a:solidFill>
              </a:rPr>
              <a:t>universality of T-odd TMDs</a:t>
            </a:r>
          </a:p>
        </p:txBody>
      </p:sp>
      <p:pic>
        <p:nvPicPr>
          <p:cNvPr id="3687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95400"/>
            <a:ext cx="4962525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715000" y="1501692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T-odd TMD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471354" y="4950023"/>
            <a:ext cx="304800" cy="304800"/>
          </a:xfrm>
          <a:prstGeom prst="rect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11375" y="5373216"/>
            <a:ext cx="1134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Sivers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99045" y="5373193"/>
            <a:ext cx="2241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Boer-</a:t>
            </a:r>
            <a:r>
              <a:rPr lang="en-US" dirty="0" err="1">
                <a:solidFill>
                  <a:prstClr val="black"/>
                </a:solidFill>
              </a:rPr>
              <a:t>Mulders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835775" y="4921120"/>
            <a:ext cx="304800" cy="304800"/>
          </a:xfrm>
          <a:prstGeom prst="rect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971" y="2973257"/>
            <a:ext cx="4553229" cy="1778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44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609600" y="5841879"/>
            <a:ext cx="5312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important prediction, needs to be verified</a:t>
            </a:r>
            <a:endParaRPr lang="de-DE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588" y="4878574"/>
            <a:ext cx="2353532" cy="4763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2065" y="4871546"/>
            <a:ext cx="2135469" cy="45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0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685800" y="44152"/>
            <a:ext cx="7924800" cy="792163"/>
          </a:xfrm>
        </p:spPr>
        <p:txBody>
          <a:bodyPr>
            <a:normAutofit/>
          </a:bodyPr>
          <a:lstStyle/>
          <a:p>
            <a:r>
              <a:rPr lang="en-US" dirty="0" smtClean="0"/>
              <a:t>COMPASS polarized DY</a:t>
            </a:r>
          </a:p>
        </p:txBody>
      </p:sp>
      <p:sp>
        <p:nvSpPr>
          <p:cNvPr id="38915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G.K. Mallot 5/10/2015</a:t>
            </a:r>
            <a:endParaRPr lang="fr-FR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91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PACSPIN Taipei</a:t>
            </a:r>
            <a:endParaRPr lang="fr-FR" sz="180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88024" y="1205418"/>
            <a:ext cx="3648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Predictions vary strongly, e.g.</a:t>
            </a:r>
            <a:endParaRPr lang="de-DE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6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362" y="1530505"/>
            <a:ext cx="4434379" cy="4254189"/>
          </a:xfrm>
        </p:spPr>
      </p:pic>
      <p:sp>
        <p:nvSpPr>
          <p:cNvPr id="15" name="TextBox 14"/>
          <p:cNvSpPr txBox="1"/>
          <p:nvPr/>
        </p:nvSpPr>
        <p:spPr>
          <a:xfrm>
            <a:off x="7127354" y="5785817"/>
            <a:ext cx="1585387" cy="461665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prstClr val="white"/>
                </a:solidFill>
              </a:rPr>
              <a:t>x</a:t>
            </a:r>
            <a:r>
              <a:rPr lang="en-US" sz="2400" b="1" baseline="-25000" dirty="0" err="1">
                <a:solidFill>
                  <a:prstClr val="white"/>
                </a:solidFill>
              </a:rPr>
              <a:t>F</a:t>
            </a:r>
            <a:r>
              <a:rPr lang="en-US" sz="2400" b="1" dirty="0">
                <a:solidFill>
                  <a:prstClr val="white"/>
                </a:solidFill>
              </a:rPr>
              <a:t>=x</a:t>
            </a:r>
            <a:r>
              <a:rPr lang="en-US" sz="2400" b="1" baseline="-25000" dirty="0">
                <a:solidFill>
                  <a:prstClr val="white"/>
                </a:solidFill>
                <a:sym typeface="Symbol"/>
              </a:rPr>
              <a:t></a:t>
            </a:r>
            <a:r>
              <a:rPr lang="en-US" sz="2400" b="1" dirty="0">
                <a:solidFill>
                  <a:prstClr val="white"/>
                </a:solidFill>
                <a:sym typeface="Symbol"/>
              </a:rPr>
              <a:t>−</a:t>
            </a:r>
            <a:r>
              <a:rPr lang="en-US" sz="2400" b="1" dirty="0" err="1" smtClean="0">
                <a:solidFill>
                  <a:prstClr val="white"/>
                </a:solidFill>
                <a:sym typeface="Symbol"/>
              </a:rPr>
              <a:t>x</a:t>
            </a:r>
            <a:r>
              <a:rPr lang="en-US" sz="2400" b="1" baseline="-25000" dirty="0" err="1" smtClean="0">
                <a:solidFill>
                  <a:prstClr val="white"/>
                </a:solidFill>
                <a:sym typeface="Symbol"/>
              </a:rPr>
              <a:t>p</a:t>
            </a:r>
            <a:endParaRPr lang="en-US" sz="2400" b="1" baseline="-25000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45</a:t>
            </a:fld>
            <a:endParaRPr lang="en-GB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379343" y="120542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running now!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err="1" smtClean="0"/>
              <a:t>Fermilab</a:t>
            </a:r>
            <a:r>
              <a:rPr lang="en-GB" dirty="0" smtClean="0"/>
              <a:t>, RHIC, …</a:t>
            </a:r>
          </a:p>
        </p:txBody>
      </p:sp>
      <p:pic>
        <p:nvPicPr>
          <p:cNvPr id="18" name="Picture 17" descr="D:\talks\icons\compass_logo_125x12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34181" y="0"/>
            <a:ext cx="990600" cy="990600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11"/>
          <a:stretch/>
        </p:blipFill>
        <p:spPr>
          <a:xfrm>
            <a:off x="441361" y="1772816"/>
            <a:ext cx="3822564" cy="366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8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99644" y="5234037"/>
            <a:ext cx="7543767" cy="1002697"/>
            <a:chOff x="628632" y="4154495"/>
            <a:chExt cx="7543767" cy="1002697"/>
          </a:xfrm>
        </p:grpSpPr>
        <p:sp>
          <p:nvSpPr>
            <p:cNvPr id="20" name="Rounded Rectangle 19"/>
            <p:cNvSpPr/>
            <p:nvPr/>
          </p:nvSpPr>
          <p:spPr>
            <a:xfrm>
              <a:off x="628632" y="4241205"/>
              <a:ext cx="7543767" cy="915987"/>
            </a:xfrm>
            <a:prstGeom prst="roundRect">
              <a:avLst/>
            </a:prstGeom>
            <a:solidFill>
              <a:schemeClr val="bg1">
                <a:lumMod val="75000"/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0354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67895" y="4154495"/>
              <a:ext cx="3124200" cy="8624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355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84356" y="4284702"/>
              <a:ext cx="4181475" cy="631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1644" y="6648"/>
            <a:ext cx="7403411" cy="902072"/>
          </a:xfrm>
        </p:spPr>
        <p:txBody>
          <a:bodyPr/>
          <a:lstStyle/>
          <a:p>
            <a:pPr algn="l"/>
            <a:r>
              <a:rPr lang="en-GB" dirty="0" smtClean="0"/>
              <a:t>Generalized PDF’s</a:t>
            </a:r>
            <a:endParaRPr lang="en-GB" dirty="0"/>
          </a:p>
        </p:txBody>
      </p:sp>
      <p:sp>
        <p:nvSpPr>
          <p:cNvPr id="32773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G.K. Mallot 5/10/2015</a:t>
            </a:r>
            <a:endParaRPr lang="fr-FR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77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PACSPIN Taipei</a:t>
            </a:r>
            <a:endParaRPr lang="fr-FR" sz="180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772" name="Content Placeholder 2"/>
          <p:cNvSpPr>
            <a:spLocks noGrp="1"/>
          </p:cNvSpPr>
          <p:nvPr>
            <p:ph idx="4294967295"/>
          </p:nvPr>
        </p:nvSpPr>
        <p:spPr>
          <a:xfrm>
            <a:off x="5141243" y="5931934"/>
            <a:ext cx="2895600" cy="304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400" dirty="0" smtClean="0">
                <a:solidFill>
                  <a:srgbClr val="C00000"/>
                </a:solidFill>
              </a:rPr>
              <a:t>X.-D. </a:t>
            </a:r>
            <a:r>
              <a:rPr lang="en-US" sz="1400" dirty="0" err="1" smtClean="0">
                <a:solidFill>
                  <a:srgbClr val="C00000"/>
                </a:solidFill>
              </a:rPr>
              <a:t>Ji</a:t>
            </a:r>
            <a:r>
              <a:rPr lang="en-US" sz="1400" dirty="0" smtClean="0">
                <a:solidFill>
                  <a:srgbClr val="C00000"/>
                </a:solidFill>
              </a:rPr>
              <a:t>, PRL 78 (1997) 610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0484" y="4772372"/>
            <a:ext cx="543687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1F497D"/>
                </a:solidFill>
              </a:rPr>
              <a:t>Ji’s sum rule for total </a:t>
            </a:r>
            <a:r>
              <a:rPr lang="en-US" sz="2400" b="1" dirty="0">
                <a:solidFill>
                  <a:srgbClr val="1F497D"/>
                </a:solidFill>
              </a:rPr>
              <a:t>orbital momentum: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1243" y="1444470"/>
            <a:ext cx="3745074" cy="299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60"/>
          <a:stretch/>
        </p:blipFill>
        <p:spPr bwMode="auto">
          <a:xfrm>
            <a:off x="490484" y="3364831"/>
            <a:ext cx="4625459" cy="11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577478" y="1128606"/>
            <a:ext cx="73725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dirty="0" smtClean="0"/>
              <a:t>DVCS</a:t>
            </a: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46</a:t>
            </a:fld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33993"/>
            <a:ext cx="1234480" cy="111235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7407" y="986262"/>
            <a:ext cx="8563158" cy="1938992"/>
            <a:chOff x="227407" y="986262"/>
            <a:chExt cx="8563158" cy="1938992"/>
          </a:xfrm>
        </p:grpSpPr>
        <p:sp>
          <p:nvSpPr>
            <p:cNvPr id="8" name="TextBox 7"/>
            <p:cNvSpPr txBox="1"/>
            <p:nvPr/>
          </p:nvSpPr>
          <p:spPr>
            <a:xfrm>
              <a:off x="227407" y="986262"/>
              <a:ext cx="8563158" cy="193899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338138" indent="-338138">
                <a:buFont typeface="Arial" pitchFamily="34" charset="0"/>
                <a:buChar char="•"/>
                <a:defRPr/>
              </a:pPr>
              <a:r>
                <a:rPr lang="en-US" sz="2000" dirty="0">
                  <a:solidFill>
                    <a:prstClr val="black"/>
                  </a:solidFill>
                </a:rPr>
                <a:t>Correlating </a:t>
              </a:r>
              <a:r>
                <a:rPr lang="en-US" sz="2000" dirty="0">
                  <a:solidFill>
                    <a:srgbClr val="C0504D"/>
                  </a:solidFill>
                </a:rPr>
                <a:t>transverse spatial</a:t>
              </a:r>
              <a:r>
                <a:rPr lang="en-US" sz="2000" dirty="0">
                  <a:solidFill>
                    <a:prstClr val="black"/>
                  </a:solidFill>
                </a:rPr>
                <a:t> and </a:t>
              </a:r>
              <a:r>
                <a:rPr lang="en-US" sz="2000" dirty="0" smtClean="0">
                  <a:solidFill>
                    <a:prstClr val="black"/>
                  </a:solidFill>
                </a:rPr>
                <a:t/>
              </a:r>
              <a:br>
                <a:rPr lang="en-US" sz="2000" dirty="0" smtClean="0">
                  <a:solidFill>
                    <a:prstClr val="black"/>
                  </a:solidFill>
                </a:rPr>
              </a:br>
              <a:r>
                <a:rPr lang="en-US" sz="2000" dirty="0" smtClean="0">
                  <a:solidFill>
                    <a:srgbClr val="C0504D"/>
                  </a:solidFill>
                </a:rPr>
                <a:t>longitudinal </a:t>
              </a:r>
              <a:r>
                <a:rPr lang="en-US" sz="2000" dirty="0">
                  <a:solidFill>
                    <a:srgbClr val="C0504D"/>
                  </a:solidFill>
                </a:rPr>
                <a:t>momentum </a:t>
              </a:r>
              <a:r>
                <a:rPr lang="en-US" sz="2000" dirty="0" smtClean="0"/>
                <a:t>degrees of freedom</a:t>
              </a:r>
              <a:endParaRPr lang="en-US" sz="2000" dirty="0"/>
            </a:p>
            <a:p>
              <a:pPr marL="338138" indent="-338138">
                <a:buFont typeface="Arial" pitchFamily="34" charset="0"/>
                <a:buChar char="•"/>
                <a:defRPr/>
              </a:pPr>
              <a:r>
                <a:rPr lang="en-US" sz="2000" dirty="0" smtClean="0">
                  <a:solidFill>
                    <a:prstClr val="black"/>
                  </a:solidFill>
                </a:rPr>
                <a:t>PDFs </a:t>
              </a:r>
              <a:r>
                <a:rPr lang="en-US" sz="2000" dirty="0">
                  <a:solidFill>
                    <a:prstClr val="black"/>
                  </a:solidFill>
                </a:rPr>
                <a:t>and elastic </a:t>
              </a:r>
              <a:r>
                <a:rPr lang="en-US" sz="2000" dirty="0" smtClean="0">
                  <a:solidFill>
                    <a:prstClr val="black"/>
                  </a:solidFill>
                </a:rPr>
                <a:t>FF as </a:t>
              </a:r>
              <a:r>
                <a:rPr lang="en-US" sz="2000" dirty="0">
                  <a:solidFill>
                    <a:prstClr val="black"/>
                  </a:solidFill>
                </a:rPr>
                <a:t>limiting </a:t>
              </a:r>
              <a:r>
                <a:rPr lang="en-US" sz="2000" dirty="0" smtClean="0">
                  <a:solidFill>
                    <a:prstClr val="black"/>
                  </a:solidFill>
                </a:rPr>
                <a:t>cases</a:t>
              </a:r>
            </a:p>
            <a:p>
              <a:pPr marL="338138" indent="-338138">
                <a:buFont typeface="Arial" pitchFamily="34" charset="0"/>
                <a:buChar char="•"/>
                <a:defRPr/>
              </a:pPr>
              <a:r>
                <a:rPr lang="en-US" sz="2000" i="1" dirty="0">
                  <a:solidFill>
                    <a:prstClr val="black"/>
                  </a:solidFill>
                </a:rPr>
                <a:t>H, </a:t>
              </a:r>
              <a:r>
                <a:rPr lang="en-US" sz="2000" i="1" dirty="0" smtClean="0">
                  <a:solidFill>
                    <a:prstClr val="black"/>
                  </a:solidFill>
                </a:rPr>
                <a:t>H </a:t>
              </a:r>
              <a:r>
                <a:rPr lang="en-US" sz="2000" dirty="0" smtClean="0">
                  <a:solidFill>
                    <a:prstClr val="black"/>
                  </a:solidFill>
                  <a:sym typeface="Symbol"/>
                </a:rPr>
                <a:t></a:t>
              </a:r>
              <a:r>
                <a:rPr lang="en-US" sz="2000" i="1" dirty="0" smtClean="0">
                  <a:solidFill>
                    <a:prstClr val="black"/>
                  </a:solidFill>
                  <a:sym typeface="Symbol"/>
                </a:rPr>
                <a:t> f</a:t>
              </a:r>
              <a:r>
                <a:rPr lang="en-US" sz="2000" baseline="-25000" dirty="0" smtClean="0">
                  <a:solidFill>
                    <a:prstClr val="black"/>
                  </a:solidFill>
                  <a:sym typeface="Symbol"/>
                </a:rPr>
                <a:t>1 </a:t>
              </a:r>
              <a:r>
                <a:rPr lang="en-US" sz="2000" i="1" dirty="0" smtClean="0">
                  <a:solidFill>
                    <a:prstClr val="black"/>
                  </a:solidFill>
                  <a:sym typeface="Symbol"/>
                </a:rPr>
                <a:t>, g</a:t>
              </a:r>
              <a:r>
                <a:rPr lang="en-US" sz="2000" baseline="-25000" dirty="0" smtClean="0">
                  <a:solidFill>
                    <a:prstClr val="black"/>
                  </a:solidFill>
                  <a:sym typeface="Symbol"/>
                </a:rPr>
                <a:t>1 </a:t>
              </a:r>
              <a:r>
                <a:rPr lang="en-US" sz="2000" dirty="0" smtClean="0">
                  <a:solidFill>
                    <a:prstClr val="black"/>
                  </a:solidFill>
                  <a:sym typeface="Symbol"/>
                </a:rPr>
                <a:t>for    0;</a:t>
              </a:r>
            </a:p>
            <a:p>
              <a:pPr marL="338138" indent="-338138">
                <a:buFont typeface="Arial" pitchFamily="34" charset="0"/>
                <a:buChar char="•"/>
                <a:defRPr/>
              </a:pPr>
              <a:r>
                <a:rPr lang="en-US" sz="2000" dirty="0" smtClean="0">
                  <a:solidFill>
                    <a:prstClr val="black"/>
                  </a:solidFill>
                  <a:sym typeface="Symbol"/>
                </a:rPr>
                <a:t>no such limiting cases for E, E </a:t>
              </a:r>
              <a:endParaRPr lang="en-US" sz="2000" dirty="0">
                <a:solidFill>
                  <a:prstClr val="black"/>
                </a:solidFill>
              </a:endParaRPr>
            </a:p>
            <a:p>
              <a:pPr marL="338138" indent="-338138">
                <a:buFont typeface="Arial" pitchFamily="34" charset="0"/>
                <a:buChar char="•"/>
                <a:defRPr/>
              </a:pPr>
              <a:r>
                <a:rPr lang="en-US" sz="2000" i="1" dirty="0">
                  <a:solidFill>
                    <a:prstClr val="black"/>
                  </a:solidFill>
                </a:rPr>
                <a:t>H (E)</a:t>
              </a:r>
              <a:r>
                <a:rPr lang="en-US" sz="2000" dirty="0">
                  <a:solidFill>
                    <a:prstClr val="black"/>
                  </a:solidFill>
                </a:rPr>
                <a:t> for nucleon helicity (</a:t>
              </a:r>
              <a:r>
                <a:rPr lang="en-US" sz="2000" dirty="0" smtClean="0">
                  <a:solidFill>
                    <a:prstClr val="black"/>
                  </a:solidFill>
                </a:rPr>
                <a:t>non)conservation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69887" y="1819548"/>
              <a:ext cx="454258" cy="42297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~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20333" y="2067195"/>
              <a:ext cx="506012" cy="4938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853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Generalized PDF’s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6422"/>
            <a:ext cx="8435280" cy="4525963"/>
          </a:xfrm>
        </p:spPr>
        <p:txBody>
          <a:bodyPr/>
          <a:lstStyle/>
          <a:p>
            <a:r>
              <a:rPr lang="en-GB" dirty="0"/>
              <a:t>c</a:t>
            </a:r>
            <a:r>
              <a:rPr lang="en-GB" dirty="0" smtClean="0"/>
              <a:t>annot be measured directly and not everywhere</a:t>
            </a:r>
          </a:p>
          <a:p>
            <a:r>
              <a:rPr lang="en-GB" dirty="0" smtClean="0"/>
              <a:t>need global fits to many diff. measurements</a:t>
            </a:r>
          </a:p>
          <a:p>
            <a:r>
              <a:rPr lang="en-GB" dirty="0" smtClean="0"/>
              <a:t>measure small excl. cross sections, much more difficult than incl./semi-incl.</a:t>
            </a:r>
          </a:p>
          <a:p>
            <a:r>
              <a:rPr lang="en-GB" dirty="0" smtClean="0"/>
              <a:t>DVCS</a:t>
            </a:r>
          </a:p>
          <a:p>
            <a:pPr lvl="1"/>
            <a:r>
              <a:rPr lang="en-GB" dirty="0" smtClean="0"/>
              <a:t>cleanest interpretation</a:t>
            </a:r>
          </a:p>
          <a:p>
            <a:pPr lvl="1"/>
            <a:r>
              <a:rPr lang="en-GB" dirty="0" smtClean="0"/>
              <a:t>interference Bethe-</a:t>
            </a:r>
            <a:r>
              <a:rPr lang="en-GB" dirty="0" err="1" smtClean="0"/>
              <a:t>Heitler</a:t>
            </a:r>
            <a:endParaRPr lang="en-GB" dirty="0" smtClean="0"/>
          </a:p>
          <a:p>
            <a:r>
              <a:rPr lang="en-GB" dirty="0" smtClean="0"/>
              <a:t>HEMP (</a:t>
            </a:r>
            <a:r>
              <a:rPr lang="en-GB" dirty="0" err="1" smtClean="0"/>
              <a:t>vect</a:t>
            </a:r>
            <a:r>
              <a:rPr lang="en-GB" dirty="0" smtClean="0"/>
              <a:t>. &amp; </a:t>
            </a:r>
            <a:r>
              <a:rPr lang="en-GB" dirty="0" err="1" smtClean="0"/>
              <a:t>ps.scalar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additional information on </a:t>
            </a:r>
            <a:br>
              <a:rPr lang="en-GB" dirty="0" smtClean="0"/>
            </a:br>
            <a:r>
              <a:rPr lang="en-GB" dirty="0" smtClean="0"/>
              <a:t>flavour and glue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47</a:t>
            </a:fld>
            <a:endParaRPr lang="en-GB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5"/>
          <a:stretch/>
        </p:blipFill>
        <p:spPr bwMode="auto">
          <a:xfrm>
            <a:off x="4806974" y="3876136"/>
            <a:ext cx="4101852" cy="20882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91891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DVCS: experimental </a:t>
            </a:r>
            <a:r>
              <a:rPr lang="de-DE" dirty="0" err="1" smtClean="0"/>
              <a:t>kinematic</a:t>
            </a:r>
            <a:r>
              <a:rPr lang="de-DE" dirty="0" smtClean="0"/>
              <a:t> </a:t>
            </a:r>
            <a:r>
              <a:rPr lang="de-DE" dirty="0" err="1" smtClean="0"/>
              <a:t>ranges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48</a:t>
            </a:fld>
            <a:endParaRPr lang="en-GB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844" y="2007890"/>
            <a:ext cx="5302374" cy="3806756"/>
          </a:xfrm>
        </p:spPr>
      </p:pic>
      <p:pic>
        <p:nvPicPr>
          <p:cNvPr id="7" name="Content Placeholder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5272" y="2007890"/>
            <a:ext cx="3691870" cy="357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6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Deeply virtual Compton scattering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49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8808" y="1072071"/>
            <a:ext cx="3468129" cy="53015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907" y="4066270"/>
            <a:ext cx="4326819" cy="2097556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21" t="-9549" r="111" b="2219"/>
          <a:stretch/>
        </p:blipFill>
        <p:spPr>
          <a:xfrm>
            <a:off x="129992" y="1032141"/>
            <a:ext cx="3309689" cy="8094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1667" y="2139265"/>
            <a:ext cx="47023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cross-section depend on lepton charge and pol., and on target pol.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contributions with different azimuthal dependence from: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  BH       interference    DVCS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6648"/>
            <a:ext cx="1217797" cy="90207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784517" y="1044986"/>
            <a:ext cx="1574966" cy="901755"/>
            <a:chOff x="5715008" y="928670"/>
            <a:chExt cx="2533650" cy="1209399"/>
          </a:xfrm>
        </p:grpSpPr>
        <p:sp>
          <p:nvSpPr>
            <p:cNvPr id="16" name="Text Box 1069"/>
            <p:cNvSpPr txBox="1">
              <a:spLocks noChangeArrowheads="1"/>
            </p:cNvSpPr>
            <p:nvPr/>
          </p:nvSpPr>
          <p:spPr bwMode="auto">
            <a:xfrm>
              <a:off x="6734613" y="1681141"/>
              <a:ext cx="371037" cy="456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el-GR" b="1" dirty="0">
                  <a:solidFill>
                    <a:srgbClr val="FF0000"/>
                  </a:solidFill>
                  <a:sym typeface="Symbol" pitchFamily="18" charset="2"/>
                </a:rPr>
                <a:t></a:t>
              </a:r>
            </a:p>
          </p:txBody>
        </p:sp>
        <p:sp>
          <p:nvSpPr>
            <p:cNvPr id="17" name="AutoShape 1060"/>
            <p:cNvSpPr>
              <a:spLocks noChangeArrowheads="1"/>
            </p:cNvSpPr>
            <p:nvPr/>
          </p:nvSpPr>
          <p:spPr bwMode="auto">
            <a:xfrm>
              <a:off x="5715008" y="1194360"/>
              <a:ext cx="1766399" cy="534299"/>
            </a:xfrm>
            <a:prstGeom prst="parallelogram">
              <a:avLst>
                <a:gd name="adj" fmla="val 91052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algn="ctr" defTabSz="457200"/>
              <a:endParaRPr lang="fr-FR" b="1">
                <a:solidFill>
                  <a:srgbClr val="C0504D"/>
                </a:solidFill>
              </a:endParaRPr>
            </a:p>
          </p:txBody>
        </p:sp>
        <p:sp>
          <p:nvSpPr>
            <p:cNvPr id="18" name="AutoShape 1061"/>
            <p:cNvSpPr>
              <a:spLocks noChangeArrowheads="1"/>
            </p:cNvSpPr>
            <p:nvPr/>
          </p:nvSpPr>
          <p:spPr bwMode="auto">
            <a:xfrm>
              <a:off x="7134223" y="928670"/>
              <a:ext cx="984572" cy="1103634"/>
            </a:xfrm>
            <a:prstGeom prst="parallelogram">
              <a:avLst>
                <a:gd name="adj" fmla="val 25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Line 1062"/>
            <p:cNvSpPr>
              <a:spLocks noChangeShapeType="1"/>
            </p:cNvSpPr>
            <p:nvPr/>
          </p:nvSpPr>
          <p:spPr bwMode="auto">
            <a:xfrm flipV="1">
              <a:off x="5771989" y="1498005"/>
              <a:ext cx="724847" cy="213136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0" name="Line 1063"/>
            <p:cNvSpPr>
              <a:spLocks noChangeShapeType="1"/>
            </p:cNvSpPr>
            <p:nvPr/>
          </p:nvSpPr>
          <p:spPr bwMode="auto">
            <a:xfrm>
              <a:off x="6496835" y="1498005"/>
              <a:ext cx="897114" cy="0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1" name="Line 1064"/>
            <p:cNvSpPr>
              <a:spLocks noChangeShapeType="1"/>
            </p:cNvSpPr>
            <p:nvPr/>
          </p:nvSpPr>
          <p:spPr bwMode="auto">
            <a:xfrm>
              <a:off x="7393949" y="1498005"/>
              <a:ext cx="5512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2" name="Line 1065"/>
            <p:cNvSpPr>
              <a:spLocks noChangeShapeType="1"/>
            </p:cNvSpPr>
            <p:nvPr/>
          </p:nvSpPr>
          <p:spPr bwMode="auto">
            <a:xfrm flipV="1">
              <a:off x="7393949" y="1319905"/>
              <a:ext cx="492949" cy="178100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3" name="Line 1066"/>
            <p:cNvSpPr>
              <a:spLocks noChangeShapeType="1"/>
            </p:cNvSpPr>
            <p:nvPr/>
          </p:nvSpPr>
          <p:spPr bwMode="auto">
            <a:xfrm>
              <a:off x="7393949" y="1498005"/>
              <a:ext cx="145764" cy="319704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4" name="Line 1067"/>
            <p:cNvSpPr>
              <a:spLocks noChangeShapeType="1"/>
            </p:cNvSpPr>
            <p:nvPr/>
          </p:nvSpPr>
          <p:spPr bwMode="auto">
            <a:xfrm flipV="1">
              <a:off x="6496835" y="1248374"/>
              <a:ext cx="144439" cy="249632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5" name="Arc 1068"/>
            <p:cNvSpPr>
              <a:spLocks/>
            </p:cNvSpPr>
            <p:nvPr/>
          </p:nvSpPr>
          <p:spPr bwMode="auto">
            <a:xfrm rot="12971203">
              <a:off x="7046764" y="1426473"/>
              <a:ext cx="245149" cy="601451"/>
            </a:xfrm>
            <a:custGeom>
              <a:avLst/>
              <a:gdLst>
                <a:gd name="T0" fmla="*/ 35 w 14024"/>
                <a:gd name="T1" fmla="*/ 0 h 21433"/>
                <a:gd name="T2" fmla="*/ 185 w 14024"/>
                <a:gd name="T3" fmla="*/ 96 h 21433"/>
                <a:gd name="T4" fmla="*/ 0 w 14024"/>
                <a:gd name="T5" fmla="*/ 412 h 21433"/>
                <a:gd name="T6" fmla="*/ 0 60000 65536"/>
                <a:gd name="T7" fmla="*/ 0 60000 65536"/>
                <a:gd name="T8" fmla="*/ 0 60000 65536"/>
                <a:gd name="T9" fmla="*/ 0 w 14024"/>
                <a:gd name="T10" fmla="*/ 0 h 21433"/>
                <a:gd name="T11" fmla="*/ 14024 w 14024"/>
                <a:gd name="T12" fmla="*/ 21433 h 214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024" h="21433" fill="none" extrusionOk="0">
                  <a:moveTo>
                    <a:pt x="2678" y="-1"/>
                  </a:moveTo>
                  <a:cubicBezTo>
                    <a:pt x="6867" y="523"/>
                    <a:pt x="10812" y="2263"/>
                    <a:pt x="14023" y="5004"/>
                  </a:cubicBezTo>
                </a:path>
                <a:path w="14024" h="21433" stroke="0" extrusionOk="0">
                  <a:moveTo>
                    <a:pt x="2678" y="-1"/>
                  </a:moveTo>
                  <a:cubicBezTo>
                    <a:pt x="6867" y="523"/>
                    <a:pt x="10812" y="2263"/>
                    <a:pt x="14023" y="5004"/>
                  </a:cubicBezTo>
                  <a:lnTo>
                    <a:pt x="0" y="21433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 type="none" w="med" len="med"/>
            </a:ln>
          </p:spPr>
          <p:txBody>
            <a:bodyPr rot="10800000" wrap="none" lIns="26980" tIns="13490" rIns="26980" bIns="13490" anchor="ctr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Line 1070"/>
            <p:cNvSpPr>
              <a:spLocks noChangeShapeType="1"/>
            </p:cNvSpPr>
            <p:nvPr/>
          </p:nvSpPr>
          <p:spPr bwMode="auto">
            <a:xfrm>
              <a:off x="7393949" y="1498005"/>
              <a:ext cx="5512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7" name="Text Box 1071"/>
            <p:cNvSpPr txBox="1">
              <a:spLocks noChangeArrowheads="1"/>
            </p:cNvSpPr>
            <p:nvPr/>
          </p:nvSpPr>
          <p:spPr bwMode="auto">
            <a:xfrm>
              <a:off x="7878947" y="1127207"/>
              <a:ext cx="369711" cy="456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el-GR">
                  <a:solidFill>
                    <a:prstClr val="black"/>
                  </a:solidFill>
                  <a:latin typeface="Lucida Grande"/>
                </a:rPr>
                <a:t>θ</a:t>
              </a:r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8" name="Text Box 1072"/>
            <p:cNvSpPr txBox="1">
              <a:spLocks noChangeArrowheads="1"/>
            </p:cNvSpPr>
            <p:nvPr/>
          </p:nvSpPr>
          <p:spPr bwMode="auto">
            <a:xfrm>
              <a:off x="6256986" y="1061515"/>
              <a:ext cx="425367" cy="456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el-GR" b="1">
                  <a:solidFill>
                    <a:srgbClr val="6600CC"/>
                  </a:solidFill>
                </a:rPr>
                <a:t>μ</a:t>
              </a:r>
              <a:r>
                <a:rPr lang="fr-FR" b="1">
                  <a:solidFill>
                    <a:srgbClr val="6600CC"/>
                  </a:solidFill>
                </a:rPr>
                <a:t>’</a:t>
              </a:r>
            </a:p>
          </p:txBody>
        </p:sp>
        <p:sp>
          <p:nvSpPr>
            <p:cNvPr id="29" name="Text Box 1073"/>
            <p:cNvSpPr txBox="1">
              <a:spLocks noChangeArrowheads="1"/>
            </p:cNvSpPr>
            <p:nvPr/>
          </p:nvSpPr>
          <p:spPr bwMode="auto">
            <a:xfrm>
              <a:off x="5954857" y="1260052"/>
              <a:ext cx="356460" cy="456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el-GR" b="1">
                  <a:solidFill>
                    <a:srgbClr val="6600CC"/>
                  </a:solidFill>
                </a:rPr>
                <a:t>μ</a:t>
              </a:r>
            </a:p>
          </p:txBody>
        </p:sp>
        <p:sp>
          <p:nvSpPr>
            <p:cNvPr id="30" name="Text Box 1074"/>
            <p:cNvSpPr txBox="1">
              <a:spLocks noChangeArrowheads="1"/>
            </p:cNvSpPr>
            <p:nvPr/>
          </p:nvSpPr>
          <p:spPr bwMode="auto">
            <a:xfrm>
              <a:off x="6796315" y="1061515"/>
              <a:ext cx="462471" cy="456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fr-FR" b="1" dirty="0">
                  <a:solidFill>
                    <a:srgbClr val="6600CC"/>
                  </a:solidFill>
                  <a:sym typeface="Symbol" pitchFamily="18" charset="2"/>
                </a:rPr>
                <a:t>*</a:t>
              </a:r>
            </a:p>
          </p:txBody>
        </p:sp>
        <p:sp>
          <p:nvSpPr>
            <p:cNvPr id="31" name="Text Box 1075"/>
            <p:cNvSpPr txBox="1">
              <a:spLocks noChangeArrowheads="1"/>
            </p:cNvSpPr>
            <p:nvPr/>
          </p:nvSpPr>
          <p:spPr bwMode="auto">
            <a:xfrm>
              <a:off x="7518511" y="928670"/>
              <a:ext cx="310081" cy="456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fr-FR" b="1">
                  <a:solidFill>
                    <a:srgbClr val="6600CC"/>
                  </a:solidFill>
                  <a:sym typeface="Symbol" pitchFamily="18" charset="2"/>
                </a:rPr>
                <a:t></a:t>
              </a:r>
            </a:p>
          </p:txBody>
        </p:sp>
        <p:sp>
          <p:nvSpPr>
            <p:cNvPr id="32" name="Text Box 1076"/>
            <p:cNvSpPr txBox="1">
              <a:spLocks noChangeArrowheads="1"/>
            </p:cNvSpPr>
            <p:nvPr/>
          </p:nvSpPr>
          <p:spPr bwMode="auto">
            <a:xfrm>
              <a:off x="7542959" y="1609703"/>
              <a:ext cx="348509" cy="456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fr-FR" b="1" dirty="0">
                  <a:solidFill>
                    <a:srgbClr val="6600CC"/>
                  </a:solidFill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29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Content Placeholder 4" descr="slac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95400" y="1066800"/>
            <a:ext cx="3540125" cy="2209800"/>
          </a:xfrm>
        </p:spPr>
      </p:pic>
      <p:pic>
        <p:nvPicPr>
          <p:cNvPr id="11267" name="Picture 6" descr="2006-00-00_DESY_Luftbild_mit_HERA_PETRA_DORIS_FLASH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3810000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57200" y="3657600"/>
            <a:ext cx="101441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DESY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3063" y="4800600"/>
            <a:ext cx="1776412" cy="461963"/>
          </a:xfrm>
          <a:prstGeom prst="rect">
            <a:avLst/>
          </a:prstGeom>
          <a:solidFill>
            <a:schemeClr val="bg2">
              <a:alpha val="49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27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GeV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e</a:t>
            </a:r>
            <a:r>
              <a:rPr lang="en-US" baseline="30000" dirty="0">
                <a:solidFill>
                  <a:schemeClr val="bg1"/>
                </a:solidFill>
                <a:latin typeface="+mn-lt"/>
              </a:rPr>
              <a:t>±</a:t>
            </a:r>
          </a:p>
        </p:txBody>
      </p:sp>
      <p:sp>
        <p:nvSpPr>
          <p:cNvPr id="11270" name="Oval 19"/>
          <p:cNvSpPr>
            <a:spLocks noChangeArrowheads="1"/>
          </p:cNvSpPr>
          <p:nvPr/>
        </p:nvSpPr>
        <p:spPr bwMode="auto">
          <a:xfrm>
            <a:off x="2438400" y="3505200"/>
            <a:ext cx="152400" cy="166688"/>
          </a:xfrm>
          <a:prstGeom prst="ellipse">
            <a:avLst/>
          </a:prstGeom>
          <a:solidFill>
            <a:srgbClr val="FF0000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11271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391400" cy="792163"/>
          </a:xfrm>
        </p:spPr>
        <p:txBody>
          <a:bodyPr/>
          <a:lstStyle/>
          <a:p>
            <a:r>
              <a:rPr lang="en-US" smtClean="0"/>
              <a:t>Laboratories</a:t>
            </a:r>
          </a:p>
        </p:txBody>
      </p:sp>
      <p:sp>
        <p:nvSpPr>
          <p:cNvPr id="1127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PACSPIN Taipei</a:t>
            </a:r>
            <a:endParaRPr lang="fr-FR" sz="1800" smtClean="0"/>
          </a:p>
        </p:txBody>
      </p:sp>
      <p:pic>
        <p:nvPicPr>
          <p:cNvPr id="11273" name="Picture 7" descr="jefferson_lab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3657600"/>
            <a:ext cx="2525713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447800" y="1219200"/>
            <a:ext cx="9906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SLAC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00988" y="4419600"/>
            <a:ext cx="8731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err="1">
                <a:solidFill>
                  <a:schemeClr val="bg1"/>
                </a:solidFill>
                <a:latin typeface="+mn-lt"/>
              </a:rPr>
              <a:t>JLab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71800" y="1676400"/>
            <a:ext cx="1738313" cy="461963"/>
          </a:xfrm>
          <a:prstGeom prst="rect">
            <a:avLst/>
          </a:prstGeom>
          <a:solidFill>
            <a:schemeClr val="bg2">
              <a:alpha val="49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49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GeV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e</a:t>
            </a:r>
            <a:r>
              <a:rPr lang="en-US" baseline="30000" dirty="0">
                <a:solidFill>
                  <a:schemeClr val="bg1"/>
                </a:solidFill>
                <a:latin typeface="+mn-lt"/>
              </a:rPr>
              <a:t>–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19875" y="5564744"/>
            <a:ext cx="2040944" cy="369332"/>
          </a:xfrm>
          <a:prstGeom prst="rect">
            <a:avLst/>
          </a:prstGeom>
          <a:solidFill>
            <a:schemeClr val="bg2">
              <a:alpha val="49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6 GeV e</a:t>
            </a:r>
            <a:r>
              <a:rPr lang="en-US" baseline="30000" dirty="0"/>
              <a:t> </a:t>
            </a:r>
            <a:r>
              <a:rPr lang="en-US" baseline="30000" dirty="0" smtClean="0"/>
              <a:t>–</a:t>
            </a:r>
            <a:r>
              <a:rPr lang="en-US" dirty="0" smtClean="0"/>
              <a:t> </a:t>
            </a:r>
            <a:r>
              <a:rPr lang="en-US" dirty="0" smtClean="0">
                <a:sym typeface="Symbol" panose="05050102010706020507" pitchFamily="18" charset="2"/>
              </a:rPr>
              <a:t> 12 GeV</a:t>
            </a:r>
            <a:endParaRPr lang="en-US" dirty="0">
              <a:latin typeface="+mn-lt"/>
            </a:endParaRPr>
          </a:p>
        </p:txBody>
      </p:sp>
      <p:sp>
        <p:nvSpPr>
          <p:cNvPr id="11278" name="Oval 17"/>
          <p:cNvSpPr>
            <a:spLocks noChangeArrowheads="1"/>
          </p:cNvSpPr>
          <p:nvPr/>
        </p:nvSpPr>
        <p:spPr bwMode="auto">
          <a:xfrm>
            <a:off x="2286000" y="2438400"/>
            <a:ext cx="152400" cy="166688"/>
          </a:xfrm>
          <a:prstGeom prst="ellipse">
            <a:avLst/>
          </a:prstGeom>
          <a:solidFill>
            <a:srgbClr val="FF0000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11279" name="Oval 20"/>
          <p:cNvSpPr>
            <a:spLocks noChangeArrowheads="1"/>
          </p:cNvSpPr>
          <p:nvPr/>
        </p:nvSpPr>
        <p:spPr bwMode="auto">
          <a:xfrm>
            <a:off x="8205788" y="5334000"/>
            <a:ext cx="152400" cy="166688"/>
          </a:xfrm>
          <a:prstGeom prst="ellipse">
            <a:avLst/>
          </a:prstGeom>
          <a:solidFill>
            <a:srgbClr val="FF0000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11280" name="Oval 21"/>
          <p:cNvSpPr>
            <a:spLocks noChangeArrowheads="1"/>
          </p:cNvSpPr>
          <p:nvPr/>
        </p:nvSpPr>
        <p:spPr bwMode="auto">
          <a:xfrm>
            <a:off x="7824788" y="5410200"/>
            <a:ext cx="152400" cy="166688"/>
          </a:xfrm>
          <a:prstGeom prst="ellipse">
            <a:avLst/>
          </a:prstGeom>
          <a:solidFill>
            <a:srgbClr val="FF0000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pic>
        <p:nvPicPr>
          <p:cNvPr id="11281" name="Picture 2"/>
          <p:cNvPicPr>
            <a:picLocks noChangeAspect="1" noChangeArrowheads="1"/>
          </p:cNvPicPr>
          <p:nvPr/>
        </p:nvPicPr>
        <p:blipFill>
          <a:blip r:embed="rId5" cstate="print">
            <a:lum contrast="34000"/>
          </a:blip>
          <a:srcRect/>
          <a:stretch>
            <a:fillRect/>
          </a:stretch>
        </p:blipFill>
        <p:spPr bwMode="auto">
          <a:xfrm>
            <a:off x="3255169" y="4038600"/>
            <a:ext cx="3200400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3048000" y="5943600"/>
            <a:ext cx="2933700" cy="461963"/>
          </a:xfrm>
          <a:prstGeom prst="rect">
            <a:avLst/>
          </a:prstGeom>
          <a:solidFill>
            <a:schemeClr val="bg2">
              <a:alpha val="49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 250+250 GeV pp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43400" y="4114800"/>
            <a:ext cx="9747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RHIC</a:t>
            </a:r>
          </a:p>
        </p:txBody>
      </p:sp>
      <p:pic>
        <p:nvPicPr>
          <p:cNvPr id="11284" name="Picture 5" descr="cern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1295400"/>
            <a:ext cx="37052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695825" y="1371600"/>
            <a:ext cx="103981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CERN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48200" y="3352800"/>
            <a:ext cx="2820988" cy="461963"/>
          </a:xfrm>
          <a:prstGeom prst="rect">
            <a:avLst/>
          </a:prstGeom>
          <a:solidFill>
            <a:schemeClr val="bg2">
              <a:alpha val="49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 160/280 GeV µ</a:t>
            </a:r>
            <a:r>
              <a:rPr lang="en-US" baseline="30000" dirty="0">
                <a:solidFill>
                  <a:schemeClr val="bg1"/>
                </a:solidFill>
                <a:latin typeface="+mn-lt"/>
              </a:rPr>
              <a:t>+</a:t>
            </a:r>
          </a:p>
        </p:txBody>
      </p:sp>
      <p:sp>
        <p:nvSpPr>
          <p:cNvPr id="11288" name="Date Placeholder 2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smtClean="0"/>
              <a:t>G.K. Mallot 5/10/2015</a:t>
            </a:r>
            <a:endParaRPr lang="fr-FR" smtClean="0"/>
          </a:p>
        </p:txBody>
      </p:sp>
      <p:sp>
        <p:nvSpPr>
          <p:cNvPr id="27" name="Oval 17"/>
          <p:cNvSpPr>
            <a:spLocks noChangeArrowheads="1"/>
          </p:cNvSpPr>
          <p:nvPr/>
        </p:nvSpPr>
        <p:spPr bwMode="auto">
          <a:xfrm>
            <a:off x="6732240" y="2157412"/>
            <a:ext cx="152400" cy="166688"/>
          </a:xfrm>
          <a:prstGeom prst="ellipse">
            <a:avLst/>
          </a:prstGeom>
          <a:solidFill>
            <a:srgbClr val="FF0000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28" name="Oval 19"/>
          <p:cNvSpPr>
            <a:spLocks noChangeArrowheads="1"/>
          </p:cNvSpPr>
          <p:nvPr/>
        </p:nvSpPr>
        <p:spPr bwMode="auto">
          <a:xfrm>
            <a:off x="4570809" y="4419600"/>
            <a:ext cx="152400" cy="166688"/>
          </a:xfrm>
          <a:prstGeom prst="ellipse">
            <a:avLst/>
          </a:prstGeom>
          <a:solidFill>
            <a:srgbClr val="FF0000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29" name="Oval 19"/>
          <p:cNvSpPr>
            <a:spLocks noChangeArrowheads="1"/>
          </p:cNvSpPr>
          <p:nvPr/>
        </p:nvSpPr>
        <p:spPr bwMode="auto">
          <a:xfrm>
            <a:off x="4056261" y="4336256"/>
            <a:ext cx="152400" cy="166688"/>
          </a:xfrm>
          <a:prstGeom prst="ellipse">
            <a:avLst/>
          </a:prstGeom>
          <a:solidFill>
            <a:srgbClr val="FF0000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54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DVCS @ CLAS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23528" y="1438294"/>
                <a:ext cx="4608512" cy="4525963"/>
              </a:xfrm>
            </p:spPr>
            <p:txBody>
              <a:bodyPr/>
              <a:lstStyle/>
              <a:p>
                <a:r>
                  <a:rPr lang="en-GB" sz="2000" dirty="0" smtClean="0"/>
                  <a:t>2015 CLAS NH</a:t>
                </a:r>
                <a:r>
                  <a:rPr lang="en-GB" sz="2000" baseline="-25000" dirty="0" smtClean="0"/>
                  <a:t>3</a:t>
                </a:r>
                <a:r>
                  <a:rPr lang="en-GB" sz="2000" dirty="0" smtClean="0"/>
                  <a:t>  proton data</a:t>
                </a:r>
              </a:p>
              <a:p>
                <a:r>
                  <a:rPr lang="en-GB" sz="2000" dirty="0" smtClean="0"/>
                  <a:t>164 four-dimensional bins in</a:t>
                </a:r>
                <a:br>
                  <a:rPr lang="en-GB" sz="2000" dirty="0" smtClean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GB" dirty="0" smtClean="0"/>
                  <a:t>,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dirty="0" smtClean="0"/>
                  <a:t>,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endParaRPr lang="en-GB" dirty="0" smtClean="0"/>
              </a:p>
              <a:p>
                <a:r>
                  <a:rPr lang="en-GB" sz="2000" dirty="0" smtClean="0"/>
                  <a:t>TSA, BSA, DSA</a:t>
                </a:r>
                <a:endParaRPr lang="en-GB" sz="2000" baseline="-25000" dirty="0"/>
              </a:p>
              <a:p>
                <a:r>
                  <a:rPr lang="en-GB" sz="2000" dirty="0" smtClean="0"/>
                  <a:t>determine the imaginary part of CFF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𝐼𝑚</m:t>
                        </m:r>
                      </m:sub>
                    </m:sSub>
                  </m:oMath>
                </a14:m>
                <a:r>
                  <a:rPr lang="en-GB" sz="2000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GB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𝐼𝑚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 smtClean="0"/>
                  <a:t>of GPDs 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GB" sz="2000" dirty="0" smtClean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ℋ</m:t>
                        </m:r>
                      </m:e>
                    </m:acc>
                  </m:oMath>
                </a14:m>
                <a:endParaRPr lang="en-GB" sz="2000" dirty="0" smtClean="0"/>
              </a:p>
              <a:p>
                <a:r>
                  <a:rPr lang="en-GB" sz="2000" dirty="0" smtClean="0"/>
                  <a:t>most sensitive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GB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GB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𝐼𝑚</m:t>
                        </m:r>
                      </m:sub>
                    </m:sSub>
                  </m:oMath>
                </a14:m>
                <a:endParaRPr lang="en-GB" sz="2000" dirty="0" smtClean="0"/>
              </a:p>
              <a:p>
                <a:endParaRPr lang="en-GB" sz="2000" dirty="0"/>
              </a:p>
              <a:p>
                <a:endParaRPr lang="en-GB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8" y="1438294"/>
                <a:ext cx="4608512" cy="4525963"/>
              </a:xfrm>
              <a:blipFill rotWithShape="0">
                <a:blip r:embed="rId2"/>
                <a:stretch>
                  <a:fillRect l="-1190" t="-80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50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5663" y="120152"/>
            <a:ext cx="2146093" cy="67065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87660" y="5825758"/>
            <a:ext cx="25643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CLAS: PRD 91 </a:t>
            </a:r>
            <a:r>
              <a:rPr lang="en-GB" sz="12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(2015) </a:t>
            </a:r>
            <a:r>
              <a:rPr lang="en-GB" sz="12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052014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1134650"/>
            <a:ext cx="3754760" cy="5221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1" y="4950946"/>
            <a:ext cx="4114800" cy="42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30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COMPASS GPD, SIDIS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008" y="3140968"/>
            <a:ext cx="3887048" cy="291318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51</a:t>
            </a:fld>
            <a:endParaRPr lang="en-GB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51438" y="1210915"/>
            <a:ext cx="3904162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GPD data 2016–2017</a:t>
            </a:r>
          </a:p>
          <a:p>
            <a:r>
              <a:rPr lang="en-GB" dirty="0" smtClean="0"/>
              <a:t>liquid hydrogen target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597" y="3140969"/>
            <a:ext cx="4298858" cy="2913186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383066" y="1251145"/>
            <a:ext cx="3904162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160 GeV muon beam</a:t>
            </a:r>
          </a:p>
          <a:p>
            <a:r>
              <a:rPr lang="en-GB" dirty="0" smtClean="0"/>
              <a:t>CAMERA recoil </a:t>
            </a:r>
            <a:r>
              <a:rPr lang="en-GB" dirty="0" err="1" smtClean="0"/>
              <a:t>detecor</a:t>
            </a:r>
            <a:endParaRPr lang="en-GB" dirty="0"/>
          </a:p>
        </p:txBody>
      </p:sp>
      <p:pic>
        <p:nvPicPr>
          <p:cNvPr id="11" name="Picture 2" descr="D:\talks\icons\experiments_labs\compass_logo_125x12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8248" y="-29124"/>
            <a:ext cx="973615" cy="97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37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Outlook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r>
              <a:rPr lang="en-GB" dirty="0" smtClean="0"/>
              <a:t>a wealth of new data</a:t>
            </a:r>
          </a:p>
          <a:p>
            <a:r>
              <a:rPr lang="en-GB" dirty="0" smtClean="0"/>
              <a:t>gluon polarisation likely to be positive at x </a:t>
            </a:r>
            <a:r>
              <a:rPr lang="en-GB" dirty="0" smtClean="0">
                <a:sym typeface="Symbol" panose="05050102010706020507" pitchFamily="18" charset="2"/>
              </a:rPr>
              <a:t> </a:t>
            </a:r>
            <a:r>
              <a:rPr lang="en-GB" dirty="0" smtClean="0"/>
              <a:t>0.2, need low </a:t>
            </a:r>
            <a:r>
              <a:rPr lang="en-GB" dirty="0" err="1" smtClean="0"/>
              <a:t>x</a:t>
            </a:r>
            <a:r>
              <a:rPr lang="en-GB" baseline="-25000" dirty="0" err="1" smtClean="0"/>
              <a:t>g</a:t>
            </a:r>
            <a:r>
              <a:rPr lang="en-GB" dirty="0" smtClean="0"/>
              <a:t> data</a:t>
            </a:r>
          </a:p>
          <a:p>
            <a:r>
              <a:rPr lang="en-GB" dirty="0" err="1" smtClean="0"/>
              <a:t>Multilicities</a:t>
            </a:r>
            <a:r>
              <a:rPr lang="en-GB" dirty="0" smtClean="0"/>
              <a:t> and FF to be clarified, in particular for </a:t>
            </a:r>
            <a:r>
              <a:rPr lang="en-GB" dirty="0" err="1" smtClean="0"/>
              <a:t>kaons</a:t>
            </a:r>
            <a:r>
              <a:rPr lang="en-GB" dirty="0" smtClean="0"/>
              <a:t>/strange quarks, impact PDF determination</a:t>
            </a:r>
          </a:p>
          <a:p>
            <a:r>
              <a:rPr lang="en-GB" dirty="0" smtClean="0"/>
              <a:t>TMD show: there is orbital angular momentum</a:t>
            </a:r>
          </a:p>
          <a:p>
            <a:r>
              <a:rPr lang="en-GB" dirty="0" smtClean="0"/>
              <a:t>measure the sign change of T-odd TMDs in DY!</a:t>
            </a:r>
          </a:p>
          <a:p>
            <a:r>
              <a:rPr lang="en-GB" dirty="0" smtClean="0"/>
              <a:t>new data coming up </a:t>
            </a:r>
            <a:r>
              <a:rPr lang="en-GB" dirty="0" err="1" smtClean="0"/>
              <a:t>JLab</a:t>
            </a:r>
            <a:r>
              <a:rPr lang="en-GB" dirty="0" smtClean="0"/>
              <a:t> 6/12, COMPASS, JPARC</a:t>
            </a:r>
            <a:br>
              <a:rPr lang="en-GB" dirty="0" smtClean="0"/>
            </a:br>
            <a:r>
              <a:rPr lang="en-GB" dirty="0" smtClean="0"/>
              <a:t>and eventually EIC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49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62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31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dirty="0" smtClean="0"/>
              <a:t>Status of PDFs: global analyses (DSSV)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00" y="2351230"/>
            <a:ext cx="4412000" cy="395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4048" y="2801837"/>
            <a:ext cx="3888432" cy="350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76056" y="979319"/>
            <a:ext cx="2232248" cy="182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 rot="5400000">
            <a:off x="7956376" y="1586905"/>
            <a:ext cx="1872208" cy="4154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C00000"/>
                </a:solidFill>
              </a:rPr>
              <a:t>DSSV PPNP (2012) 251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55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760810" y="1818115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unpolarised</a:t>
            </a:r>
            <a:endParaRPr lang="de-DE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20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Deeply virtual Compton scattering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 smtClean="0"/>
                  <a:t>leading lepton-spin </a:t>
                </a:r>
                <a:br>
                  <a:rPr lang="en-GB" dirty="0" smtClean="0"/>
                </a:br>
                <a:r>
                  <a:rPr lang="en-GB" dirty="0" err="1" smtClean="0"/>
                  <a:t>asym</a:t>
                </a:r>
                <a:r>
                  <a:rPr lang="en-GB" dirty="0" smtClean="0"/>
                  <a:t>. amplitude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LU</m:t>
                        </m:r>
                      </m:sub>
                      <m:sup>
                        <m:func>
                          <m:func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func>
                      </m:sup>
                    </m:sSubSup>
                  </m:oMath>
                </a14:m>
                <a:r>
                  <a:rPr lang="en-GB" dirty="0" smtClean="0"/>
                  <a:t> </a:t>
                </a:r>
                <a:br>
                  <a:rPr lang="en-GB" dirty="0" smtClean="0"/>
                </a:br>
                <a:r>
                  <a:rPr lang="en-GB" dirty="0" smtClean="0"/>
                  <a:t>differential in </a:t>
                </a:r>
                <a:r>
                  <a:rPr lang="en-GB" i="1" dirty="0" smtClean="0"/>
                  <a:t>t</a:t>
                </a:r>
                <a:r>
                  <a:rPr lang="en-GB" dirty="0" smtClean="0"/>
                  <a:t>, </a:t>
                </a:r>
                <a:r>
                  <a:rPr lang="en-GB" i="1" dirty="0" smtClean="0"/>
                  <a:t>x</a:t>
                </a:r>
                <a:r>
                  <a:rPr lang="en-GB" dirty="0" smtClean="0"/>
                  <a:t>, </a:t>
                </a:r>
                <a:r>
                  <a:rPr lang="en-GB" i="1" dirty="0" smtClean="0"/>
                  <a:t>Q</a:t>
                </a:r>
                <a:r>
                  <a:rPr lang="en-GB" baseline="30000" dirty="0" smtClean="0"/>
                  <a:t>2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63" t="-10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G.K. </a:t>
            </a:r>
            <a:r>
              <a:rPr lang="de-DE" dirty="0" err="1" smtClean="0"/>
              <a:t>Mallot</a:t>
            </a:r>
            <a:r>
              <a:rPr lang="de-DE" dirty="0" smtClean="0"/>
              <a:t>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56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1590" y="1935527"/>
            <a:ext cx="4376547" cy="42690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8" y="1034686"/>
            <a:ext cx="2146093" cy="6706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86645" y="1254274"/>
            <a:ext cx="989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CLAS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574160" y="1660071"/>
            <a:ext cx="23487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PRL </a:t>
            </a:r>
            <a:r>
              <a:rPr lang="en-GB" sz="14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 (2008) 162002</a:t>
            </a:r>
          </a:p>
        </p:txBody>
      </p:sp>
    </p:spTree>
    <p:extLst>
      <p:ext uri="{BB962C8B-B14F-4D97-AF65-F5344CB8AC3E}">
        <p14:creationId xmlns:p14="http://schemas.microsoft.com/office/powerpoint/2010/main" val="265234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57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956345"/>
            <a:ext cx="4121171" cy="540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7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51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14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1697641"/>
              </p:ext>
            </p:extLst>
          </p:nvPr>
        </p:nvGraphicFramePr>
        <p:xfrm>
          <a:off x="533400" y="1295400"/>
          <a:ext cx="7924800" cy="426720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20800"/>
                <a:gridCol w="1320800"/>
                <a:gridCol w="1320800"/>
                <a:gridCol w="1320800"/>
                <a:gridCol w="1320800"/>
                <a:gridCol w="1320800"/>
              </a:tblGrid>
              <a:tr h="4077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1990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2010</a:t>
                      </a:r>
                      <a:endParaRPr lang="en-US" dirty="0"/>
                    </a:p>
                  </a:txBody>
                  <a:tcPr/>
                </a:tc>
              </a:tr>
              <a:tr h="771883">
                <a:tc>
                  <a:txBody>
                    <a:bodyPr/>
                    <a:lstStyle/>
                    <a:p>
                      <a:r>
                        <a:rPr lang="en-US" dirty="0" smtClean="0"/>
                        <a:t>SLAC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71883">
                <a:tc>
                  <a:txBody>
                    <a:bodyPr/>
                    <a:lstStyle/>
                    <a:p>
                      <a:r>
                        <a:rPr lang="en-US" dirty="0" smtClean="0"/>
                        <a:t>CERN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71883">
                <a:tc>
                  <a:txBody>
                    <a:bodyPr/>
                    <a:lstStyle/>
                    <a:p>
                      <a:r>
                        <a:rPr lang="en-US" dirty="0" smtClean="0"/>
                        <a:t>DESY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7188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JLab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71883">
                <a:tc>
                  <a:txBody>
                    <a:bodyPr/>
                    <a:lstStyle/>
                    <a:p>
                      <a:r>
                        <a:rPr lang="en-US" dirty="0" smtClean="0"/>
                        <a:t>RHIC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334" name="Title 1"/>
          <p:cNvSpPr>
            <a:spLocks noGrp="1"/>
          </p:cNvSpPr>
          <p:nvPr>
            <p:ph type="title"/>
          </p:nvPr>
        </p:nvSpPr>
        <p:spPr>
          <a:xfrm>
            <a:off x="1143000" y="1"/>
            <a:ext cx="7391400" cy="990600"/>
          </a:xfrm>
        </p:spPr>
        <p:txBody>
          <a:bodyPr/>
          <a:lstStyle/>
          <a:p>
            <a:r>
              <a:rPr lang="en-US" dirty="0" smtClean="0"/>
              <a:t>Global effort: Pol. DIS/pp</a:t>
            </a:r>
          </a:p>
        </p:txBody>
      </p:sp>
      <p:sp>
        <p:nvSpPr>
          <p:cNvPr id="12335" name="Content Placeholder 2"/>
          <p:cNvSpPr>
            <a:spLocks noGrp="1"/>
          </p:cNvSpPr>
          <p:nvPr>
            <p:ph idx="1"/>
          </p:nvPr>
        </p:nvSpPr>
        <p:spPr>
          <a:xfrm>
            <a:off x="609600" y="5791200"/>
            <a:ext cx="8229600" cy="533400"/>
          </a:xfrm>
        </p:spPr>
        <p:txBody>
          <a:bodyPr/>
          <a:lstStyle/>
          <a:p>
            <a:r>
              <a:rPr lang="en-US" sz="2400" dirty="0" smtClean="0"/>
              <a:t>A worldwide effort since decades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2411760" y="1828800"/>
            <a:ext cx="3240360" cy="212725"/>
          </a:xfrm>
          <a:prstGeom prst="rect">
            <a:avLst/>
          </a:prstGeom>
          <a:solidFill>
            <a:srgbClr val="92D05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800" dirty="0">
              <a:latin typeface="+mn-lt"/>
            </a:endParaRPr>
          </a:p>
        </p:txBody>
      </p:sp>
      <p:sp>
        <p:nvSpPr>
          <p:cNvPr id="12337" name="Rectangle 7"/>
          <p:cNvSpPr>
            <a:spLocks noChangeArrowheads="1"/>
          </p:cNvSpPr>
          <p:nvPr/>
        </p:nvSpPr>
        <p:spPr bwMode="auto">
          <a:xfrm>
            <a:off x="3733800" y="2590800"/>
            <a:ext cx="4800600" cy="247650"/>
          </a:xfrm>
          <a:prstGeom prst="rect">
            <a:avLst/>
          </a:prstGeom>
          <a:solidFill>
            <a:srgbClr val="92D050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12338" name="Rectangle 8"/>
          <p:cNvSpPr>
            <a:spLocks noChangeArrowheads="1"/>
          </p:cNvSpPr>
          <p:nvPr/>
        </p:nvSpPr>
        <p:spPr bwMode="auto">
          <a:xfrm>
            <a:off x="5181600" y="3359151"/>
            <a:ext cx="1676401" cy="222250"/>
          </a:xfrm>
          <a:prstGeom prst="rect">
            <a:avLst/>
          </a:prstGeom>
          <a:solidFill>
            <a:srgbClr val="92D050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12339" name="Rectangle 9"/>
          <p:cNvSpPr>
            <a:spLocks noChangeArrowheads="1"/>
          </p:cNvSpPr>
          <p:nvPr/>
        </p:nvSpPr>
        <p:spPr bwMode="auto">
          <a:xfrm>
            <a:off x="6444208" y="4114800"/>
            <a:ext cx="2013992" cy="247650"/>
          </a:xfrm>
          <a:prstGeom prst="rect">
            <a:avLst/>
          </a:prstGeom>
          <a:solidFill>
            <a:srgbClr val="92D050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46375" y="2133600"/>
            <a:ext cx="6731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latin typeface="+mn-lt"/>
              </a:rPr>
              <a:t>E80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60875" y="2895600"/>
            <a:ext cx="7429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latin typeface="+mn-lt"/>
              </a:rPr>
              <a:t>EMC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10200" y="2895600"/>
            <a:ext cx="7556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latin typeface="+mn-lt"/>
              </a:rPr>
              <a:t>SMC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34200" y="2895600"/>
            <a:ext cx="14509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 smtClean="0">
                <a:latin typeface="+mn-lt"/>
              </a:rPr>
              <a:t>COMPASS I</a:t>
            </a:r>
            <a:endParaRPr lang="en-US" sz="200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2133600"/>
            <a:ext cx="8366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latin typeface="+mn-lt"/>
              </a:rPr>
              <a:t>E130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81600" y="2133600"/>
            <a:ext cx="21399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latin typeface="+mn-lt"/>
              </a:rPr>
              <a:t>E142/3 E154/5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21375" y="3643313"/>
            <a:ext cx="1270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latin typeface="+mn-lt"/>
              </a:rPr>
              <a:t>HERMES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05600" y="4419600"/>
            <a:ext cx="18891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 smtClean="0">
                <a:latin typeface="+mn-lt"/>
              </a:rPr>
              <a:t>CLAS/HALL-A</a:t>
            </a:r>
            <a:endParaRPr lang="en-US" sz="2000" dirty="0">
              <a:latin typeface="+mn-lt"/>
            </a:endParaRPr>
          </a:p>
        </p:txBody>
      </p:sp>
      <p:sp>
        <p:nvSpPr>
          <p:cNvPr id="12348" name="Isosceles Triangle 20"/>
          <p:cNvSpPr>
            <a:spLocks noChangeArrowheads="1"/>
          </p:cNvSpPr>
          <p:nvPr/>
        </p:nvSpPr>
        <p:spPr bwMode="auto">
          <a:xfrm rot="5400000">
            <a:off x="8615362" y="2509838"/>
            <a:ext cx="219075" cy="381000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12349" name="Isosceles Triangle 21"/>
          <p:cNvSpPr>
            <a:spLocks noChangeArrowheads="1"/>
          </p:cNvSpPr>
          <p:nvPr/>
        </p:nvSpPr>
        <p:spPr bwMode="auto">
          <a:xfrm rot="5400000">
            <a:off x="8539162" y="4033838"/>
            <a:ext cx="219075" cy="381000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12350" name="Rectangle 22"/>
          <p:cNvSpPr>
            <a:spLocks noChangeArrowheads="1"/>
          </p:cNvSpPr>
          <p:nvPr/>
        </p:nvSpPr>
        <p:spPr bwMode="auto">
          <a:xfrm>
            <a:off x="5921375" y="4876801"/>
            <a:ext cx="2536825" cy="219076"/>
          </a:xfrm>
          <a:prstGeom prst="rect">
            <a:avLst/>
          </a:prstGeom>
          <a:solidFill>
            <a:srgbClr val="92D050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858000" y="5105400"/>
            <a:ext cx="18891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 err="1">
                <a:latin typeface="+mn-lt"/>
              </a:rPr>
              <a:t>Phenix</a:t>
            </a:r>
            <a:r>
              <a:rPr lang="en-US" sz="2000" dirty="0">
                <a:latin typeface="+mn-lt"/>
              </a:rPr>
              <a:t>/Star</a:t>
            </a:r>
          </a:p>
        </p:txBody>
      </p:sp>
      <p:sp>
        <p:nvSpPr>
          <p:cNvPr id="12353" name="Date Placeholder 2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smtClean="0"/>
              <a:t>G.K. Mallot 5/10/2015</a:t>
            </a:r>
            <a:endParaRPr lang="fr-FR" smtClean="0"/>
          </a:p>
        </p:txBody>
      </p:sp>
      <p:sp>
        <p:nvSpPr>
          <p:cNvPr id="12354" name="Footer Placeholder 2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PACSPIN Taipei</a:t>
            </a:r>
            <a:endParaRPr lang="fr-FR" sz="180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6</a:t>
            </a:fld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8534399" y="4593193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EIC</a:t>
            </a:r>
          </a:p>
        </p:txBody>
      </p:sp>
    </p:spTree>
    <p:extLst>
      <p:ext uri="{BB962C8B-B14F-4D97-AF65-F5344CB8AC3E}">
        <p14:creationId xmlns:p14="http://schemas.microsoft.com/office/powerpoint/2010/main" val="197274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1098884" y="104274"/>
            <a:ext cx="7391400" cy="792163"/>
          </a:xfrm>
        </p:spPr>
        <p:txBody>
          <a:bodyPr/>
          <a:lstStyle/>
          <a:p>
            <a:r>
              <a:rPr lang="en-US" dirty="0" smtClean="0"/>
              <a:t>COMPASS-II </a:t>
            </a:r>
            <a:r>
              <a:rPr lang="en-US" dirty="0" err="1" smtClean="0"/>
              <a:t>Polarised</a:t>
            </a:r>
            <a:r>
              <a:rPr lang="en-US" dirty="0" smtClean="0"/>
              <a:t> Drell-Yan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2819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 smtClean="0"/>
              <a:t>First ever polarized Drell–Yan experiment</a:t>
            </a:r>
          </a:p>
          <a:p>
            <a:pPr>
              <a:buFontTx/>
              <a:buChar char="•"/>
            </a:pPr>
            <a:r>
              <a:rPr lang="en-US" sz="2400" dirty="0" smtClean="0"/>
              <a:t>190 GeV/</a:t>
            </a:r>
            <a:r>
              <a:rPr lang="en-US" sz="2400" i="1" dirty="0" smtClean="0"/>
              <a:t>c</a:t>
            </a:r>
            <a:r>
              <a:rPr lang="en-US" sz="2400" dirty="0" smtClean="0"/>
              <a:t> </a:t>
            </a:r>
            <a:r>
              <a:rPr lang="en-US" sz="2400" dirty="0" smtClean="0">
                <a:sym typeface="Symbol" pitchFamily="18" charset="2"/>
              </a:rPr>
              <a:t></a:t>
            </a:r>
            <a:r>
              <a:rPr lang="en-US" sz="2400" baseline="30000" dirty="0" smtClean="0">
                <a:sym typeface="Symbol" pitchFamily="18" charset="2"/>
              </a:rPr>
              <a:t>− </a:t>
            </a:r>
            <a:r>
              <a:rPr lang="en-US" sz="2400" dirty="0" smtClean="0">
                <a:sym typeface="Symbol" pitchFamily="18" charset="2"/>
              </a:rPr>
              <a:t>beam on </a:t>
            </a:r>
            <a:r>
              <a:rPr lang="en-US" sz="2400" dirty="0" err="1" smtClean="0">
                <a:sym typeface="Symbol" pitchFamily="18" charset="2"/>
              </a:rPr>
              <a:t>transv</a:t>
            </a:r>
            <a:r>
              <a:rPr lang="en-US" sz="2400" dirty="0" smtClean="0">
                <a:sym typeface="Symbol" pitchFamily="18" charset="2"/>
              </a:rPr>
              <a:t>. pol. proton target</a:t>
            </a:r>
          </a:p>
          <a:p>
            <a:pPr>
              <a:buFontTx/>
              <a:buChar char="•"/>
            </a:pPr>
            <a:r>
              <a:rPr lang="en-US" sz="2400" dirty="0" smtClean="0"/>
              <a:t>Access to </a:t>
            </a:r>
            <a:r>
              <a:rPr lang="en-US" sz="2400" dirty="0" err="1" smtClean="0"/>
              <a:t>transversity</a:t>
            </a:r>
            <a:r>
              <a:rPr lang="en-US" sz="2400" dirty="0" smtClean="0"/>
              <a:t> , the T-odd Sivers and Boer–Mulders TMDs</a:t>
            </a:r>
          </a:p>
        </p:txBody>
      </p:sp>
      <p:sp>
        <p:nvSpPr>
          <p:cNvPr id="3789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G.K. Mallot 5/10/2015</a:t>
            </a:r>
            <a:endParaRPr lang="fr-FR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789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PACSPIN Taipei</a:t>
            </a:r>
            <a:endParaRPr lang="fr-FR" sz="180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4760563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2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581400"/>
            <a:ext cx="4149090" cy="257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22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2015 run: polarised target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398" y="1196752"/>
            <a:ext cx="8229600" cy="4525963"/>
          </a:xfrm>
        </p:spPr>
        <p:txBody>
          <a:bodyPr/>
          <a:lstStyle/>
          <a:p>
            <a:r>
              <a:rPr lang="en-GB" dirty="0" smtClean="0"/>
              <a:t>Polarised target</a:t>
            </a:r>
          </a:p>
          <a:p>
            <a:pPr lvl="1"/>
            <a:r>
              <a:rPr lang="en-GB" dirty="0" smtClean="0"/>
              <a:t>control system fully operational</a:t>
            </a:r>
          </a:p>
          <a:p>
            <a:pPr lvl="1"/>
            <a:r>
              <a:rPr lang="en-GB" dirty="0" smtClean="0"/>
              <a:t>power supplies fully operational</a:t>
            </a:r>
          </a:p>
          <a:p>
            <a:pPr lvl="1"/>
            <a:r>
              <a:rPr lang="en-GB" dirty="0" smtClean="0"/>
              <a:t>polarisation of 80-90% reached</a:t>
            </a:r>
          </a:p>
          <a:p>
            <a:pPr lvl="1"/>
            <a:r>
              <a:rPr lang="en-GB" dirty="0" smtClean="0"/>
              <a:t>built-up time &lt; 2 days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797" y="1196752"/>
            <a:ext cx="7694917" cy="515959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63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001000" cy="792163"/>
          </a:xfrm>
        </p:spPr>
        <p:txBody>
          <a:bodyPr/>
          <a:lstStyle/>
          <a:p>
            <a:r>
              <a:rPr lang="en-US" dirty="0" smtClean="0"/>
              <a:t>Drell−Yan muon pair mass regions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337" y="1020763"/>
            <a:ext cx="7084805" cy="479967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G.K. Mallot 5/10/2015</a:t>
            </a: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PACSPIN Taipei</a:t>
            </a:r>
            <a:endParaRPr lang="fr-FR"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Left-Right Arrow 12"/>
          <p:cNvSpPr/>
          <p:nvPr/>
        </p:nvSpPr>
        <p:spPr bwMode="auto">
          <a:xfrm>
            <a:off x="4724400" y="5562600"/>
            <a:ext cx="3429000" cy="457200"/>
          </a:xfrm>
          <a:prstGeom prst="leftRightArrow">
            <a:avLst>
              <a:gd name="adj1" fmla="val 53731"/>
              <a:gd name="adj2" fmla="val 71429"/>
            </a:avLst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fr-FR" sz="2000" b="1" dirty="0">
              <a:solidFill>
                <a:srgbClr val="C0504D"/>
              </a:solidFill>
            </a:endParaRPr>
          </a:p>
        </p:txBody>
      </p:sp>
      <p:sp>
        <p:nvSpPr>
          <p:cNvPr id="14" name="Left-Right Arrow 13"/>
          <p:cNvSpPr/>
          <p:nvPr/>
        </p:nvSpPr>
        <p:spPr bwMode="auto">
          <a:xfrm>
            <a:off x="3197592" y="5669294"/>
            <a:ext cx="381000" cy="304800"/>
          </a:xfrm>
          <a:prstGeom prst="leftRightArrow">
            <a:avLst>
              <a:gd name="adj1" fmla="val 43751"/>
              <a:gd name="adj2" fmla="val 50000"/>
            </a:avLst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fr-FR" sz="2000" b="1" dirty="0">
              <a:solidFill>
                <a:srgbClr val="C0504D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 bwMode="auto">
          <a:xfrm>
            <a:off x="228600" y="3657600"/>
            <a:ext cx="2743200" cy="1219200"/>
          </a:xfrm>
          <a:prstGeom prst="wedgeRoundRectCallout">
            <a:avLst>
              <a:gd name="adj1" fmla="val 61969"/>
              <a:gd name="adj2" fmla="val 131271"/>
              <a:gd name="adj3" fmla="val 16667"/>
            </a:avLst>
          </a:prstGeom>
          <a:solidFill>
            <a:srgbClr val="DDDDDD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fr-FR" sz="2000" dirty="0">
                <a:solidFill>
                  <a:srgbClr val="3333CC"/>
                </a:solidFill>
                <a:cs typeface="Times New Roman"/>
                <a:sym typeface="Symbol"/>
              </a:rPr>
              <a:t>2 &lt; M</a:t>
            </a:r>
            <a:r>
              <a:rPr lang="fr-FR" sz="2000" baseline="-25000" dirty="0">
                <a:solidFill>
                  <a:srgbClr val="3333CC"/>
                </a:solidFill>
                <a:cs typeface="Times New Roman"/>
                <a:sym typeface="Symbol"/>
              </a:rPr>
              <a:t>+</a:t>
            </a:r>
            <a:r>
              <a:rPr lang="fr-FR" sz="2000" dirty="0">
                <a:solidFill>
                  <a:srgbClr val="3333CC"/>
                </a:solidFill>
                <a:cs typeface="Times New Roman"/>
                <a:sym typeface="Symbol"/>
              </a:rPr>
              <a:t>- &lt; 2.5 GeV</a:t>
            </a:r>
          </a:p>
          <a:p>
            <a:r>
              <a:rPr lang="fr-FR" sz="2000" dirty="0">
                <a:solidFill>
                  <a:srgbClr val="3333CC"/>
                </a:solidFill>
                <a:cs typeface="Times New Roman"/>
                <a:sym typeface="Symbol"/>
              </a:rPr>
              <a:t>possible </a:t>
            </a:r>
            <a:r>
              <a:rPr lang="fr-FR" sz="2000" dirty="0" err="1">
                <a:solidFill>
                  <a:srgbClr val="3333CC"/>
                </a:solidFill>
                <a:cs typeface="Times New Roman"/>
                <a:sym typeface="Symbol"/>
              </a:rPr>
              <a:t>region</a:t>
            </a:r>
            <a:endParaRPr lang="fr-FR" sz="2000" dirty="0">
              <a:solidFill>
                <a:srgbClr val="3333CC"/>
              </a:solidFill>
              <a:cs typeface="Times New Roman"/>
              <a:sym typeface="Symbol"/>
            </a:endParaRPr>
          </a:p>
          <a:p>
            <a:r>
              <a:rPr lang="fr-FR" sz="2000" dirty="0" err="1">
                <a:solidFill>
                  <a:srgbClr val="3333CC"/>
                </a:solidFill>
                <a:cs typeface="Times New Roman"/>
                <a:sym typeface="Symbol"/>
              </a:rPr>
              <a:t>Combinatorial</a:t>
            </a:r>
            <a:r>
              <a:rPr lang="fr-FR" sz="2000" dirty="0">
                <a:solidFill>
                  <a:srgbClr val="3333CC"/>
                </a:solidFill>
                <a:cs typeface="Times New Roman"/>
                <a:sym typeface="Symbol"/>
              </a:rPr>
              <a:t> background  &lt; 1:1</a:t>
            </a:r>
          </a:p>
        </p:txBody>
      </p:sp>
      <p:sp>
        <p:nvSpPr>
          <p:cNvPr id="16" name="Rounded Rectangular Callout 15"/>
          <p:cNvSpPr/>
          <p:nvPr/>
        </p:nvSpPr>
        <p:spPr bwMode="auto">
          <a:xfrm>
            <a:off x="6584404" y="2924404"/>
            <a:ext cx="2590800" cy="841248"/>
          </a:xfrm>
          <a:prstGeom prst="wedgeRoundRectCallout">
            <a:avLst>
              <a:gd name="adj1" fmla="val -61362"/>
              <a:gd name="adj2" fmla="val 284096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fr-FR" sz="2000" b="1" dirty="0">
                <a:solidFill>
                  <a:srgbClr val="C0504D"/>
                </a:solidFill>
                <a:cs typeface="Times New Roman"/>
              </a:rPr>
              <a:t>4 &lt; M</a:t>
            </a:r>
            <a:r>
              <a:rPr lang="fr-FR" sz="2000" b="1" baseline="-25000" dirty="0">
                <a:solidFill>
                  <a:srgbClr val="C0504D"/>
                </a:solidFill>
                <a:cs typeface="Times New Roman"/>
                <a:sym typeface="Symbol"/>
              </a:rPr>
              <a:t>+-</a:t>
            </a:r>
            <a:r>
              <a:rPr lang="fr-FR" sz="2000" b="1" dirty="0">
                <a:solidFill>
                  <a:srgbClr val="C0504D"/>
                </a:solidFill>
                <a:cs typeface="Times New Roman"/>
                <a:sym typeface="Symbol"/>
              </a:rPr>
              <a:t> &lt; 9 GeV</a:t>
            </a:r>
          </a:p>
          <a:p>
            <a:r>
              <a:rPr lang="fr-FR" sz="2000" dirty="0" err="1">
                <a:solidFill>
                  <a:srgbClr val="C0504D"/>
                </a:solidFill>
                <a:cs typeface="Times New Roman"/>
                <a:sym typeface="Symbol"/>
              </a:rPr>
              <a:t>Safe</a:t>
            </a:r>
            <a:r>
              <a:rPr lang="fr-FR" sz="2000" dirty="0">
                <a:solidFill>
                  <a:srgbClr val="C0504D"/>
                </a:solidFill>
                <a:cs typeface="Times New Roman"/>
                <a:sym typeface="Symbol"/>
              </a:rPr>
              <a:t> </a:t>
            </a:r>
            <a:r>
              <a:rPr lang="fr-FR" sz="2000" dirty="0" err="1">
                <a:solidFill>
                  <a:srgbClr val="C0504D"/>
                </a:solidFill>
                <a:cs typeface="Times New Roman"/>
                <a:sym typeface="Symbol"/>
              </a:rPr>
              <a:t>region</a:t>
            </a:r>
            <a:r>
              <a:rPr lang="fr-FR" sz="2000" dirty="0">
                <a:solidFill>
                  <a:srgbClr val="C0504D"/>
                </a:solidFill>
                <a:cs typeface="Times New Roman"/>
                <a:sym typeface="Symbol"/>
              </a:rPr>
              <a:t> </a:t>
            </a:r>
            <a:r>
              <a:rPr lang="fr-FR" sz="2000" dirty="0" smtClean="0">
                <a:solidFill>
                  <a:srgbClr val="C0504D"/>
                </a:solidFill>
                <a:cs typeface="Times New Roman"/>
                <a:sym typeface="Symbol"/>
              </a:rPr>
              <a:t>, HMR</a:t>
            </a:r>
            <a:endParaRPr lang="fr-FR" sz="2000" dirty="0">
              <a:solidFill>
                <a:srgbClr val="C0504D"/>
              </a:solidFill>
            </a:endParaRPr>
          </a:p>
        </p:txBody>
      </p:sp>
      <p:sp>
        <p:nvSpPr>
          <p:cNvPr id="17" name="Rounded Rectangular Callout 16"/>
          <p:cNvSpPr/>
          <p:nvPr/>
        </p:nvSpPr>
        <p:spPr bwMode="auto">
          <a:xfrm>
            <a:off x="3876650" y="2158728"/>
            <a:ext cx="1828800" cy="841248"/>
          </a:xfrm>
          <a:prstGeom prst="wedgeRoundRectCallout">
            <a:avLst>
              <a:gd name="adj1" fmla="val -44205"/>
              <a:gd name="adj2" fmla="val 122670"/>
              <a:gd name="adj3" fmla="val 16667"/>
            </a:avLst>
          </a:prstGeom>
          <a:solidFill>
            <a:srgbClr val="DDDDDD">
              <a:alpha val="66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000" b="1" dirty="0">
                <a:solidFill>
                  <a:srgbClr val="C0504D"/>
                </a:solidFill>
                <a:cs typeface="Times New Roman"/>
              </a:rPr>
              <a:t>J/</a:t>
            </a:r>
            <a:r>
              <a:rPr lang="el-GR" sz="2000" b="1" dirty="0">
                <a:solidFill>
                  <a:srgbClr val="C0504D"/>
                </a:solidFill>
                <a:cs typeface="Times New Roman"/>
              </a:rPr>
              <a:t>ψ</a:t>
            </a:r>
            <a:r>
              <a:rPr lang="en-US" sz="2000" b="1" dirty="0">
                <a:solidFill>
                  <a:srgbClr val="C0504D"/>
                </a:solidFill>
                <a:cs typeface="Times New Roman"/>
              </a:rPr>
              <a:t> </a:t>
            </a:r>
            <a:r>
              <a:rPr lang="en-US" sz="2000" dirty="0">
                <a:solidFill>
                  <a:srgbClr val="C0504D"/>
                </a:solidFill>
                <a:cs typeface="Times New Roman"/>
              </a:rPr>
              <a:t>region</a:t>
            </a:r>
            <a:endParaRPr lang="fr-FR" sz="2000" dirty="0">
              <a:solidFill>
                <a:srgbClr val="C0504D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33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685800" y="44152"/>
            <a:ext cx="7924800" cy="7921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COMPASS polarized DY, projections HMR</a:t>
            </a:r>
          </a:p>
        </p:txBody>
      </p:sp>
      <p:sp>
        <p:nvSpPr>
          <p:cNvPr id="38915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G.K. Mallot 5/10/2015</a:t>
            </a:r>
            <a:endParaRPr lang="fr-FR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91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PACSPIN Taipei</a:t>
            </a:r>
            <a:endParaRPr lang="fr-FR" sz="180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43000"/>
            <a:ext cx="3352800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" y="3657600"/>
            <a:ext cx="3429000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52400" y="1371600"/>
            <a:ext cx="436338" cy="461665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prstClr val="white"/>
                </a:solidFill>
              </a:rPr>
              <a:t>x</a:t>
            </a:r>
            <a:r>
              <a:rPr lang="en-US" sz="2400" b="1" baseline="-25000" dirty="0" err="1">
                <a:solidFill>
                  <a:prstClr val="white"/>
                </a:solidFill>
              </a:rPr>
              <a:t>p</a:t>
            </a:r>
            <a:endParaRPr lang="en-US" sz="2400" b="1" baseline="-25000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05200" y="3352800"/>
            <a:ext cx="437940" cy="461665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white"/>
                </a:solidFill>
              </a:rPr>
              <a:t>x</a:t>
            </a:r>
            <a:r>
              <a:rPr lang="en-US" sz="2400" b="1" baseline="-25000" dirty="0">
                <a:solidFill>
                  <a:prstClr val="white"/>
                </a:solidFill>
                <a:sym typeface="Symbol"/>
              </a:rPr>
              <a:t></a:t>
            </a:r>
            <a:endParaRPr lang="en-US" sz="2400" b="1" baseline="-25000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78138" y="6273800"/>
            <a:ext cx="420308" cy="461665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prstClr val="white"/>
                </a:solidFill>
              </a:rPr>
              <a:t>x</a:t>
            </a:r>
            <a:r>
              <a:rPr lang="en-US" sz="2400" b="1" baseline="-25000" dirty="0" err="1">
                <a:solidFill>
                  <a:prstClr val="white"/>
                </a:solidFill>
              </a:rPr>
              <a:t>F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88024" y="1205418"/>
            <a:ext cx="3648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Predictions vary strongly, e.g.</a:t>
            </a:r>
            <a:endParaRPr lang="de-DE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6" name="Content Placeholder 8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362" y="1530505"/>
            <a:ext cx="4434379" cy="4254189"/>
          </a:xfrm>
        </p:spPr>
      </p:pic>
      <p:sp>
        <p:nvSpPr>
          <p:cNvPr id="15" name="TextBox 14"/>
          <p:cNvSpPr txBox="1"/>
          <p:nvPr/>
        </p:nvSpPr>
        <p:spPr>
          <a:xfrm>
            <a:off x="7127354" y="5785817"/>
            <a:ext cx="1585387" cy="461665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prstClr val="white"/>
                </a:solidFill>
              </a:rPr>
              <a:t>x</a:t>
            </a:r>
            <a:r>
              <a:rPr lang="en-US" sz="2400" b="1" baseline="-25000" dirty="0" err="1">
                <a:solidFill>
                  <a:prstClr val="white"/>
                </a:solidFill>
              </a:rPr>
              <a:t>F</a:t>
            </a:r>
            <a:r>
              <a:rPr lang="en-US" sz="2400" b="1" dirty="0">
                <a:solidFill>
                  <a:prstClr val="white"/>
                </a:solidFill>
              </a:rPr>
              <a:t>=x</a:t>
            </a:r>
            <a:r>
              <a:rPr lang="en-US" sz="2400" b="1" baseline="-25000" dirty="0">
                <a:solidFill>
                  <a:prstClr val="white"/>
                </a:solidFill>
                <a:sym typeface="Symbol"/>
              </a:rPr>
              <a:t></a:t>
            </a:r>
            <a:r>
              <a:rPr lang="en-US" sz="2400" b="1" dirty="0">
                <a:solidFill>
                  <a:prstClr val="white"/>
                </a:solidFill>
                <a:sym typeface="Symbol"/>
              </a:rPr>
              <a:t>−</a:t>
            </a:r>
            <a:r>
              <a:rPr lang="en-US" sz="2400" b="1" dirty="0" err="1" smtClean="0">
                <a:solidFill>
                  <a:prstClr val="white"/>
                </a:solidFill>
                <a:sym typeface="Symbol"/>
              </a:rPr>
              <a:t>x</a:t>
            </a:r>
            <a:r>
              <a:rPr lang="en-US" sz="2400" b="1" baseline="-25000" dirty="0" err="1" smtClean="0">
                <a:solidFill>
                  <a:prstClr val="white"/>
                </a:solidFill>
                <a:sym typeface="Symbol"/>
              </a:rPr>
              <a:t>p</a:t>
            </a:r>
            <a:endParaRPr lang="en-US" sz="2400" b="1" baseline="-25000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82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Camera detector for exclusivity</a:t>
            </a:r>
            <a:endParaRPr lang="de-D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64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974" y="908720"/>
            <a:ext cx="7956376" cy="5962986"/>
          </a:xfrm>
          <a:prstGeom prst="rect">
            <a:avLst/>
          </a:prstGeom>
        </p:spPr>
      </p:pic>
      <p:pic>
        <p:nvPicPr>
          <p:cNvPr id="8" name="Image 7" descr="setup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1447800"/>
            <a:ext cx="6096000" cy="402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1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7162800" cy="1020763"/>
          </a:xfrm>
        </p:spPr>
        <p:txBody>
          <a:bodyPr/>
          <a:lstStyle/>
          <a:p>
            <a:r>
              <a:rPr lang="en-US" dirty="0" smtClean="0"/>
              <a:t>DVCS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228599" y="1295400"/>
            <a:ext cx="3694955" cy="2362199"/>
          </a:xfrm>
        </p:spPr>
        <p:txBody>
          <a:bodyPr>
            <a:noAutofit/>
          </a:bodyPr>
          <a:lstStyle/>
          <a:p>
            <a:pPr>
              <a:buFontTx/>
              <a:buChar char="•"/>
            </a:pPr>
            <a:r>
              <a:rPr lang="en-US" sz="2000" dirty="0" smtClean="0"/>
              <a:t>DVCS is the cleanest process to determine GPDs</a:t>
            </a:r>
          </a:p>
          <a:p>
            <a:pPr>
              <a:buFontTx/>
              <a:buChar char="•"/>
            </a:pPr>
            <a:r>
              <a:rPr lang="en-US" sz="2000" dirty="0" smtClean="0"/>
              <a:t>need a world-wide effort</a:t>
            </a:r>
          </a:p>
          <a:p>
            <a:pPr>
              <a:buFontTx/>
              <a:buChar char="•"/>
            </a:pPr>
            <a:r>
              <a:rPr lang="en-US" sz="2000" dirty="0"/>
              <a:t>g</a:t>
            </a:r>
            <a:r>
              <a:rPr lang="en-US" sz="2000" dirty="0" smtClean="0"/>
              <a:t>lobal analysis over large kinematic range mandatory</a:t>
            </a:r>
          </a:p>
          <a:p>
            <a:pPr>
              <a:buFontTx/>
              <a:buChar char="•"/>
            </a:pPr>
            <a:r>
              <a:rPr lang="en-US" sz="2000" dirty="0" smtClean="0"/>
              <a:t>COMPASS-II: bridges HERA to JLAB 11 GeV kinematics</a:t>
            </a:r>
          </a:p>
        </p:txBody>
      </p:sp>
      <p:sp>
        <p:nvSpPr>
          <p:cNvPr id="3379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G.K. Mallot 5/10/2015</a:t>
            </a:r>
            <a:endParaRPr lang="fr-FR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379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PACSPIN Taipei</a:t>
            </a:r>
            <a:endParaRPr lang="fr-FR" sz="1800" smtClean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067944" y="1214403"/>
            <a:ext cx="5070985" cy="4878893"/>
            <a:chOff x="107504" y="1148319"/>
            <a:chExt cx="5786382" cy="5737065"/>
          </a:xfrm>
        </p:grpSpPr>
        <p:grpSp>
          <p:nvGrpSpPr>
            <p:cNvPr id="10" name="Groupe 8"/>
            <p:cNvGrpSpPr/>
            <p:nvPr/>
          </p:nvGrpSpPr>
          <p:grpSpPr>
            <a:xfrm>
              <a:off x="107504" y="1148319"/>
              <a:ext cx="5786382" cy="5737065"/>
              <a:chOff x="-32" y="785794"/>
              <a:chExt cx="5786382" cy="5737065"/>
            </a:xfrm>
          </p:grpSpPr>
          <p:pic>
            <p:nvPicPr>
              <p:cNvPr id="17" name="Image 5" descr="kinplane2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-32" y="785794"/>
                <a:ext cx="5629275" cy="5629275"/>
              </a:xfrm>
              <a:prstGeom prst="rect">
                <a:avLst/>
              </a:prstGeom>
            </p:spPr>
          </p:pic>
          <p:sp>
            <p:nvSpPr>
              <p:cNvPr id="18" name="ZoneTexte 6"/>
              <p:cNvSpPr txBox="1"/>
              <p:nvPr/>
            </p:nvSpPr>
            <p:spPr>
              <a:xfrm>
                <a:off x="5500694" y="6215082"/>
                <a:ext cx="2856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 smtClean="0"/>
                  <a:t>B</a:t>
                </a:r>
                <a:endParaRPr lang="fr-FR" sz="1400" b="1" dirty="0"/>
              </a:p>
            </p:txBody>
          </p:sp>
        </p:grpSp>
        <p:sp>
          <p:nvSpPr>
            <p:cNvPr id="11" name="ZoneTexte 7"/>
            <p:cNvSpPr txBox="1"/>
            <p:nvPr/>
          </p:nvSpPr>
          <p:spPr>
            <a:xfrm>
              <a:off x="2926199" y="1526831"/>
              <a:ext cx="2073304" cy="977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    </a:t>
              </a:r>
              <a:r>
                <a:rPr lang="fr-FR" sz="2400" dirty="0" err="1" smtClean="0"/>
                <a:t>fixed</a:t>
              </a:r>
              <a:r>
                <a:rPr lang="fr-FR" sz="2400" dirty="0" smtClean="0"/>
                <a:t> </a:t>
              </a:r>
              <a:r>
                <a:rPr lang="fr-FR" sz="2400" dirty="0" err="1" smtClean="0"/>
                <a:t>target</a:t>
              </a:r>
              <a:endParaRPr lang="fr-FR" sz="800" dirty="0" smtClean="0"/>
            </a:p>
            <a:p>
              <a:r>
                <a:rPr lang="fr-FR" sz="2400" dirty="0" err="1" smtClean="0"/>
                <a:t>collider</a:t>
              </a:r>
              <a:endParaRPr lang="fr-FR" sz="2400" dirty="0"/>
            </a:p>
          </p:txBody>
        </p:sp>
        <p:sp>
          <p:nvSpPr>
            <p:cNvPr id="12" name="ZoneTexte 8"/>
            <p:cNvSpPr txBox="1"/>
            <p:nvPr/>
          </p:nvSpPr>
          <p:spPr>
            <a:xfrm>
              <a:off x="2581518" y="1196752"/>
              <a:ext cx="51648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5400" dirty="0" smtClean="0">
                  <a:sym typeface="Symbol"/>
                </a:rPr>
                <a:t></a:t>
              </a:r>
              <a:endParaRPr lang="fr-FR" sz="5400" dirty="0"/>
            </a:p>
          </p:txBody>
        </p:sp>
        <p:sp>
          <p:nvSpPr>
            <p:cNvPr id="13" name="ZoneTexte 9"/>
            <p:cNvSpPr txBox="1"/>
            <p:nvPr/>
          </p:nvSpPr>
          <p:spPr>
            <a:xfrm rot="17762236">
              <a:off x="1454148" y="4000128"/>
              <a:ext cx="17764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 smtClean="0"/>
                <a:t>E=160 </a:t>
              </a:r>
              <a:r>
                <a:rPr lang="fr-FR" sz="2800" dirty="0" err="1" smtClean="0"/>
                <a:t>GeV</a:t>
              </a:r>
              <a:endParaRPr lang="fr-FR" sz="2800" dirty="0"/>
            </a:p>
          </p:txBody>
        </p:sp>
        <p:sp>
          <p:nvSpPr>
            <p:cNvPr id="14" name="ZoneTexte 10"/>
            <p:cNvSpPr txBox="1"/>
            <p:nvPr/>
          </p:nvSpPr>
          <p:spPr>
            <a:xfrm rot="17762236">
              <a:off x="2856007" y="4142221"/>
              <a:ext cx="15937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 smtClean="0"/>
                <a:t>E=27 </a:t>
              </a:r>
              <a:r>
                <a:rPr lang="fr-FR" sz="2800" dirty="0" err="1" smtClean="0"/>
                <a:t>GeV</a:t>
              </a:r>
              <a:endParaRPr lang="fr-FR" sz="2800" dirty="0"/>
            </a:p>
          </p:txBody>
        </p:sp>
        <p:sp>
          <p:nvSpPr>
            <p:cNvPr id="15" name="ZoneTexte 11"/>
            <p:cNvSpPr txBox="1"/>
            <p:nvPr/>
          </p:nvSpPr>
          <p:spPr>
            <a:xfrm rot="17762236">
              <a:off x="3449627" y="4214229"/>
              <a:ext cx="15937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 smtClean="0"/>
                <a:t>E=11 </a:t>
              </a:r>
              <a:r>
                <a:rPr lang="fr-FR" sz="2800" dirty="0" err="1" smtClean="0"/>
                <a:t>GeV</a:t>
              </a:r>
              <a:endParaRPr lang="fr-FR" sz="2800" dirty="0"/>
            </a:p>
          </p:txBody>
        </p:sp>
        <p:sp>
          <p:nvSpPr>
            <p:cNvPr id="16" name="ZoneTexte 12"/>
            <p:cNvSpPr txBox="1"/>
            <p:nvPr/>
          </p:nvSpPr>
          <p:spPr>
            <a:xfrm rot="17295696">
              <a:off x="4380696" y="5202538"/>
              <a:ext cx="1120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W &gt; 2GeV</a:t>
              </a:r>
              <a:endParaRPr lang="fr-FR" dirty="0"/>
            </a:p>
          </p:txBody>
        </p:sp>
      </p:grpSp>
      <p:pic>
        <p:nvPicPr>
          <p:cNvPr id="21" name="Picture 6" descr="D:\talks\icons\compass_logo_125x125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694" y="2567841"/>
            <a:ext cx="685800" cy="6858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01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ounded Rectangle 61"/>
          <p:cNvSpPr/>
          <p:nvPr/>
        </p:nvSpPr>
        <p:spPr>
          <a:xfrm>
            <a:off x="228600" y="4876800"/>
            <a:ext cx="5410200" cy="1295400"/>
          </a:xfrm>
          <a:prstGeom prst="roundRect">
            <a:avLst/>
          </a:prstGeom>
          <a:solidFill>
            <a:schemeClr val="bg1">
              <a:lumMod val="7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5791200" y="4876800"/>
            <a:ext cx="3192379" cy="1295400"/>
          </a:xfrm>
          <a:prstGeom prst="roundRect">
            <a:avLst/>
          </a:prstGeom>
          <a:solidFill>
            <a:schemeClr val="bg1">
              <a:lumMod val="7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7473310" cy="1020763"/>
          </a:xfrm>
        </p:spPr>
        <p:txBody>
          <a:bodyPr>
            <a:normAutofit/>
          </a:bodyPr>
          <a:lstStyle/>
          <a:p>
            <a:r>
              <a:rPr lang="en-US" dirty="0" smtClean="0"/>
              <a:t>DVCS–Bethe-</a:t>
            </a:r>
            <a:r>
              <a:rPr lang="en-US" dirty="0" err="1" smtClean="0"/>
              <a:t>Heitler</a:t>
            </a:r>
            <a:r>
              <a:rPr lang="en-US" dirty="0" smtClean="0"/>
              <a:t> interference </a:t>
            </a:r>
            <a:r>
              <a:rPr lang="en-US" i="1" dirty="0" smtClean="0"/>
              <a:t>I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228599" y="1066800"/>
            <a:ext cx="5085347" cy="1570112"/>
          </a:xfrm>
        </p:spPr>
        <p:txBody>
          <a:bodyPr>
            <a:noAutofit/>
          </a:bodyPr>
          <a:lstStyle/>
          <a:p>
            <a:pPr>
              <a:buFontTx/>
              <a:buChar char="•"/>
            </a:pPr>
            <a:r>
              <a:rPr lang="en-US" sz="2000" dirty="0" smtClean="0"/>
              <a:t>DVCS</a:t>
            </a:r>
            <a:r>
              <a:rPr lang="en-US" sz="2000" i="1" dirty="0" smtClean="0"/>
              <a:t> </a:t>
            </a:r>
            <a:r>
              <a:rPr lang="en-US" sz="2000" dirty="0" smtClean="0"/>
              <a:t>can be separated from BH and constrain the GPD </a:t>
            </a:r>
            <a:r>
              <a:rPr lang="en-US" sz="2000" i="1" dirty="0" smtClean="0"/>
              <a:t>H </a:t>
            </a:r>
            <a:r>
              <a:rPr lang="en-US" sz="2000" dirty="0" smtClean="0"/>
              <a:t>e.g. using different charge &amp; spin (</a:t>
            </a:r>
            <a:r>
              <a:rPr lang="en-US" sz="2000" b="1" dirty="0" smtClean="0">
                <a:solidFill>
                  <a:srgbClr val="FF00FF"/>
                </a:solidFill>
              </a:rPr>
              <a:t>e</a:t>
            </a:r>
            <a:r>
              <a:rPr lang="el-GR" sz="2000" b="1" baseline="-25000" dirty="0" smtClean="0">
                <a:solidFill>
                  <a:srgbClr val="FF00FF"/>
                </a:solidFill>
              </a:rPr>
              <a:t>μ</a:t>
            </a:r>
            <a:r>
              <a:rPr lang="en-US" sz="2000" dirty="0" smtClean="0"/>
              <a:t>&amp; </a:t>
            </a:r>
            <a:r>
              <a:rPr lang="en-US" sz="2000" b="1" dirty="0" smtClean="0">
                <a:solidFill>
                  <a:srgbClr val="0000FF"/>
                </a:solidFill>
              </a:rPr>
              <a:t>P</a:t>
            </a:r>
            <a:r>
              <a:rPr lang="el-GR" sz="2000" b="1" baseline="-25000" dirty="0" smtClean="0">
                <a:solidFill>
                  <a:srgbClr val="0000FF"/>
                </a:solidFill>
              </a:rPr>
              <a:t>μ</a:t>
            </a:r>
            <a:r>
              <a:rPr lang="en-US" sz="2000" dirty="0" smtClean="0"/>
              <a:t>) cross section combinations of the </a:t>
            </a:r>
            <a:r>
              <a:rPr lang="el-GR" sz="2000" dirty="0" smtClean="0"/>
              <a:t>μ </a:t>
            </a:r>
            <a:r>
              <a:rPr lang="en-US" sz="2000" dirty="0" smtClean="0"/>
              <a:t>beam</a:t>
            </a:r>
          </a:p>
        </p:txBody>
      </p:sp>
      <p:sp>
        <p:nvSpPr>
          <p:cNvPr id="3379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G.K. Mallot 5/10/2015</a:t>
            </a:r>
            <a:endParaRPr lang="fr-FR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379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PACSPIN Taipei</a:t>
            </a:r>
            <a:endParaRPr lang="fr-FR" sz="1800" smtClean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2" name="Grouper 26"/>
          <p:cNvGrpSpPr/>
          <p:nvPr/>
        </p:nvGrpSpPr>
        <p:grpSpPr>
          <a:xfrm>
            <a:off x="5436096" y="1295400"/>
            <a:ext cx="3374529" cy="1398814"/>
            <a:chOff x="561975" y="1082675"/>
            <a:chExt cx="3248025" cy="1127125"/>
          </a:xfrm>
        </p:grpSpPr>
        <p:grpSp>
          <p:nvGrpSpPr>
            <p:cNvPr id="23" name="Group 14"/>
            <p:cNvGrpSpPr>
              <a:grpSpLocks/>
            </p:cNvGrpSpPr>
            <p:nvPr/>
          </p:nvGrpSpPr>
          <p:grpSpPr bwMode="auto">
            <a:xfrm>
              <a:off x="561974" y="1136921"/>
              <a:ext cx="1284895" cy="762000"/>
              <a:chOff x="1104" y="1584"/>
              <a:chExt cx="1104" cy="672"/>
            </a:xfrm>
          </p:grpSpPr>
          <p:sp>
            <p:nvSpPr>
              <p:cNvPr id="32" name="Freeform 15"/>
              <p:cNvSpPr>
                <a:spLocks/>
              </p:cNvSpPr>
              <p:nvPr/>
            </p:nvSpPr>
            <p:spPr bwMode="auto">
              <a:xfrm rot="-34070222">
                <a:off x="1632" y="1968"/>
                <a:ext cx="432" cy="83"/>
              </a:xfrm>
              <a:custGeom>
                <a:avLst/>
                <a:gdLst/>
                <a:ahLst/>
                <a:cxnLst>
                  <a:cxn ang="0">
                    <a:pos x="0" y="183"/>
                  </a:cxn>
                  <a:cxn ang="0">
                    <a:pos x="248" y="475"/>
                  </a:cxn>
                  <a:cxn ang="0">
                    <a:pos x="510" y="38"/>
                  </a:cxn>
                  <a:cxn ang="0">
                    <a:pos x="758" y="490"/>
                  </a:cxn>
                  <a:cxn ang="0">
                    <a:pos x="1013" y="23"/>
                  </a:cxn>
                  <a:cxn ang="0">
                    <a:pos x="1276" y="490"/>
                  </a:cxn>
                  <a:cxn ang="0">
                    <a:pos x="1524" y="16"/>
                  </a:cxn>
                  <a:cxn ang="0">
                    <a:pos x="1742" y="504"/>
                  </a:cxn>
                  <a:cxn ang="0">
                    <a:pos x="2012" y="30"/>
                  </a:cxn>
                  <a:cxn ang="0">
                    <a:pos x="2231" y="490"/>
                  </a:cxn>
                  <a:cxn ang="0">
                    <a:pos x="2501" y="30"/>
                  </a:cxn>
                  <a:cxn ang="0">
                    <a:pos x="2698" y="307"/>
                  </a:cxn>
                  <a:cxn ang="0">
                    <a:pos x="2800" y="322"/>
                  </a:cxn>
                </a:cxnLst>
                <a:rect l="0" t="0" r="r" b="b"/>
                <a:pathLst>
                  <a:path w="2800" h="506">
                    <a:moveTo>
                      <a:pt x="0" y="183"/>
                    </a:moveTo>
                    <a:cubicBezTo>
                      <a:pt x="41" y="231"/>
                      <a:pt x="163" y="499"/>
                      <a:pt x="248" y="475"/>
                    </a:cubicBezTo>
                    <a:cubicBezTo>
                      <a:pt x="333" y="451"/>
                      <a:pt x="425" y="36"/>
                      <a:pt x="510" y="38"/>
                    </a:cubicBezTo>
                    <a:cubicBezTo>
                      <a:pt x="595" y="40"/>
                      <a:pt x="674" y="492"/>
                      <a:pt x="758" y="490"/>
                    </a:cubicBezTo>
                    <a:cubicBezTo>
                      <a:pt x="842" y="488"/>
                      <a:pt x="927" y="23"/>
                      <a:pt x="1013" y="23"/>
                    </a:cubicBezTo>
                    <a:cubicBezTo>
                      <a:pt x="1099" y="23"/>
                      <a:pt x="1191" y="491"/>
                      <a:pt x="1276" y="490"/>
                    </a:cubicBezTo>
                    <a:cubicBezTo>
                      <a:pt x="1361" y="489"/>
                      <a:pt x="1446" y="14"/>
                      <a:pt x="1524" y="16"/>
                    </a:cubicBezTo>
                    <a:cubicBezTo>
                      <a:pt x="1602" y="18"/>
                      <a:pt x="1661" y="502"/>
                      <a:pt x="1742" y="504"/>
                    </a:cubicBezTo>
                    <a:cubicBezTo>
                      <a:pt x="1823" y="506"/>
                      <a:pt x="1931" y="32"/>
                      <a:pt x="2012" y="30"/>
                    </a:cubicBezTo>
                    <a:cubicBezTo>
                      <a:pt x="2093" y="28"/>
                      <a:pt x="2150" y="490"/>
                      <a:pt x="2231" y="490"/>
                    </a:cubicBezTo>
                    <a:cubicBezTo>
                      <a:pt x="2312" y="490"/>
                      <a:pt x="2423" y="60"/>
                      <a:pt x="2501" y="30"/>
                    </a:cubicBezTo>
                    <a:cubicBezTo>
                      <a:pt x="2579" y="0"/>
                      <a:pt x="2648" y="258"/>
                      <a:pt x="2698" y="307"/>
                    </a:cubicBezTo>
                    <a:cubicBezTo>
                      <a:pt x="2748" y="356"/>
                      <a:pt x="2779" y="319"/>
                      <a:pt x="2800" y="322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Line 16"/>
              <p:cNvSpPr>
                <a:spLocks noChangeShapeType="1"/>
              </p:cNvSpPr>
              <p:nvPr/>
            </p:nvSpPr>
            <p:spPr bwMode="auto">
              <a:xfrm>
                <a:off x="1104" y="2160"/>
                <a:ext cx="1104" cy="0"/>
              </a:xfrm>
              <a:prstGeom prst="line">
                <a:avLst/>
              </a:prstGeom>
              <a:noFill/>
              <a:ln w="28575">
                <a:solidFill>
                  <a:srgbClr val="3366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Line 17"/>
              <p:cNvSpPr>
                <a:spLocks noChangeShapeType="1"/>
              </p:cNvSpPr>
              <p:nvPr/>
            </p:nvSpPr>
            <p:spPr bwMode="auto">
              <a:xfrm>
                <a:off x="1200" y="1632"/>
                <a:ext cx="432" cy="96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Line 18"/>
              <p:cNvSpPr>
                <a:spLocks noChangeShapeType="1"/>
              </p:cNvSpPr>
              <p:nvPr/>
            </p:nvSpPr>
            <p:spPr bwMode="auto">
              <a:xfrm flipV="1">
                <a:off x="1632" y="1584"/>
                <a:ext cx="432" cy="144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19"/>
              <p:cNvSpPr>
                <a:spLocks/>
              </p:cNvSpPr>
              <p:nvPr/>
            </p:nvSpPr>
            <p:spPr bwMode="auto">
              <a:xfrm rot="-37790826">
                <a:off x="1389" y="1923"/>
                <a:ext cx="477" cy="87"/>
              </a:xfrm>
              <a:custGeom>
                <a:avLst/>
                <a:gdLst/>
                <a:ahLst/>
                <a:cxnLst>
                  <a:cxn ang="0">
                    <a:pos x="0" y="183"/>
                  </a:cxn>
                  <a:cxn ang="0">
                    <a:pos x="248" y="475"/>
                  </a:cxn>
                  <a:cxn ang="0">
                    <a:pos x="510" y="38"/>
                  </a:cxn>
                  <a:cxn ang="0">
                    <a:pos x="758" y="490"/>
                  </a:cxn>
                  <a:cxn ang="0">
                    <a:pos x="1013" y="23"/>
                  </a:cxn>
                  <a:cxn ang="0">
                    <a:pos x="1276" y="490"/>
                  </a:cxn>
                  <a:cxn ang="0">
                    <a:pos x="1524" y="16"/>
                  </a:cxn>
                  <a:cxn ang="0">
                    <a:pos x="1742" y="504"/>
                  </a:cxn>
                  <a:cxn ang="0">
                    <a:pos x="2012" y="30"/>
                  </a:cxn>
                  <a:cxn ang="0">
                    <a:pos x="2231" y="490"/>
                  </a:cxn>
                  <a:cxn ang="0">
                    <a:pos x="2501" y="30"/>
                  </a:cxn>
                  <a:cxn ang="0">
                    <a:pos x="2698" y="307"/>
                  </a:cxn>
                  <a:cxn ang="0">
                    <a:pos x="2800" y="322"/>
                  </a:cxn>
                </a:cxnLst>
                <a:rect l="0" t="0" r="r" b="b"/>
                <a:pathLst>
                  <a:path w="2800" h="506">
                    <a:moveTo>
                      <a:pt x="0" y="183"/>
                    </a:moveTo>
                    <a:cubicBezTo>
                      <a:pt x="41" y="231"/>
                      <a:pt x="163" y="499"/>
                      <a:pt x="248" y="475"/>
                    </a:cubicBezTo>
                    <a:cubicBezTo>
                      <a:pt x="333" y="451"/>
                      <a:pt x="425" y="36"/>
                      <a:pt x="510" y="38"/>
                    </a:cubicBezTo>
                    <a:cubicBezTo>
                      <a:pt x="595" y="40"/>
                      <a:pt x="674" y="492"/>
                      <a:pt x="758" y="490"/>
                    </a:cubicBezTo>
                    <a:cubicBezTo>
                      <a:pt x="842" y="488"/>
                      <a:pt x="927" y="23"/>
                      <a:pt x="1013" y="23"/>
                    </a:cubicBezTo>
                    <a:cubicBezTo>
                      <a:pt x="1099" y="23"/>
                      <a:pt x="1191" y="491"/>
                      <a:pt x="1276" y="490"/>
                    </a:cubicBezTo>
                    <a:cubicBezTo>
                      <a:pt x="1361" y="489"/>
                      <a:pt x="1446" y="14"/>
                      <a:pt x="1524" y="16"/>
                    </a:cubicBezTo>
                    <a:cubicBezTo>
                      <a:pt x="1602" y="18"/>
                      <a:pt x="1661" y="502"/>
                      <a:pt x="1742" y="504"/>
                    </a:cubicBezTo>
                    <a:cubicBezTo>
                      <a:pt x="1823" y="506"/>
                      <a:pt x="1931" y="32"/>
                      <a:pt x="2012" y="30"/>
                    </a:cubicBezTo>
                    <a:cubicBezTo>
                      <a:pt x="2093" y="28"/>
                      <a:pt x="2150" y="490"/>
                      <a:pt x="2231" y="490"/>
                    </a:cubicBezTo>
                    <a:cubicBezTo>
                      <a:pt x="2312" y="490"/>
                      <a:pt x="2423" y="60"/>
                      <a:pt x="2501" y="30"/>
                    </a:cubicBezTo>
                    <a:cubicBezTo>
                      <a:pt x="2579" y="0"/>
                      <a:pt x="2648" y="258"/>
                      <a:pt x="2698" y="307"/>
                    </a:cubicBezTo>
                    <a:cubicBezTo>
                      <a:pt x="2748" y="356"/>
                      <a:pt x="2779" y="319"/>
                      <a:pt x="2800" y="32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Oval 20"/>
              <p:cNvSpPr>
                <a:spLocks noChangeArrowheads="1"/>
              </p:cNvSpPr>
              <p:nvPr/>
            </p:nvSpPr>
            <p:spPr bwMode="auto">
              <a:xfrm>
                <a:off x="1536" y="2064"/>
                <a:ext cx="144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4" name="Freeform 21"/>
            <p:cNvSpPr>
              <a:spLocks/>
            </p:cNvSpPr>
            <p:nvPr/>
          </p:nvSpPr>
          <p:spPr bwMode="auto">
            <a:xfrm rot="9129778">
              <a:off x="2741936" y="1082675"/>
              <a:ext cx="502418" cy="93928"/>
            </a:xfrm>
            <a:custGeom>
              <a:avLst/>
              <a:gdLst/>
              <a:ahLst/>
              <a:cxnLst>
                <a:cxn ang="0">
                  <a:pos x="0" y="183"/>
                </a:cxn>
                <a:cxn ang="0">
                  <a:pos x="248" y="475"/>
                </a:cxn>
                <a:cxn ang="0">
                  <a:pos x="510" y="38"/>
                </a:cxn>
                <a:cxn ang="0">
                  <a:pos x="758" y="490"/>
                </a:cxn>
                <a:cxn ang="0">
                  <a:pos x="1013" y="23"/>
                </a:cxn>
                <a:cxn ang="0">
                  <a:pos x="1276" y="490"/>
                </a:cxn>
                <a:cxn ang="0">
                  <a:pos x="1524" y="16"/>
                </a:cxn>
                <a:cxn ang="0">
                  <a:pos x="1742" y="504"/>
                </a:cxn>
                <a:cxn ang="0">
                  <a:pos x="2012" y="30"/>
                </a:cxn>
                <a:cxn ang="0">
                  <a:pos x="2231" y="490"/>
                </a:cxn>
                <a:cxn ang="0">
                  <a:pos x="2501" y="30"/>
                </a:cxn>
                <a:cxn ang="0">
                  <a:pos x="2698" y="307"/>
                </a:cxn>
                <a:cxn ang="0">
                  <a:pos x="2800" y="322"/>
                </a:cxn>
              </a:cxnLst>
              <a:rect l="0" t="0" r="r" b="b"/>
              <a:pathLst>
                <a:path w="2800" h="506">
                  <a:moveTo>
                    <a:pt x="0" y="183"/>
                  </a:moveTo>
                  <a:cubicBezTo>
                    <a:pt x="41" y="231"/>
                    <a:pt x="163" y="499"/>
                    <a:pt x="248" y="475"/>
                  </a:cubicBezTo>
                  <a:cubicBezTo>
                    <a:pt x="333" y="451"/>
                    <a:pt x="425" y="36"/>
                    <a:pt x="510" y="38"/>
                  </a:cubicBezTo>
                  <a:cubicBezTo>
                    <a:pt x="595" y="40"/>
                    <a:pt x="674" y="492"/>
                    <a:pt x="758" y="490"/>
                  </a:cubicBezTo>
                  <a:cubicBezTo>
                    <a:pt x="842" y="488"/>
                    <a:pt x="927" y="23"/>
                    <a:pt x="1013" y="23"/>
                  </a:cubicBezTo>
                  <a:cubicBezTo>
                    <a:pt x="1099" y="23"/>
                    <a:pt x="1191" y="491"/>
                    <a:pt x="1276" y="490"/>
                  </a:cubicBezTo>
                  <a:cubicBezTo>
                    <a:pt x="1361" y="489"/>
                    <a:pt x="1446" y="14"/>
                    <a:pt x="1524" y="16"/>
                  </a:cubicBezTo>
                  <a:cubicBezTo>
                    <a:pt x="1602" y="18"/>
                    <a:pt x="1661" y="502"/>
                    <a:pt x="1742" y="504"/>
                  </a:cubicBezTo>
                  <a:cubicBezTo>
                    <a:pt x="1823" y="506"/>
                    <a:pt x="1931" y="32"/>
                    <a:pt x="2012" y="30"/>
                  </a:cubicBezTo>
                  <a:cubicBezTo>
                    <a:pt x="2093" y="28"/>
                    <a:pt x="2150" y="490"/>
                    <a:pt x="2231" y="490"/>
                  </a:cubicBezTo>
                  <a:cubicBezTo>
                    <a:pt x="2312" y="490"/>
                    <a:pt x="2423" y="60"/>
                    <a:pt x="2501" y="30"/>
                  </a:cubicBezTo>
                  <a:cubicBezTo>
                    <a:pt x="2579" y="0"/>
                    <a:pt x="2648" y="258"/>
                    <a:pt x="2698" y="307"/>
                  </a:cubicBezTo>
                  <a:cubicBezTo>
                    <a:pt x="2748" y="356"/>
                    <a:pt x="2779" y="319"/>
                    <a:pt x="2800" y="322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Line 22"/>
            <p:cNvSpPr>
              <a:spLocks noChangeShapeType="1"/>
            </p:cNvSpPr>
            <p:nvPr/>
          </p:nvSpPr>
          <p:spPr bwMode="auto">
            <a:xfrm>
              <a:off x="2406990" y="1790436"/>
              <a:ext cx="1284895" cy="0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>
              <a:off x="2518169" y="1192478"/>
              <a:ext cx="503826" cy="108479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Line 24"/>
            <p:cNvSpPr>
              <a:spLocks noChangeShapeType="1"/>
            </p:cNvSpPr>
            <p:nvPr/>
          </p:nvSpPr>
          <p:spPr bwMode="auto">
            <a:xfrm flipV="1">
              <a:off x="3021995" y="1136915"/>
              <a:ext cx="502419" cy="164042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 rot="5409174">
              <a:off x="2745829" y="1520829"/>
              <a:ext cx="541073" cy="101328"/>
            </a:xfrm>
            <a:custGeom>
              <a:avLst/>
              <a:gdLst/>
              <a:ahLst/>
              <a:cxnLst>
                <a:cxn ang="0">
                  <a:pos x="0" y="183"/>
                </a:cxn>
                <a:cxn ang="0">
                  <a:pos x="248" y="475"/>
                </a:cxn>
                <a:cxn ang="0">
                  <a:pos x="510" y="38"/>
                </a:cxn>
                <a:cxn ang="0">
                  <a:pos x="758" y="490"/>
                </a:cxn>
                <a:cxn ang="0">
                  <a:pos x="1013" y="23"/>
                </a:cxn>
                <a:cxn ang="0">
                  <a:pos x="1276" y="490"/>
                </a:cxn>
                <a:cxn ang="0">
                  <a:pos x="1524" y="16"/>
                </a:cxn>
                <a:cxn ang="0">
                  <a:pos x="1742" y="504"/>
                </a:cxn>
                <a:cxn ang="0">
                  <a:pos x="2012" y="30"/>
                </a:cxn>
                <a:cxn ang="0">
                  <a:pos x="2231" y="490"/>
                </a:cxn>
                <a:cxn ang="0">
                  <a:pos x="2501" y="30"/>
                </a:cxn>
                <a:cxn ang="0">
                  <a:pos x="2698" y="307"/>
                </a:cxn>
                <a:cxn ang="0">
                  <a:pos x="2800" y="322"/>
                </a:cxn>
              </a:cxnLst>
              <a:rect l="0" t="0" r="r" b="b"/>
              <a:pathLst>
                <a:path w="2800" h="506">
                  <a:moveTo>
                    <a:pt x="0" y="183"/>
                  </a:moveTo>
                  <a:cubicBezTo>
                    <a:pt x="41" y="231"/>
                    <a:pt x="163" y="499"/>
                    <a:pt x="248" y="475"/>
                  </a:cubicBezTo>
                  <a:cubicBezTo>
                    <a:pt x="333" y="451"/>
                    <a:pt x="425" y="36"/>
                    <a:pt x="510" y="38"/>
                  </a:cubicBezTo>
                  <a:cubicBezTo>
                    <a:pt x="595" y="40"/>
                    <a:pt x="674" y="492"/>
                    <a:pt x="758" y="490"/>
                  </a:cubicBezTo>
                  <a:cubicBezTo>
                    <a:pt x="842" y="488"/>
                    <a:pt x="927" y="23"/>
                    <a:pt x="1013" y="23"/>
                  </a:cubicBezTo>
                  <a:cubicBezTo>
                    <a:pt x="1099" y="23"/>
                    <a:pt x="1191" y="491"/>
                    <a:pt x="1276" y="490"/>
                  </a:cubicBezTo>
                  <a:cubicBezTo>
                    <a:pt x="1361" y="489"/>
                    <a:pt x="1446" y="14"/>
                    <a:pt x="1524" y="16"/>
                  </a:cubicBezTo>
                  <a:cubicBezTo>
                    <a:pt x="1602" y="18"/>
                    <a:pt x="1661" y="502"/>
                    <a:pt x="1742" y="504"/>
                  </a:cubicBezTo>
                  <a:cubicBezTo>
                    <a:pt x="1823" y="506"/>
                    <a:pt x="1931" y="32"/>
                    <a:pt x="2012" y="30"/>
                  </a:cubicBezTo>
                  <a:cubicBezTo>
                    <a:pt x="2093" y="28"/>
                    <a:pt x="2150" y="490"/>
                    <a:pt x="2231" y="490"/>
                  </a:cubicBezTo>
                  <a:cubicBezTo>
                    <a:pt x="2312" y="490"/>
                    <a:pt x="2423" y="60"/>
                    <a:pt x="2501" y="30"/>
                  </a:cubicBezTo>
                  <a:cubicBezTo>
                    <a:pt x="2579" y="0"/>
                    <a:pt x="2648" y="258"/>
                    <a:pt x="2698" y="307"/>
                  </a:cubicBezTo>
                  <a:cubicBezTo>
                    <a:pt x="2748" y="356"/>
                    <a:pt x="2779" y="319"/>
                    <a:pt x="2800" y="32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Oval 26"/>
            <p:cNvSpPr>
              <a:spLocks noChangeArrowheads="1"/>
            </p:cNvSpPr>
            <p:nvPr/>
          </p:nvSpPr>
          <p:spPr bwMode="auto">
            <a:xfrm>
              <a:off x="2909408" y="1681957"/>
              <a:ext cx="167473" cy="2169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Text Box 33"/>
            <p:cNvSpPr txBox="1">
              <a:spLocks noChangeArrowheads="1"/>
            </p:cNvSpPr>
            <p:nvPr/>
          </p:nvSpPr>
          <p:spPr bwMode="auto">
            <a:xfrm>
              <a:off x="673155" y="1893358"/>
              <a:ext cx="1052686" cy="314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76805" tIns="38402" rIns="76805" bIns="38402">
              <a:prstTxWarp prst="textNoShape">
                <a:avLst/>
              </a:prstTxWarp>
              <a:spAutoFit/>
            </a:bodyPr>
            <a:lstStyle/>
            <a:p>
              <a:pPr defTabSz="768350"/>
              <a:r>
                <a:rPr lang="en-GB" sz="1700" b="1">
                  <a:solidFill>
                    <a:prstClr val="black"/>
                  </a:solidFill>
                </a:rPr>
                <a:t>Deep VCS</a:t>
              </a:r>
              <a:endParaRPr lang="fr-FR" sz="1700" b="1" dirty="0">
                <a:solidFill>
                  <a:prstClr val="black"/>
                </a:solidFill>
              </a:endParaRPr>
            </a:p>
          </p:txBody>
        </p:sp>
        <p:sp>
          <p:nvSpPr>
            <p:cNvPr id="31" name="Text Box 34"/>
            <p:cNvSpPr txBox="1">
              <a:spLocks noChangeArrowheads="1"/>
            </p:cNvSpPr>
            <p:nvPr/>
          </p:nvSpPr>
          <p:spPr bwMode="auto">
            <a:xfrm>
              <a:off x="2373112" y="1894946"/>
              <a:ext cx="1436888" cy="314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76805" tIns="38402" rIns="76805" bIns="38402">
              <a:prstTxWarp prst="textNoShape">
                <a:avLst/>
              </a:prstTxWarp>
              <a:spAutoFit/>
            </a:bodyPr>
            <a:lstStyle/>
            <a:p>
              <a:pPr defTabSz="768350"/>
              <a:r>
                <a:rPr lang="en-GB" sz="1700" b="1" dirty="0">
                  <a:solidFill>
                    <a:prstClr val="black"/>
                  </a:solidFill>
                </a:rPr>
                <a:t>Bethe-Heitler</a:t>
              </a:r>
              <a:endParaRPr lang="fr-FR" sz="17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54" name="Content Placeholder 2"/>
          <p:cNvSpPr txBox="1">
            <a:spLocks/>
          </p:cNvSpPr>
          <p:nvPr/>
        </p:nvSpPr>
        <p:spPr>
          <a:xfrm>
            <a:off x="198046" y="2853213"/>
            <a:ext cx="80772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Note: </a:t>
            </a:r>
            <a:r>
              <a:rPr lang="el-GR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</a:t>
            </a:r>
            <a:r>
              <a:rPr lang="el-GR" sz="2000" baseline="30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±</a:t>
            </a:r>
            <a:r>
              <a:rPr lang="en-US" sz="2000" baseline="30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aseline="30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beams have </a:t>
            </a:r>
            <a:r>
              <a:rPr lang="en-US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opposite </a:t>
            </a:r>
            <a:r>
              <a:rPr lang="en-US" sz="20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polarisation</a:t>
            </a:r>
            <a:r>
              <a:rPr lang="en-US" sz="2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COMPASS</a:t>
            </a:r>
            <a:endParaRPr lang="en-US" sz="2000" baseline="30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6" name="Content Placeholder 2"/>
          <p:cNvSpPr txBox="1">
            <a:spLocks/>
          </p:cNvSpPr>
          <p:nvPr/>
        </p:nvSpPr>
        <p:spPr>
          <a:xfrm>
            <a:off x="360947" y="4299284"/>
            <a:ext cx="4953000" cy="190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400" dirty="0">
                <a:solidFill>
                  <a:prstClr val="black"/>
                </a:solidFill>
              </a:rPr>
              <a:t>Charge &amp; Spin sum </a:t>
            </a:r>
            <a:r>
              <a:rPr lang="en-US" sz="2400" dirty="0" smtClean="0">
                <a:solidFill>
                  <a:prstClr val="black"/>
                </a:solidFill>
              </a:rPr>
              <a:t>and difference: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730657" y="4355889"/>
            <a:ext cx="3039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chemeClr val="accent1"/>
                </a:solidFill>
              </a:rPr>
              <a:t>Im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</a:rPr>
              <a:t>I</a:t>
            </a:r>
            <a:r>
              <a:rPr lang="en-US" sz="2400" dirty="0" smtClean="0">
                <a:solidFill>
                  <a:prstClr val="black"/>
                </a:solidFill>
              </a:rPr>
              <a:t> and </a:t>
            </a:r>
            <a:r>
              <a:rPr lang="en-US" sz="2400" i="1" dirty="0">
                <a:solidFill>
                  <a:schemeClr val="accent1"/>
                </a:solidFill>
              </a:rPr>
              <a:t>Re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</a:rPr>
              <a:t>I</a:t>
            </a:r>
            <a:r>
              <a:rPr lang="en-US" sz="2400" dirty="0" smtClean="0">
                <a:solidFill>
                  <a:prstClr val="black"/>
                </a:solidFill>
              </a:rPr>
              <a:t> related to</a:t>
            </a:r>
            <a:endParaRPr lang="en-US" sz="2400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04800" y="3531096"/>
            <a:ext cx="7543800" cy="762000"/>
            <a:chOff x="304800" y="3387080"/>
            <a:chExt cx="7543800" cy="762000"/>
          </a:xfrm>
        </p:grpSpPr>
        <p:pic>
          <p:nvPicPr>
            <p:cNvPr id="10137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3429000"/>
              <a:ext cx="7018337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" name="Rounded Rectangle 62"/>
            <p:cNvSpPr/>
            <p:nvPr/>
          </p:nvSpPr>
          <p:spPr>
            <a:xfrm>
              <a:off x="304800" y="3387080"/>
              <a:ext cx="7543800" cy="762000"/>
            </a:xfrm>
            <a:prstGeom prst="roundRect">
              <a:avLst/>
            </a:prstGeom>
            <a:solidFill>
              <a:schemeClr val="bg1">
                <a:lumMod val="75000"/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2598" y="5071890"/>
            <a:ext cx="1606196" cy="436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5410200"/>
            <a:ext cx="3092244" cy="670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947" y="5432333"/>
            <a:ext cx="4394902" cy="626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919" y="4963461"/>
            <a:ext cx="5267561" cy="550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43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56" y="6648"/>
            <a:ext cx="8397746" cy="90207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Projection for beam charge-and-spin </a:t>
            </a:r>
            <a:r>
              <a:rPr lang="en-GB" dirty="0" err="1" smtClean="0"/>
              <a:t>asym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700808"/>
            <a:ext cx="8045618" cy="424847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G.K. Mallot 5/10/2015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PACSPIN Taipei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5456" y="1025732"/>
            <a:ext cx="5399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Amplitude of cos </a:t>
            </a:r>
            <a:r>
              <a:rPr lang="en-GB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 modulation of </a:t>
            </a:r>
            <a:endParaRPr lang="en-GB" sz="24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6216" y="6052646"/>
            <a:ext cx="2578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fits by </a:t>
            </a:r>
            <a:r>
              <a:rPr lang="en-GB" dirty="0" err="1" smtClean="0"/>
              <a:t>Kumericki</a:t>
            </a:r>
            <a:r>
              <a:rPr lang="en-GB" dirty="0" smtClean="0"/>
              <a:t>, Mueller</a:t>
            </a:r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724128" y="6237312"/>
            <a:ext cx="576064" cy="0"/>
          </a:xfrm>
          <a:prstGeom prst="line">
            <a:avLst/>
          </a:prstGeom>
          <a:ln w="19050">
            <a:solidFill>
              <a:srgbClr val="44C4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9213" y="812321"/>
            <a:ext cx="3160668" cy="908238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30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 target region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G.K. Mallot 5/10/2015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PACSPIN Taipei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" name="Image 7" descr="setup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1447800"/>
            <a:ext cx="6096000" cy="402352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429000" y="5105400"/>
            <a:ext cx="1156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LH2 target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514600" y="4876800"/>
            <a:ext cx="2895600" cy="152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990600" y="4800600"/>
            <a:ext cx="978408" cy="48463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beam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21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 smtClean="0"/>
              <a:t>t</a:t>
            </a:r>
            <a:r>
              <a:rPr lang="en-GB" dirty="0" smtClean="0"/>
              <a:t>-slope for </a:t>
            </a:r>
            <a:r>
              <a:rPr lang="en-GB" dirty="0" smtClean="0">
                <a:sym typeface="Symbol"/>
              </a:rPr>
              <a:t></a:t>
            </a:r>
            <a:r>
              <a:rPr lang="en-GB" baseline="30000" dirty="0" smtClean="0">
                <a:sym typeface="Symbol"/>
              </a:rPr>
              <a:t>0</a:t>
            </a:r>
            <a:r>
              <a:rPr lang="en-GB" dirty="0" smtClean="0">
                <a:sym typeface="Symbol"/>
              </a:rPr>
              <a:t> production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G.K. Mallot 5/10/2015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PACSPIN Taipei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1196752"/>
            <a:ext cx="5652120" cy="35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684" y="1196752"/>
            <a:ext cx="1872208" cy="1542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093918" y="1115452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ym typeface="Symbol"/>
              </a:rPr>
              <a:t></a:t>
            </a:r>
            <a:r>
              <a:rPr lang="en-GB" baseline="30000" dirty="0">
                <a:sym typeface="Symbol"/>
              </a:rPr>
              <a:t>0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 flipH="1" flipV="1">
            <a:off x="1979712" y="1261572"/>
            <a:ext cx="202880" cy="130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319979" y="3799969"/>
            <a:ext cx="1532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also </a:t>
            </a:r>
            <a:r>
              <a:rPr lang="en-GB" sz="2400" dirty="0" smtClean="0">
                <a:sym typeface="Symbol"/>
              </a:rPr>
              <a:t>, , </a:t>
            </a:r>
            <a:r>
              <a:rPr lang="en-GB" dirty="0" smtClean="0">
                <a:sym typeface="Symbol"/>
              </a:rPr>
              <a:t>..</a:t>
            </a:r>
            <a:endParaRPr lang="en-GB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27" y="4289636"/>
            <a:ext cx="3861369" cy="1887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074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5292255" y="2349279"/>
            <a:ext cx="3741649" cy="3683286"/>
            <a:chOff x="5292255" y="2349279"/>
            <a:chExt cx="3741649" cy="368328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92255" y="2349279"/>
              <a:ext cx="3741649" cy="36832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4535" y="5273634"/>
              <a:ext cx="744404" cy="23262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 rot="18361431">
              <a:off x="6291046" y="3652218"/>
              <a:ext cx="452743" cy="2833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EIC</a:t>
              </a:r>
              <a:endParaRPr lang="de-DE" dirty="0" smtClean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25963"/>
          </a:xfrm>
        </p:spPr>
        <p:txBody>
          <a:bodyPr/>
          <a:lstStyle/>
          <a:p>
            <a:r>
              <a:rPr lang="en-GB" dirty="0" smtClean="0"/>
              <a:t>similar </a:t>
            </a:r>
            <a:r>
              <a:rPr lang="en-GB" i="1" dirty="0" smtClean="0"/>
              <a:t>x</a:t>
            </a:r>
            <a:r>
              <a:rPr lang="en-GB" dirty="0" smtClean="0"/>
              <a:t> ranges as in DIS and </a:t>
            </a:r>
            <a:r>
              <a:rPr lang="en-GB" i="1" dirty="0" smtClean="0"/>
              <a:t>pp</a:t>
            </a:r>
          </a:p>
          <a:p>
            <a:r>
              <a:rPr lang="en-GB" dirty="0" smtClean="0"/>
              <a:t>much higher </a:t>
            </a:r>
            <a:r>
              <a:rPr lang="en-GB" i="1" dirty="0" smtClean="0"/>
              <a:t>Q</a:t>
            </a:r>
            <a:r>
              <a:rPr lang="en-GB" baseline="30000" dirty="0" smtClean="0"/>
              <a:t>2 </a:t>
            </a:r>
            <a:r>
              <a:rPr lang="en-GB" dirty="0" smtClean="0"/>
              <a:t>in </a:t>
            </a:r>
            <a:r>
              <a:rPr lang="en-GB" i="1" dirty="0" smtClean="0"/>
              <a:t>pp  </a:t>
            </a:r>
            <a:r>
              <a:rPr lang="en-GB" dirty="0" smtClean="0"/>
              <a:t>(RHIC: 250 + 250 GeV)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682971" y="2209827"/>
                <a:ext cx="359784" cy="2833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2400" i="1" smtClean="0">
                              <a:latin typeface="Cambria Math" panose="02040503050406030204" pitchFamily="18" charset="0"/>
                              <a:ea typeface="Verdana" pitchFamily="34" charset="0"/>
                              <a:cs typeface="Verdana" pitchFamily="34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Verdana" pitchFamily="34" charset="0"/>
                              <a:cs typeface="Verdana" pitchFamily="34" charset="0"/>
                            </a:rPr>
                            <m:t>𝑄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Verdana" pitchFamily="34" charset="0"/>
                              <a:cs typeface="Verdana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2400" dirty="0" smtClean="0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2971" y="2209827"/>
                <a:ext cx="359784" cy="283302"/>
              </a:xfrm>
              <a:prstGeom prst="rect">
                <a:avLst/>
              </a:prstGeom>
              <a:blipFill rotWithShape="0">
                <a:blip r:embed="rId4"/>
                <a:stretch>
                  <a:fillRect l="-37288" r="-15254" b="-739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6094746" y="2195823"/>
            <a:ext cx="808100" cy="3069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[GeV</a:t>
            </a:r>
            <a:r>
              <a:rPr lang="en-GB" sz="2000" baseline="30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]</a:t>
            </a:r>
            <a:endParaRPr lang="de-DE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540738" y="5866876"/>
                <a:ext cx="320977" cy="3069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  <a:ea typeface="Verdana" pitchFamily="34" charset="0"/>
                          <a:cs typeface="Verdana" pitchFamily="34" charset="0"/>
                        </a:rPr>
                        <m:t>𝑥</m:t>
                      </m:r>
                    </m:oMath>
                  </m:oMathPara>
                </a14:m>
                <a:endParaRPr lang="de-DE" sz="2000" dirty="0" smtClean="0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0738" y="5866876"/>
                <a:ext cx="320977" cy="306911"/>
              </a:xfrm>
              <a:prstGeom prst="rect">
                <a:avLst/>
              </a:prstGeom>
              <a:blipFill rotWithShape="0">
                <a:blip r:embed="rId5"/>
                <a:stretch>
                  <a:fillRect b="-156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535" y="2814370"/>
            <a:ext cx="458606" cy="4586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5676" y="3712227"/>
            <a:ext cx="504971" cy="374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</a:t>
            </a:r>
            <a:r>
              <a:rPr lang="en-GB" dirty="0" smtClean="0"/>
              <a:t>inematic reach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7</a:t>
            </a:fld>
            <a:endParaRPr lang="en-GB"/>
          </a:p>
        </p:txBody>
      </p:sp>
      <p:pic>
        <p:nvPicPr>
          <p:cNvPr id="7" name="Picture 6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7437" y="2223532"/>
            <a:ext cx="5544616" cy="4169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977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391400" cy="792163"/>
          </a:xfrm>
        </p:spPr>
        <p:txBody>
          <a:bodyPr/>
          <a:lstStyle/>
          <a:p>
            <a:r>
              <a:rPr lang="en-US" dirty="0" smtClean="0"/>
              <a:t>COMPASS II </a:t>
            </a:r>
            <a:r>
              <a:rPr lang="en-US" dirty="0" err="1" smtClean="0"/>
              <a:t>proj</a:t>
            </a:r>
            <a:r>
              <a:rPr lang="en-US" dirty="0" smtClean="0"/>
              <a:t>. data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8610600" cy="4572000"/>
          </a:xfrm>
        </p:spPr>
        <p:txBody>
          <a:bodyPr>
            <a:noAutofit/>
          </a:bodyPr>
          <a:lstStyle/>
          <a:p>
            <a:pPr marL="225425" indent="-225425">
              <a:buFontTx/>
              <a:buChar char="•"/>
            </a:pPr>
            <a:r>
              <a:rPr lang="en-US" sz="2400" dirty="0" smtClean="0"/>
              <a:t>Example: Charge &amp; spin asymmetry</a:t>
            </a:r>
          </a:p>
          <a:p>
            <a:pPr marL="225425" indent="-225425">
              <a:buFontTx/>
              <a:buChar char="•"/>
            </a:pPr>
            <a:r>
              <a:rPr lang="en-US" sz="2400" dirty="0" smtClean="0"/>
              <a:t>Cancelation of several experimental  uncertainties</a:t>
            </a:r>
          </a:p>
          <a:p>
            <a:pPr marL="225425" indent="-225425">
              <a:buFontTx/>
              <a:buChar char="•"/>
            </a:pPr>
            <a:r>
              <a:rPr lang="en-US" sz="2400" dirty="0" smtClean="0"/>
              <a:t>Easier to measure than absolute cross-sections</a:t>
            </a:r>
          </a:p>
          <a:p>
            <a:pPr marL="225425" indent="-225425">
              <a:buFontTx/>
              <a:buChar char="•"/>
            </a:pPr>
            <a:r>
              <a:rPr lang="en-US" sz="2400" dirty="0" smtClean="0"/>
              <a:t>Asymmetries, sums and differences  in </a:t>
            </a:r>
            <a:br>
              <a:rPr lang="en-US" sz="2400" dirty="0" smtClean="0"/>
            </a:br>
            <a:r>
              <a:rPr lang="en-US" sz="2400" dirty="0" smtClean="0"/>
              <a:t>6x</a:t>
            </a:r>
            <a:r>
              <a:rPr lang="en-US" sz="2400" baseline="-25000" dirty="0" smtClean="0"/>
              <a:t>B</a:t>
            </a:r>
            <a:r>
              <a:rPr lang="en-US" sz="2400" dirty="0" smtClean="0"/>
              <a:t> </a:t>
            </a:r>
            <a:r>
              <a:rPr lang="en-US" sz="2400" dirty="0" smtClean="0">
                <a:sym typeface="Symbol" pitchFamily="18" charset="2"/>
              </a:rPr>
              <a:t>4 </a:t>
            </a:r>
            <a:r>
              <a:rPr lang="en-US" sz="2400" dirty="0" smtClean="0"/>
              <a:t>Q</a:t>
            </a:r>
            <a:r>
              <a:rPr lang="en-US" sz="2400" baseline="30000" dirty="0" smtClean="0"/>
              <a:t>2 </a:t>
            </a:r>
            <a:r>
              <a:rPr lang="en-US" sz="2400" dirty="0" smtClean="0"/>
              <a:t>bins as function of </a:t>
            </a:r>
            <a:r>
              <a:rPr lang="el-GR" sz="2400" dirty="0" smtClean="0"/>
              <a:t>φ</a:t>
            </a:r>
            <a:r>
              <a:rPr lang="en-US" sz="2400" dirty="0" smtClean="0"/>
              <a:t> </a:t>
            </a:r>
          </a:p>
          <a:p>
            <a:pPr marL="225425" indent="-225425">
              <a:buFontTx/>
              <a:buChar char="•"/>
            </a:pPr>
            <a:r>
              <a:rPr lang="en-US" sz="2400" dirty="0" smtClean="0"/>
              <a:t>Simulation for 2 years data taking, 160 GeV/c</a:t>
            </a:r>
            <a:br>
              <a:rPr lang="en-US" sz="2400" dirty="0" smtClean="0"/>
            </a:br>
            <a:r>
              <a:rPr lang="en-US" sz="2400" dirty="0" smtClean="0"/>
              <a:t>and a 2.5 m long liquid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target</a:t>
            </a:r>
            <a:endParaRPr lang="en-US" sz="2400" dirty="0"/>
          </a:p>
          <a:p>
            <a:pPr marL="225425" indent="-225425">
              <a:buFontTx/>
              <a:buChar char="•"/>
            </a:pPr>
            <a:r>
              <a:rPr lang="en-US" sz="2400" dirty="0" smtClean="0"/>
              <a:t>LO:</a:t>
            </a:r>
          </a:p>
        </p:txBody>
      </p:sp>
      <p:sp>
        <p:nvSpPr>
          <p:cNvPr id="3584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G.K. Mallot 5/10/2015</a:t>
            </a:r>
            <a:endParaRPr lang="fr-FR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584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PACSPIN Taipei</a:t>
            </a:r>
            <a:endParaRPr lang="fr-FR" sz="180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8001" y="1052736"/>
            <a:ext cx="3352800" cy="109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/>
          <p:nvPr/>
        </p:nvGrpSpPr>
        <p:grpSpPr>
          <a:xfrm>
            <a:off x="6000871" y="2857028"/>
            <a:ext cx="2533650" cy="1209399"/>
            <a:chOff x="5715008" y="928670"/>
            <a:chExt cx="2533650" cy="1209399"/>
          </a:xfrm>
        </p:grpSpPr>
        <p:sp>
          <p:nvSpPr>
            <p:cNvPr id="12" name="Text Box 1069"/>
            <p:cNvSpPr txBox="1">
              <a:spLocks noChangeArrowheads="1"/>
            </p:cNvSpPr>
            <p:nvPr/>
          </p:nvSpPr>
          <p:spPr bwMode="auto">
            <a:xfrm>
              <a:off x="6734613" y="1681141"/>
              <a:ext cx="371037" cy="456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el-GR" b="1" dirty="0">
                  <a:solidFill>
                    <a:srgbClr val="FF0000"/>
                  </a:solidFill>
                  <a:sym typeface="Symbol" pitchFamily="18" charset="2"/>
                </a:rPr>
                <a:t></a:t>
              </a:r>
            </a:p>
          </p:txBody>
        </p:sp>
        <p:sp>
          <p:nvSpPr>
            <p:cNvPr id="13" name="AutoShape 1060"/>
            <p:cNvSpPr>
              <a:spLocks noChangeArrowheads="1"/>
            </p:cNvSpPr>
            <p:nvPr/>
          </p:nvSpPr>
          <p:spPr bwMode="auto">
            <a:xfrm>
              <a:off x="5715008" y="1194360"/>
              <a:ext cx="1766399" cy="534299"/>
            </a:xfrm>
            <a:prstGeom prst="parallelogram">
              <a:avLst>
                <a:gd name="adj" fmla="val 91052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algn="ctr" defTabSz="457200"/>
              <a:endParaRPr lang="fr-FR" b="1">
                <a:solidFill>
                  <a:srgbClr val="C0504D"/>
                </a:solidFill>
              </a:endParaRPr>
            </a:p>
          </p:txBody>
        </p:sp>
        <p:sp>
          <p:nvSpPr>
            <p:cNvPr id="14" name="AutoShape 1061"/>
            <p:cNvSpPr>
              <a:spLocks noChangeArrowheads="1"/>
            </p:cNvSpPr>
            <p:nvPr/>
          </p:nvSpPr>
          <p:spPr bwMode="auto">
            <a:xfrm>
              <a:off x="7134223" y="928670"/>
              <a:ext cx="984572" cy="1103634"/>
            </a:xfrm>
            <a:prstGeom prst="parallelogram">
              <a:avLst>
                <a:gd name="adj" fmla="val 25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Line 1062"/>
            <p:cNvSpPr>
              <a:spLocks noChangeShapeType="1"/>
            </p:cNvSpPr>
            <p:nvPr/>
          </p:nvSpPr>
          <p:spPr bwMode="auto">
            <a:xfrm flipV="1">
              <a:off x="5771989" y="1498005"/>
              <a:ext cx="724847" cy="213136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6" name="Line 1063"/>
            <p:cNvSpPr>
              <a:spLocks noChangeShapeType="1"/>
            </p:cNvSpPr>
            <p:nvPr/>
          </p:nvSpPr>
          <p:spPr bwMode="auto">
            <a:xfrm>
              <a:off x="6496835" y="1498005"/>
              <a:ext cx="897114" cy="0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7" name="Line 1064"/>
            <p:cNvSpPr>
              <a:spLocks noChangeShapeType="1"/>
            </p:cNvSpPr>
            <p:nvPr/>
          </p:nvSpPr>
          <p:spPr bwMode="auto">
            <a:xfrm>
              <a:off x="7393949" y="1498005"/>
              <a:ext cx="5512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8" name="Line 1065"/>
            <p:cNvSpPr>
              <a:spLocks noChangeShapeType="1"/>
            </p:cNvSpPr>
            <p:nvPr/>
          </p:nvSpPr>
          <p:spPr bwMode="auto">
            <a:xfrm flipV="1">
              <a:off x="7393949" y="1319905"/>
              <a:ext cx="492949" cy="178100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9" name="Line 1066"/>
            <p:cNvSpPr>
              <a:spLocks noChangeShapeType="1"/>
            </p:cNvSpPr>
            <p:nvPr/>
          </p:nvSpPr>
          <p:spPr bwMode="auto">
            <a:xfrm>
              <a:off x="7393949" y="1498005"/>
              <a:ext cx="145764" cy="319704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0" name="Line 1067"/>
            <p:cNvSpPr>
              <a:spLocks noChangeShapeType="1"/>
            </p:cNvSpPr>
            <p:nvPr/>
          </p:nvSpPr>
          <p:spPr bwMode="auto">
            <a:xfrm flipV="1">
              <a:off x="6496835" y="1248374"/>
              <a:ext cx="144439" cy="249632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1" name="Arc 1068"/>
            <p:cNvSpPr>
              <a:spLocks/>
            </p:cNvSpPr>
            <p:nvPr/>
          </p:nvSpPr>
          <p:spPr bwMode="auto">
            <a:xfrm rot="12971203">
              <a:off x="7046764" y="1426473"/>
              <a:ext cx="245149" cy="601451"/>
            </a:xfrm>
            <a:custGeom>
              <a:avLst/>
              <a:gdLst>
                <a:gd name="T0" fmla="*/ 35 w 14024"/>
                <a:gd name="T1" fmla="*/ 0 h 21433"/>
                <a:gd name="T2" fmla="*/ 185 w 14024"/>
                <a:gd name="T3" fmla="*/ 96 h 21433"/>
                <a:gd name="T4" fmla="*/ 0 w 14024"/>
                <a:gd name="T5" fmla="*/ 412 h 21433"/>
                <a:gd name="T6" fmla="*/ 0 60000 65536"/>
                <a:gd name="T7" fmla="*/ 0 60000 65536"/>
                <a:gd name="T8" fmla="*/ 0 60000 65536"/>
                <a:gd name="T9" fmla="*/ 0 w 14024"/>
                <a:gd name="T10" fmla="*/ 0 h 21433"/>
                <a:gd name="T11" fmla="*/ 14024 w 14024"/>
                <a:gd name="T12" fmla="*/ 21433 h 214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024" h="21433" fill="none" extrusionOk="0">
                  <a:moveTo>
                    <a:pt x="2678" y="-1"/>
                  </a:moveTo>
                  <a:cubicBezTo>
                    <a:pt x="6867" y="523"/>
                    <a:pt x="10812" y="2263"/>
                    <a:pt x="14023" y="5004"/>
                  </a:cubicBezTo>
                </a:path>
                <a:path w="14024" h="21433" stroke="0" extrusionOk="0">
                  <a:moveTo>
                    <a:pt x="2678" y="-1"/>
                  </a:moveTo>
                  <a:cubicBezTo>
                    <a:pt x="6867" y="523"/>
                    <a:pt x="10812" y="2263"/>
                    <a:pt x="14023" y="5004"/>
                  </a:cubicBezTo>
                  <a:lnTo>
                    <a:pt x="0" y="21433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 type="none" w="med" len="med"/>
            </a:ln>
          </p:spPr>
          <p:txBody>
            <a:bodyPr rot="10800000" wrap="none" lIns="26980" tIns="13490" rIns="26980" bIns="13490" anchor="ctr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Line 1070"/>
            <p:cNvSpPr>
              <a:spLocks noChangeShapeType="1"/>
            </p:cNvSpPr>
            <p:nvPr/>
          </p:nvSpPr>
          <p:spPr bwMode="auto">
            <a:xfrm>
              <a:off x="7393949" y="1498005"/>
              <a:ext cx="5512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3" name="Text Box 1071"/>
            <p:cNvSpPr txBox="1">
              <a:spLocks noChangeArrowheads="1"/>
            </p:cNvSpPr>
            <p:nvPr/>
          </p:nvSpPr>
          <p:spPr bwMode="auto">
            <a:xfrm>
              <a:off x="7878947" y="1127207"/>
              <a:ext cx="369711" cy="456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el-GR">
                  <a:solidFill>
                    <a:prstClr val="black"/>
                  </a:solidFill>
                  <a:latin typeface="Lucida Grande"/>
                </a:rPr>
                <a:t>θ</a:t>
              </a:r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4" name="Text Box 1072"/>
            <p:cNvSpPr txBox="1">
              <a:spLocks noChangeArrowheads="1"/>
            </p:cNvSpPr>
            <p:nvPr/>
          </p:nvSpPr>
          <p:spPr bwMode="auto">
            <a:xfrm>
              <a:off x="6256986" y="1061515"/>
              <a:ext cx="425367" cy="456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el-GR" b="1">
                  <a:solidFill>
                    <a:srgbClr val="6600CC"/>
                  </a:solidFill>
                </a:rPr>
                <a:t>μ</a:t>
              </a:r>
              <a:r>
                <a:rPr lang="fr-FR" b="1">
                  <a:solidFill>
                    <a:srgbClr val="6600CC"/>
                  </a:solidFill>
                </a:rPr>
                <a:t>’</a:t>
              </a:r>
            </a:p>
          </p:txBody>
        </p:sp>
        <p:sp>
          <p:nvSpPr>
            <p:cNvPr id="25" name="Text Box 1073"/>
            <p:cNvSpPr txBox="1">
              <a:spLocks noChangeArrowheads="1"/>
            </p:cNvSpPr>
            <p:nvPr/>
          </p:nvSpPr>
          <p:spPr bwMode="auto">
            <a:xfrm>
              <a:off x="5954857" y="1260052"/>
              <a:ext cx="356460" cy="456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el-GR" b="1">
                  <a:solidFill>
                    <a:srgbClr val="6600CC"/>
                  </a:solidFill>
                </a:rPr>
                <a:t>μ</a:t>
              </a:r>
            </a:p>
          </p:txBody>
        </p:sp>
        <p:sp>
          <p:nvSpPr>
            <p:cNvPr id="26" name="Text Box 1074"/>
            <p:cNvSpPr txBox="1">
              <a:spLocks noChangeArrowheads="1"/>
            </p:cNvSpPr>
            <p:nvPr/>
          </p:nvSpPr>
          <p:spPr bwMode="auto">
            <a:xfrm>
              <a:off x="6796315" y="1061515"/>
              <a:ext cx="462471" cy="456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fr-FR" b="1" dirty="0">
                  <a:solidFill>
                    <a:srgbClr val="6600CC"/>
                  </a:solidFill>
                  <a:sym typeface="Symbol" pitchFamily="18" charset="2"/>
                </a:rPr>
                <a:t>*</a:t>
              </a:r>
            </a:p>
          </p:txBody>
        </p:sp>
        <p:sp>
          <p:nvSpPr>
            <p:cNvPr id="27" name="Text Box 1075"/>
            <p:cNvSpPr txBox="1">
              <a:spLocks noChangeArrowheads="1"/>
            </p:cNvSpPr>
            <p:nvPr/>
          </p:nvSpPr>
          <p:spPr bwMode="auto">
            <a:xfrm>
              <a:off x="7518511" y="928670"/>
              <a:ext cx="310081" cy="456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fr-FR" b="1">
                  <a:solidFill>
                    <a:srgbClr val="6600CC"/>
                  </a:solidFill>
                  <a:sym typeface="Symbol" pitchFamily="18" charset="2"/>
                </a:rPr>
                <a:t></a:t>
              </a:r>
            </a:p>
          </p:txBody>
        </p:sp>
        <p:sp>
          <p:nvSpPr>
            <p:cNvPr id="28" name="Text Box 1076"/>
            <p:cNvSpPr txBox="1">
              <a:spLocks noChangeArrowheads="1"/>
            </p:cNvSpPr>
            <p:nvPr/>
          </p:nvSpPr>
          <p:spPr bwMode="auto">
            <a:xfrm>
              <a:off x="7542959" y="1609703"/>
              <a:ext cx="348509" cy="456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fr-FR" b="1" dirty="0">
                  <a:solidFill>
                    <a:srgbClr val="6600CC"/>
                  </a:solidFill>
                </a:rPr>
                <a:t>p</a:t>
              </a:r>
            </a:p>
          </p:txBody>
        </p:sp>
      </p:grp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413" y="5085184"/>
            <a:ext cx="7959502" cy="1160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10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391400" cy="792163"/>
          </a:xfrm>
        </p:spPr>
        <p:txBody>
          <a:bodyPr/>
          <a:lstStyle/>
          <a:p>
            <a:r>
              <a:rPr lang="en-US" dirty="0" smtClean="0"/>
              <a:t>`Tomography’   </a:t>
            </a:r>
          </a:p>
        </p:txBody>
      </p:sp>
      <p:sp>
        <p:nvSpPr>
          <p:cNvPr id="34820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2057400"/>
          </a:xfrm>
        </p:spPr>
        <p:txBody>
          <a:bodyPr>
            <a:noAutofit/>
          </a:bodyPr>
          <a:lstStyle/>
          <a:p>
            <a:r>
              <a:rPr lang="el-GR" sz="2400" i="1" dirty="0" smtClean="0"/>
              <a:t>ξ</a:t>
            </a:r>
            <a:r>
              <a:rPr lang="en-US" sz="2400" dirty="0" smtClean="0"/>
              <a:t>=0 </a:t>
            </a:r>
            <a:r>
              <a:rPr lang="en-US" sz="2400" dirty="0" smtClean="0">
                <a:sym typeface="Symbol"/>
              </a:rPr>
              <a:t> </a:t>
            </a:r>
            <a:r>
              <a:rPr lang="en-US" sz="2400" i="1" dirty="0" smtClean="0"/>
              <a:t>t</a:t>
            </a:r>
            <a:r>
              <a:rPr lang="en-US" sz="2400" dirty="0" smtClean="0"/>
              <a:t> = −</a:t>
            </a:r>
            <a:r>
              <a:rPr lang="el-GR" sz="2400" dirty="0" smtClean="0"/>
              <a:t>Δ</a:t>
            </a:r>
            <a:r>
              <a:rPr lang="en-US" sz="2400" baseline="-25000" dirty="0" smtClean="0"/>
              <a:t>T</a:t>
            </a:r>
            <a:r>
              <a:rPr lang="en-US" sz="2400" baseline="30000" dirty="0" smtClean="0"/>
              <a:t>2 </a:t>
            </a:r>
            <a:r>
              <a:rPr lang="en-US" sz="2400" dirty="0" smtClean="0"/>
              <a:t>, no long. mom. transfer</a:t>
            </a:r>
            <a:br>
              <a:rPr lang="en-US" sz="2400" dirty="0" smtClean="0"/>
            </a:b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Transverse size as function of longitudinal momentum fraction</a:t>
            </a:r>
          </a:p>
          <a:p>
            <a:endParaRPr lang="en-US" sz="2400" baseline="30000" dirty="0" smtClean="0"/>
          </a:p>
          <a:p>
            <a:endParaRPr lang="en-US" sz="2400" baseline="30000" dirty="0" smtClean="0"/>
          </a:p>
        </p:txBody>
      </p:sp>
      <p:sp>
        <p:nvSpPr>
          <p:cNvPr id="34821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G.K. Mallot 5/10/2015</a:t>
            </a:r>
            <a:endParaRPr lang="fr-FR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482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PACSPIN Taipei</a:t>
            </a:r>
            <a:endParaRPr lang="fr-FR" sz="180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002" y="2924944"/>
            <a:ext cx="7190390" cy="335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58672" y="6306906"/>
            <a:ext cx="2903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adapted from JLAB 12 GeV CDR</a:t>
            </a:r>
            <a:endParaRPr lang="en-GB" sz="16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482" y="4441388"/>
            <a:ext cx="133350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690316"/>
            <a:ext cx="6831426" cy="87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371957"/>
            <a:ext cx="2195736" cy="1755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56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391400" cy="792163"/>
          </a:xfrm>
        </p:spPr>
        <p:txBody>
          <a:bodyPr/>
          <a:lstStyle/>
          <a:p>
            <a:r>
              <a:rPr lang="en-US" dirty="0" smtClean="0"/>
              <a:t>projected </a:t>
            </a:r>
            <a:r>
              <a:rPr lang="en-US" i="1" dirty="0" smtClean="0"/>
              <a:t>t</a:t>
            </a:r>
            <a:r>
              <a:rPr lang="en-US" dirty="0" smtClean="0"/>
              <a:t>-slope 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735888" cy="4525963"/>
          </a:xfrm>
        </p:spPr>
        <p:txBody>
          <a:bodyPr/>
          <a:lstStyle/>
          <a:p>
            <a:pPr marL="225425" indent="-225425">
              <a:buFontTx/>
              <a:buChar char="•"/>
            </a:pPr>
            <a:r>
              <a:rPr lang="en-US" dirty="0" smtClean="0"/>
              <a:t>COMPASS-II projection, 2 years of data taking        </a:t>
            </a:r>
          </a:p>
          <a:p>
            <a:pPr marL="225425" indent="-225425">
              <a:buFontTx/>
              <a:buChar char="•"/>
            </a:pPr>
            <a:r>
              <a:rPr lang="en-US" i="1" dirty="0" err="1" smtClean="0"/>
              <a:t>x</a:t>
            </a:r>
            <a:r>
              <a:rPr lang="en-US" baseline="-25000" dirty="0" err="1" smtClean="0"/>
              <a:t>B</a:t>
            </a:r>
            <a:r>
              <a:rPr lang="en-US" dirty="0" smtClean="0"/>
              <a:t> region unique to COMPASS</a:t>
            </a:r>
          </a:p>
          <a:p>
            <a:pPr marL="225425" indent="-225425">
              <a:buFontTx/>
              <a:buChar char="•"/>
            </a:pPr>
            <a:r>
              <a:rPr lang="en-US" dirty="0" smtClean="0"/>
              <a:t>transition from HERA </a:t>
            </a:r>
            <a:r>
              <a:rPr lang="en-US" dirty="0" smtClean="0">
                <a:sym typeface="Symbol"/>
              </a:rPr>
              <a:t> HERMES/</a:t>
            </a:r>
            <a:r>
              <a:rPr lang="en-US" dirty="0" err="1" smtClean="0">
                <a:sym typeface="Symbol"/>
              </a:rPr>
              <a:t>JLab</a:t>
            </a:r>
            <a:endParaRPr lang="en-US" dirty="0" smtClean="0"/>
          </a:p>
        </p:txBody>
      </p:sp>
      <p:sp>
        <p:nvSpPr>
          <p:cNvPr id="3584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G.K. Mallot 5/10/2015</a:t>
            </a:r>
            <a:endParaRPr lang="fr-FR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584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PACSPIN Taipei</a:t>
            </a:r>
            <a:endParaRPr lang="fr-FR" sz="180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03976" y="1404392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1" name="Groupe 12"/>
          <p:cNvGrpSpPr/>
          <p:nvPr/>
        </p:nvGrpSpPr>
        <p:grpSpPr>
          <a:xfrm>
            <a:off x="323528" y="2564904"/>
            <a:ext cx="5990765" cy="3822887"/>
            <a:chOff x="514285" y="1760572"/>
            <a:chExt cx="7592391" cy="4695825"/>
          </a:xfrm>
        </p:grpSpPr>
        <p:sp>
          <p:nvSpPr>
            <p:cNvPr id="23" name="Rectangle 22"/>
            <p:cNvSpPr/>
            <p:nvPr/>
          </p:nvSpPr>
          <p:spPr>
            <a:xfrm>
              <a:off x="5372144" y="2794013"/>
              <a:ext cx="428628" cy="13573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4285" y="1760572"/>
              <a:ext cx="7592391" cy="469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8" y="2564904"/>
            <a:ext cx="1843088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62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1098884" y="104274"/>
            <a:ext cx="7391400" cy="792163"/>
          </a:xfrm>
        </p:spPr>
        <p:txBody>
          <a:bodyPr/>
          <a:lstStyle/>
          <a:p>
            <a:r>
              <a:rPr lang="en-US" dirty="0" smtClean="0"/>
              <a:t>COMPASS-II </a:t>
            </a:r>
            <a:r>
              <a:rPr lang="en-US" dirty="0" err="1" smtClean="0"/>
              <a:t>Polarised</a:t>
            </a:r>
            <a:r>
              <a:rPr lang="en-US" dirty="0" smtClean="0"/>
              <a:t> Drell-Yan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2819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 smtClean="0"/>
              <a:t>COMPASS-II:  190 GeV/</a:t>
            </a:r>
            <a:r>
              <a:rPr lang="en-US" sz="2400" i="1" dirty="0" smtClean="0"/>
              <a:t>c</a:t>
            </a:r>
            <a:r>
              <a:rPr lang="en-US" sz="2400" dirty="0" smtClean="0"/>
              <a:t> </a:t>
            </a:r>
            <a:r>
              <a:rPr lang="en-US" sz="2400" dirty="0" smtClean="0">
                <a:sym typeface="Symbol" pitchFamily="18" charset="2"/>
              </a:rPr>
              <a:t></a:t>
            </a:r>
            <a:r>
              <a:rPr lang="en-US" sz="2400" baseline="30000" dirty="0" smtClean="0">
                <a:sym typeface="Symbol" pitchFamily="18" charset="2"/>
              </a:rPr>
              <a:t>− </a:t>
            </a:r>
            <a:r>
              <a:rPr lang="en-US" sz="2400" dirty="0" smtClean="0">
                <a:sym typeface="Symbol" pitchFamily="18" charset="2"/>
              </a:rPr>
              <a:t>beam on transversely pol. proton target</a:t>
            </a:r>
          </a:p>
          <a:p>
            <a:pPr>
              <a:buFontTx/>
              <a:buChar char="•"/>
            </a:pPr>
            <a:r>
              <a:rPr lang="en-US" sz="2400" dirty="0" smtClean="0">
                <a:sym typeface="Symbol" pitchFamily="18" charset="2"/>
              </a:rPr>
              <a:t></a:t>
            </a:r>
            <a:r>
              <a:rPr lang="en-US" sz="2400" baseline="30000" dirty="0" smtClean="0">
                <a:sym typeface="Symbol" pitchFamily="18" charset="2"/>
              </a:rPr>
              <a:t>−</a:t>
            </a:r>
            <a:r>
              <a:rPr lang="en-US" sz="2400" dirty="0" smtClean="0">
                <a:sym typeface="Symbol" pitchFamily="18" charset="2"/>
              </a:rPr>
              <a:t> valence u-</a:t>
            </a:r>
            <a:r>
              <a:rPr lang="en-US" sz="2400" dirty="0" err="1" smtClean="0">
                <a:sym typeface="Symbol" pitchFamily="18" charset="2"/>
              </a:rPr>
              <a:t>antiquark</a:t>
            </a:r>
            <a:r>
              <a:rPr lang="en-US" sz="2400" dirty="0" smtClean="0">
                <a:sym typeface="Symbol" pitchFamily="18" charset="2"/>
              </a:rPr>
              <a:t> picks nucleon’s u quark</a:t>
            </a:r>
            <a:br>
              <a:rPr lang="en-US" sz="2400" dirty="0" smtClean="0">
                <a:sym typeface="Symbol" pitchFamily="18" charset="2"/>
              </a:rPr>
            </a:br>
            <a:r>
              <a:rPr lang="en-US" sz="2400" dirty="0" smtClean="0">
                <a:sym typeface="Symbol" pitchFamily="18" charset="2"/>
              </a:rPr>
              <a:t>in valence region (u-quark dominance)</a:t>
            </a:r>
            <a:endParaRPr lang="en-US" sz="2400" baseline="30000" dirty="0" smtClean="0"/>
          </a:p>
          <a:p>
            <a:pPr>
              <a:buFontTx/>
              <a:buChar char="•"/>
            </a:pPr>
            <a:r>
              <a:rPr lang="en-US" sz="2400" dirty="0" smtClean="0"/>
              <a:t>Access to </a:t>
            </a:r>
            <a:r>
              <a:rPr lang="en-US" sz="2400" dirty="0" err="1" smtClean="0"/>
              <a:t>transversity</a:t>
            </a:r>
            <a:r>
              <a:rPr lang="en-US" sz="2400" dirty="0" smtClean="0"/>
              <a:t> , the T-odd </a:t>
            </a:r>
            <a:r>
              <a:rPr lang="en-US" sz="2400" dirty="0" err="1" smtClean="0"/>
              <a:t>Sivers</a:t>
            </a:r>
            <a:r>
              <a:rPr lang="en-US" sz="2400" dirty="0" smtClean="0"/>
              <a:t> and Boer-</a:t>
            </a:r>
            <a:r>
              <a:rPr lang="en-US" sz="2400" dirty="0" err="1" smtClean="0"/>
              <a:t>Mulders</a:t>
            </a:r>
            <a:r>
              <a:rPr lang="en-US" sz="2400" dirty="0" smtClean="0"/>
              <a:t> TMDs</a:t>
            </a:r>
          </a:p>
        </p:txBody>
      </p:sp>
      <p:sp>
        <p:nvSpPr>
          <p:cNvPr id="3789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G.K. Mallot 5/10/2015</a:t>
            </a:r>
            <a:endParaRPr lang="fr-FR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789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PACSPIN Taipei</a:t>
            </a:r>
            <a:endParaRPr lang="fr-FR" sz="180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4760563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2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581400"/>
            <a:ext cx="4149090" cy="257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05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region for 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13" y="1069732"/>
            <a:ext cx="9139688" cy="5788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Callout 2 4"/>
          <p:cNvSpPr/>
          <p:nvPr/>
        </p:nvSpPr>
        <p:spPr>
          <a:xfrm>
            <a:off x="7315200" y="3962400"/>
            <a:ext cx="990600" cy="304800"/>
          </a:xfrm>
          <a:prstGeom prst="borderCallout2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</a:rPr>
              <a:t>He-pipes</a:t>
            </a:r>
          </a:p>
        </p:txBody>
      </p:sp>
      <p:sp>
        <p:nvSpPr>
          <p:cNvPr id="6" name="Line Callout 2 5"/>
          <p:cNvSpPr/>
          <p:nvPr/>
        </p:nvSpPr>
        <p:spPr>
          <a:xfrm>
            <a:off x="3429000" y="1371600"/>
            <a:ext cx="1143000" cy="3048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54166"/>
              <a:gd name="adj6" fmla="val -40001"/>
            </a:avLst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</a:rPr>
              <a:t>Quench and Exhaust Lines</a:t>
            </a:r>
          </a:p>
        </p:txBody>
      </p:sp>
      <p:sp>
        <p:nvSpPr>
          <p:cNvPr id="7" name="Line Callout 2 6"/>
          <p:cNvSpPr/>
          <p:nvPr/>
        </p:nvSpPr>
        <p:spPr>
          <a:xfrm>
            <a:off x="4876800" y="2286000"/>
            <a:ext cx="990600" cy="304800"/>
          </a:xfrm>
          <a:prstGeom prst="borderCallout2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</a:rPr>
              <a:t>Transfer Line</a:t>
            </a:r>
          </a:p>
        </p:txBody>
      </p:sp>
      <p:sp>
        <p:nvSpPr>
          <p:cNvPr id="9" name="Line Callout 2 8"/>
          <p:cNvSpPr/>
          <p:nvPr/>
        </p:nvSpPr>
        <p:spPr>
          <a:xfrm>
            <a:off x="6324600" y="5029200"/>
            <a:ext cx="990600" cy="304800"/>
          </a:xfrm>
          <a:prstGeom prst="borderCallout2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</a:rPr>
              <a:t>Micro Wave guides</a:t>
            </a:r>
          </a:p>
        </p:txBody>
      </p:sp>
      <p:sp>
        <p:nvSpPr>
          <p:cNvPr id="10" name="Line Callout 2 9"/>
          <p:cNvSpPr/>
          <p:nvPr/>
        </p:nvSpPr>
        <p:spPr>
          <a:xfrm>
            <a:off x="4343400" y="1905000"/>
            <a:ext cx="990600" cy="304800"/>
          </a:xfrm>
          <a:prstGeom prst="borderCallout2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</a:rPr>
              <a:t>Cable trays</a:t>
            </a:r>
          </a:p>
        </p:txBody>
      </p:sp>
      <p:sp>
        <p:nvSpPr>
          <p:cNvPr id="11" name="Line Callout 2 10"/>
          <p:cNvSpPr/>
          <p:nvPr/>
        </p:nvSpPr>
        <p:spPr>
          <a:xfrm>
            <a:off x="6400800" y="2514600"/>
            <a:ext cx="1600200" cy="597494"/>
          </a:xfrm>
          <a:prstGeom prst="borderCallout2">
            <a:avLst>
              <a:gd name="adj1" fmla="val 21435"/>
              <a:gd name="adj2" fmla="val -2318"/>
              <a:gd name="adj3" fmla="val 21435"/>
              <a:gd name="adj4" fmla="val -29700"/>
              <a:gd name="adj5" fmla="val 112500"/>
              <a:gd name="adj6" fmla="val -46667"/>
            </a:avLst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Absorber</a:t>
            </a:r>
          </a:p>
        </p:txBody>
      </p:sp>
      <p:sp>
        <p:nvSpPr>
          <p:cNvPr id="12" name="Line Callout 2 11"/>
          <p:cNvSpPr/>
          <p:nvPr/>
        </p:nvSpPr>
        <p:spPr>
          <a:xfrm>
            <a:off x="4450934" y="2687653"/>
            <a:ext cx="1103831" cy="304800"/>
          </a:xfrm>
          <a:prstGeom prst="borderCallout2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</a:rPr>
              <a:t>Control Racks</a:t>
            </a:r>
          </a:p>
        </p:txBody>
      </p:sp>
      <p:sp>
        <p:nvSpPr>
          <p:cNvPr id="14" name="Line Callout 2 13"/>
          <p:cNvSpPr/>
          <p:nvPr/>
        </p:nvSpPr>
        <p:spPr>
          <a:xfrm>
            <a:off x="1524000" y="3048000"/>
            <a:ext cx="1600200" cy="597494"/>
          </a:xfrm>
          <a:prstGeom prst="borderCallout2">
            <a:avLst>
              <a:gd name="adj1" fmla="val 24120"/>
              <a:gd name="adj2" fmla="val 100940"/>
              <a:gd name="adj3" fmla="val 18750"/>
              <a:gd name="adj4" fmla="val 153759"/>
              <a:gd name="adj5" fmla="val 91021"/>
              <a:gd name="adj6" fmla="val 207970"/>
            </a:avLst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Pol. target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G.K. Mallot 5/10/2015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PACSPIN Taipei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15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Gluon </a:t>
            </a:r>
            <a:r>
              <a:rPr lang="en-GB" dirty="0" smtClean="0"/>
              <a:t>polarisation from PGF (LO)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83853"/>
            <a:ext cx="8229600" cy="4857403"/>
          </a:xfrm>
        </p:spPr>
        <p:txBody>
          <a:bodyPr/>
          <a:lstStyle/>
          <a:p>
            <a:r>
              <a:rPr lang="en-GB" sz="2000" dirty="0" smtClean="0">
                <a:solidFill>
                  <a:schemeClr val="tx1"/>
                </a:solidFill>
              </a:rPr>
              <a:t>LO reanalysis of 2002-2004, </a:t>
            </a:r>
            <a:br>
              <a:rPr lang="en-GB" sz="2000" dirty="0" smtClean="0">
                <a:solidFill>
                  <a:schemeClr val="tx1"/>
                </a:solidFill>
              </a:rPr>
            </a:br>
            <a:r>
              <a:rPr lang="en-GB" sz="2000" dirty="0" smtClean="0">
                <a:solidFill>
                  <a:schemeClr val="tx1"/>
                </a:solidFill>
              </a:rPr>
              <a:t>2006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smtClean="0">
                <a:solidFill>
                  <a:schemeClr val="tx1"/>
                </a:solidFill>
              </a:rPr>
              <a:t>deuteron data</a:t>
            </a:r>
          </a:p>
          <a:p>
            <a:r>
              <a:rPr lang="en-GB" sz="2000" dirty="0" smtClean="0">
                <a:solidFill>
                  <a:schemeClr val="tx1"/>
                </a:solidFill>
              </a:rPr>
              <a:t>Q</a:t>
            </a:r>
            <a:r>
              <a:rPr lang="en-GB" sz="2000" baseline="30000" dirty="0" smtClean="0">
                <a:solidFill>
                  <a:schemeClr val="tx1"/>
                </a:solidFill>
              </a:rPr>
              <a:t>2</a:t>
            </a:r>
            <a:r>
              <a:rPr lang="en-GB" sz="2000" dirty="0" smtClean="0">
                <a:solidFill>
                  <a:schemeClr val="tx1"/>
                </a:solidFill>
              </a:rPr>
              <a:t> &gt; 1 GeV</a:t>
            </a:r>
            <a:r>
              <a:rPr lang="en-GB" sz="2000" baseline="30000" dirty="0" smtClean="0">
                <a:solidFill>
                  <a:schemeClr val="tx1"/>
                </a:solidFill>
              </a:rPr>
              <a:t>2</a:t>
            </a:r>
          </a:p>
          <a:p>
            <a:r>
              <a:rPr lang="en-GB" sz="2000" dirty="0" smtClean="0">
                <a:solidFill>
                  <a:schemeClr val="tx1"/>
                </a:solidFill>
              </a:rPr>
              <a:t>novel method using events </a:t>
            </a:r>
            <a:br>
              <a:rPr lang="en-GB" sz="2000" dirty="0" smtClean="0">
                <a:solidFill>
                  <a:schemeClr val="tx1"/>
                </a:solidFill>
              </a:rPr>
            </a:br>
            <a:r>
              <a:rPr lang="en-GB" sz="2000" dirty="0" smtClean="0">
                <a:solidFill>
                  <a:schemeClr val="tx1"/>
                </a:solidFill>
              </a:rPr>
              <a:t>with any </a:t>
            </a:r>
            <a:r>
              <a:rPr lang="en-GB" sz="2000" dirty="0" err="1" smtClean="0">
                <a:solidFill>
                  <a:schemeClr val="tx1"/>
                </a:solidFill>
              </a:rPr>
              <a:t>p</a:t>
            </a:r>
            <a:r>
              <a:rPr lang="en-GB" sz="2000" baseline="-25000" dirty="0" err="1" smtClean="0">
                <a:solidFill>
                  <a:schemeClr val="tx1"/>
                </a:solidFill>
              </a:rPr>
              <a:t>T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smtClean="0">
                <a:solidFill>
                  <a:schemeClr val="tx1"/>
                </a:solidFill>
              </a:rPr>
              <a:t>and NN weights</a:t>
            </a:r>
          </a:p>
          <a:p>
            <a:r>
              <a:rPr lang="en-GB" sz="2000" dirty="0" smtClean="0">
                <a:solidFill>
                  <a:schemeClr val="tx1"/>
                </a:solidFill>
              </a:rPr>
              <a:t>simultaneous </a:t>
            </a:r>
            <a:r>
              <a:rPr lang="en-GB" sz="2000" dirty="0" err="1" smtClean="0">
                <a:solidFill>
                  <a:schemeClr val="tx1"/>
                </a:solidFill>
              </a:rPr>
              <a:t>determ</a:t>
            </a:r>
            <a:r>
              <a:rPr lang="en-GB" sz="2000" dirty="0" smtClean="0">
                <a:solidFill>
                  <a:schemeClr val="tx1"/>
                </a:solidFill>
              </a:rPr>
              <a:t>.</a:t>
            </a:r>
            <a:br>
              <a:rPr lang="en-GB" sz="2000" dirty="0" smtClean="0">
                <a:solidFill>
                  <a:schemeClr val="tx1"/>
                </a:solidFill>
              </a:rPr>
            </a:br>
            <a:r>
              <a:rPr lang="en-GB" sz="2000" dirty="0" smtClean="0">
                <a:solidFill>
                  <a:schemeClr val="tx1"/>
                </a:solidFill>
              </a:rPr>
              <a:t>of leading order </a:t>
            </a:r>
            <a:r>
              <a:rPr lang="en-GB" sz="2000" dirty="0" err="1" smtClean="0">
                <a:solidFill>
                  <a:schemeClr val="tx1"/>
                </a:solidFill>
              </a:rPr>
              <a:t>asym</a:t>
            </a:r>
            <a:r>
              <a:rPr lang="en-GB" sz="2000" dirty="0" smtClean="0">
                <a:solidFill>
                  <a:schemeClr val="tx1"/>
                </a:solidFill>
              </a:rPr>
              <a:t>.</a:t>
            </a:r>
            <a:br>
              <a:rPr lang="en-GB" sz="2000" dirty="0" smtClean="0">
                <a:solidFill>
                  <a:schemeClr val="tx1"/>
                </a:solidFill>
              </a:rPr>
            </a:br>
            <a:r>
              <a:rPr lang="en-GB" sz="2000" dirty="0" smtClean="0">
                <a:solidFill>
                  <a:schemeClr val="tx1"/>
                </a:solidFill>
              </a:rPr>
              <a:t>reduces syst. uncertainty</a:t>
            </a:r>
          </a:p>
          <a:p>
            <a:r>
              <a:rPr lang="en-GB" sz="2000" dirty="0">
                <a:solidFill>
                  <a:schemeClr val="tx1"/>
                </a:solidFill>
              </a:rPr>
              <a:t>d</a:t>
            </a:r>
            <a:r>
              <a:rPr lang="en-GB" sz="2000" dirty="0" smtClean="0">
                <a:solidFill>
                  <a:schemeClr val="tx1"/>
                </a:solidFill>
              </a:rPr>
              <a:t>etermination of </a:t>
            </a:r>
            <a:r>
              <a:rPr lang="en-GB" sz="2000" dirty="0" smtClean="0">
                <a:solidFill>
                  <a:schemeClr val="tx1"/>
                </a:solidFill>
                <a:sym typeface="Symbol" panose="05050102010706020507" pitchFamily="18" charset="2"/>
              </a:rPr>
              <a:t>g(x)</a:t>
            </a:r>
            <a:br>
              <a:rPr lang="en-GB" sz="2000" dirty="0" smtClean="0">
                <a:solidFill>
                  <a:schemeClr val="tx1"/>
                </a:solidFill>
                <a:sym typeface="Symbol" panose="05050102010706020507" pitchFamily="18" charset="2"/>
              </a:rPr>
            </a:br>
            <a:r>
              <a:rPr lang="en-GB" sz="2000" dirty="0" smtClean="0">
                <a:solidFill>
                  <a:schemeClr val="tx1"/>
                </a:solidFill>
                <a:sym typeface="Symbol" panose="05050102010706020507" pitchFamily="18" charset="2"/>
              </a:rPr>
              <a:t>in 3 x ranges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G.K. Mallot 5/10/2015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PACSPIN Taipei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1138907"/>
            <a:ext cx="3898776" cy="1437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553" y="3131481"/>
            <a:ext cx="5032279" cy="3205357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22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Spin independent cross-section</a:t>
            </a:r>
            <a:endParaRPr lang="de-DE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92" y="1149320"/>
            <a:ext cx="4268678" cy="420719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76</a:t>
            </a:fld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475456" y="5350413"/>
            <a:ext cx="3977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 Florian, </a:t>
            </a:r>
            <a:r>
              <a:rPr lang="de-DE" sz="1400" dirty="0" err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Pfeuffer</a:t>
            </a:r>
            <a:r>
              <a:rPr lang="de-DE" sz="14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Schaefer, Vogelsang, </a:t>
            </a:r>
            <a:r>
              <a:rPr lang="de-DE" sz="14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de-DE" sz="14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14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PRD </a:t>
            </a:r>
            <a:r>
              <a:rPr lang="de-DE" sz="14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88 (2013) 014024</a:t>
            </a:r>
            <a:endParaRPr lang="de-DE" sz="1400" dirty="0" smtClean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9614" y="5906484"/>
            <a:ext cx="328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COMPASS, PRD 88 (2013) 091101</a:t>
            </a:r>
            <a:endParaRPr lang="de-DE" sz="1400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60032" y="1446890"/>
            <a:ext cx="3966150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semi-inclusive single </a:t>
            </a:r>
            <a:b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hadron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COMPASS kinematics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good agreement with NLL</a:t>
            </a:r>
            <a:r>
              <a:rPr lang="de-DE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de-DE" sz="20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2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resummation</a:t>
            </a:r>
            <a:r>
              <a:rPr lang="de-DE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de-DE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de-DE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de-DE" sz="2000" dirty="0" err="1" smtClean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cross-section</a:t>
            </a:r>
            <a:r>
              <a:rPr lang="de-DE" sz="20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 </a:t>
            </a:r>
            <a:r>
              <a:rPr lang="de-DE" sz="2000" dirty="0" err="1" smtClean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asymmetries</a:t>
            </a:r>
            <a:r>
              <a:rPr lang="de-DE" sz="20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/>
            </a:r>
            <a:br>
              <a:rPr lang="de-DE" sz="20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</a:br>
            <a:r>
              <a:rPr lang="de-DE" sz="2000" dirty="0" err="1" smtClean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can</a:t>
            </a:r>
            <a:r>
              <a:rPr lang="de-DE" sz="20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 </a:t>
            </a:r>
            <a:r>
              <a:rPr lang="de-DE" sz="2000" dirty="0" err="1" smtClean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be</a:t>
            </a:r>
            <a:r>
              <a:rPr lang="de-DE" sz="20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 </a:t>
            </a:r>
            <a:r>
              <a:rPr lang="de-DE" sz="2000" dirty="0" err="1" smtClean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used</a:t>
            </a:r>
            <a:r>
              <a:rPr lang="de-DE" sz="20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 </a:t>
            </a:r>
            <a:r>
              <a:rPr lang="de-DE" sz="2000" dirty="0" err="1" smtClean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to</a:t>
            </a:r>
            <a:r>
              <a:rPr lang="de-DE" sz="20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 </a:t>
            </a:r>
            <a:r>
              <a:rPr lang="de-DE" sz="2000" dirty="0" err="1" smtClean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determine</a:t>
            </a:r>
            <a:r>
              <a:rPr lang="de-DE" sz="20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/>
            </a:r>
            <a:br>
              <a:rPr lang="de-DE" sz="20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</a:br>
            <a:r>
              <a:rPr lang="de-DE" sz="2000" dirty="0" err="1" smtClean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the</a:t>
            </a:r>
            <a:r>
              <a:rPr lang="de-DE" sz="20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 </a:t>
            </a:r>
            <a:r>
              <a:rPr lang="de-DE" sz="2000" dirty="0" err="1" smtClean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gluon</a:t>
            </a:r>
            <a:r>
              <a:rPr lang="de-DE" sz="20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 </a:t>
            </a:r>
            <a:r>
              <a:rPr lang="de-DE" sz="2000" dirty="0" err="1" smtClean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polarisation</a:t>
            </a:r>
            <a:endParaRPr lang="de-DE" sz="2000" dirty="0" smtClean="0">
              <a:latin typeface="Verdana" pitchFamily="34" charset="0"/>
              <a:ea typeface="Verdana" pitchFamily="34" charset="0"/>
              <a:cs typeface="Verdana" pitchFamily="34" charset="0"/>
              <a:sym typeface="Symbol" panose="05050102010706020507" pitchFamily="18" charset="2"/>
            </a:endParaRPr>
          </a:p>
          <a:p>
            <a:pPr marL="342900" indent="-342900">
              <a:buFont typeface="Symbol" panose="05050102010706020507" pitchFamily="18" charset="2"/>
              <a:buChar char="Þ"/>
            </a:pPr>
            <a:endParaRPr lang="en-GB" sz="2000" dirty="0" smtClean="0">
              <a:latin typeface="Verdana" pitchFamily="34" charset="0"/>
              <a:ea typeface="Verdana" pitchFamily="34" charset="0"/>
              <a:cs typeface="Verdana" pitchFamily="34" charset="0"/>
              <a:sym typeface="Symbol" panose="05050102010706020507" pitchFamily="18" charset="2"/>
            </a:endParaRP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need NLL </a:t>
            </a:r>
            <a:r>
              <a:rPr lang="en-GB" sz="2000" dirty="0" err="1" smtClean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resummation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 for</a:t>
            </a:r>
            <a:b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</a:b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polarised case</a:t>
            </a:r>
            <a:endParaRPr lang="en-GB" sz="2000" dirty="0">
              <a:latin typeface="Verdana" pitchFamily="34" charset="0"/>
              <a:ea typeface="Verdana" pitchFamily="34" charset="0"/>
              <a:cs typeface="Verdana" pitchFamily="34" charset="0"/>
              <a:sym typeface="Symbol" panose="05050102010706020507" pitchFamily="18" charset="2"/>
            </a:endParaRPr>
          </a:p>
          <a:p>
            <a:pPr marL="342900" indent="-342900">
              <a:buFont typeface="Symbol" panose="05050102010706020507" pitchFamily="18" charset="2"/>
              <a:buChar char="Þ"/>
            </a:pPr>
            <a:endParaRPr lang="de-DE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55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PACSPIN Taipei</a:t>
            </a:r>
            <a:endParaRPr lang="fr-FR" sz="1800"/>
          </a:p>
        </p:txBody>
      </p:sp>
      <p:sp>
        <p:nvSpPr>
          <p:cNvPr id="7172" name="Text Box 2"/>
          <p:cNvSpPr txBox="1">
            <a:spLocks noChangeArrowheads="1"/>
          </p:cNvSpPr>
          <p:nvPr/>
        </p:nvSpPr>
        <p:spPr bwMode="auto">
          <a:xfrm>
            <a:off x="533400" y="1295400"/>
            <a:ext cx="8305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Three twist-2 </a:t>
            </a:r>
            <a:r>
              <a:rPr lang="en-US" sz="24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PDFs</a:t>
            </a:r>
            <a:endParaRPr lang="en-US" sz="2400" dirty="0">
              <a:solidFill>
                <a:srgbClr val="80008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8077200" cy="5191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Structure: Parton Distribution Functions</a:t>
            </a: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533400" y="3200400"/>
            <a:ext cx="3733800" cy="1066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533400" y="2044700"/>
            <a:ext cx="3733800" cy="990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247" name="Text Box 6"/>
          <p:cNvSpPr txBox="1">
            <a:spLocks noChangeArrowheads="1"/>
          </p:cNvSpPr>
          <p:nvPr/>
        </p:nvSpPr>
        <p:spPr bwMode="auto">
          <a:xfrm>
            <a:off x="838200" y="2044700"/>
            <a:ext cx="12954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200" b="1">
                <a:solidFill>
                  <a:srgbClr val="006600"/>
                </a:solidFill>
                <a:latin typeface="Arial" pitchFamily="34" charset="0"/>
              </a:rPr>
              <a:t> q(x)</a:t>
            </a:r>
          </a:p>
          <a:p>
            <a:pPr>
              <a:lnSpc>
                <a:spcPct val="110000"/>
              </a:lnSpc>
            </a:pPr>
            <a:r>
              <a:rPr lang="en-US" sz="2200">
                <a:solidFill>
                  <a:srgbClr val="006600"/>
                </a:solidFill>
                <a:latin typeface="Arial" pitchFamily="34" charset="0"/>
              </a:rPr>
              <a:t>f</a:t>
            </a:r>
            <a:r>
              <a:rPr lang="en-US" sz="2200" baseline="-25000">
                <a:solidFill>
                  <a:srgbClr val="006600"/>
                </a:solidFill>
                <a:latin typeface="Arial" pitchFamily="34" charset="0"/>
              </a:rPr>
              <a:t>1</a:t>
            </a:r>
            <a:r>
              <a:rPr lang="en-US" sz="2200" baseline="30000">
                <a:solidFill>
                  <a:srgbClr val="006600"/>
                </a:solidFill>
                <a:latin typeface="Arial" pitchFamily="34" charset="0"/>
              </a:rPr>
              <a:t>q</a:t>
            </a:r>
            <a:r>
              <a:rPr lang="en-US" sz="2200">
                <a:solidFill>
                  <a:srgbClr val="006600"/>
                </a:solidFill>
                <a:latin typeface="Arial" pitchFamily="34" charset="0"/>
              </a:rPr>
              <a:t> (x)</a:t>
            </a:r>
          </a:p>
        </p:txBody>
      </p:sp>
      <p:sp>
        <p:nvSpPr>
          <p:cNvPr id="10248" name="Text Box 7"/>
          <p:cNvSpPr txBox="1">
            <a:spLocks noChangeArrowheads="1"/>
          </p:cNvSpPr>
          <p:nvPr/>
        </p:nvSpPr>
        <p:spPr bwMode="auto">
          <a:xfrm>
            <a:off x="762000" y="3316288"/>
            <a:ext cx="12954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200" b="1">
                <a:solidFill>
                  <a:srgbClr val="006600"/>
                </a:solidFill>
                <a:latin typeface="Symbol" pitchFamily="18" charset="2"/>
              </a:rPr>
              <a:t>D</a:t>
            </a:r>
            <a:r>
              <a:rPr lang="en-US" sz="2200" b="1">
                <a:solidFill>
                  <a:srgbClr val="006600"/>
                </a:solidFill>
                <a:latin typeface="Arial" pitchFamily="34" charset="0"/>
              </a:rPr>
              <a:t>q(x)       </a:t>
            </a:r>
          </a:p>
          <a:p>
            <a:pPr>
              <a:lnSpc>
                <a:spcPct val="110000"/>
              </a:lnSpc>
            </a:pPr>
            <a:r>
              <a:rPr lang="en-US" sz="2200">
                <a:solidFill>
                  <a:srgbClr val="006600"/>
                </a:solidFill>
                <a:latin typeface="Arial" pitchFamily="34" charset="0"/>
              </a:rPr>
              <a:t>g</a:t>
            </a:r>
            <a:r>
              <a:rPr lang="en-US" sz="2200" baseline="-25000">
                <a:solidFill>
                  <a:srgbClr val="006600"/>
                </a:solidFill>
                <a:latin typeface="Arial" pitchFamily="34" charset="0"/>
              </a:rPr>
              <a:t>1</a:t>
            </a:r>
            <a:r>
              <a:rPr lang="en-US" sz="2200" baseline="30000">
                <a:solidFill>
                  <a:srgbClr val="006600"/>
                </a:solidFill>
                <a:latin typeface="Arial" pitchFamily="34" charset="0"/>
              </a:rPr>
              <a:t>q</a:t>
            </a:r>
            <a:r>
              <a:rPr lang="en-US" sz="2200">
                <a:solidFill>
                  <a:srgbClr val="006600"/>
                </a:solidFill>
                <a:latin typeface="Arial" pitchFamily="34" charset="0"/>
              </a:rPr>
              <a:t>(x)</a:t>
            </a:r>
          </a:p>
        </p:txBody>
      </p:sp>
      <p:sp>
        <p:nvSpPr>
          <p:cNvPr id="10249" name="Rectangle 8"/>
          <p:cNvSpPr>
            <a:spLocks noChangeArrowheads="1"/>
          </p:cNvSpPr>
          <p:nvPr/>
        </p:nvSpPr>
        <p:spPr bwMode="auto">
          <a:xfrm>
            <a:off x="533400" y="4724400"/>
            <a:ext cx="3733800" cy="1295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250" name="Text Box 9"/>
          <p:cNvSpPr txBox="1">
            <a:spLocks noChangeArrowheads="1"/>
          </p:cNvSpPr>
          <p:nvPr/>
        </p:nvSpPr>
        <p:spPr bwMode="auto">
          <a:xfrm>
            <a:off x="762000" y="4953000"/>
            <a:ext cx="1143000" cy="8397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200" b="1">
                <a:solidFill>
                  <a:srgbClr val="006600"/>
                </a:solidFill>
                <a:latin typeface="Symbol" pitchFamily="18" charset="2"/>
              </a:rPr>
              <a:t>D</a:t>
            </a:r>
            <a:r>
              <a:rPr lang="en-US" sz="2200" b="1" baseline="-25000">
                <a:solidFill>
                  <a:srgbClr val="006600"/>
                </a:solidFill>
                <a:latin typeface="Arial" pitchFamily="34" charset="0"/>
              </a:rPr>
              <a:t>T</a:t>
            </a:r>
            <a:r>
              <a:rPr lang="en-US" sz="2200" b="1">
                <a:solidFill>
                  <a:srgbClr val="006600"/>
                </a:solidFill>
                <a:latin typeface="Arial" pitchFamily="34" charset="0"/>
              </a:rPr>
              <a:t>q(x)</a:t>
            </a:r>
          </a:p>
          <a:p>
            <a:pPr>
              <a:lnSpc>
                <a:spcPct val="110000"/>
              </a:lnSpc>
            </a:pPr>
            <a:r>
              <a:rPr lang="en-US" sz="2200">
                <a:solidFill>
                  <a:srgbClr val="006600"/>
                </a:solidFill>
                <a:latin typeface="Arial" pitchFamily="34" charset="0"/>
              </a:rPr>
              <a:t>h</a:t>
            </a:r>
            <a:r>
              <a:rPr lang="en-US" sz="2200" baseline="-25000">
                <a:solidFill>
                  <a:srgbClr val="006600"/>
                </a:solidFill>
                <a:latin typeface="Arial" pitchFamily="34" charset="0"/>
              </a:rPr>
              <a:t>1</a:t>
            </a:r>
            <a:r>
              <a:rPr lang="en-US" sz="2200" baseline="30000">
                <a:solidFill>
                  <a:srgbClr val="006600"/>
                </a:solidFill>
                <a:latin typeface="Arial" pitchFamily="34" charset="0"/>
              </a:rPr>
              <a:t>q</a:t>
            </a:r>
            <a:r>
              <a:rPr lang="en-US" sz="2200">
                <a:solidFill>
                  <a:srgbClr val="006600"/>
                </a:solidFill>
                <a:latin typeface="Arial" pitchFamily="34" charset="0"/>
              </a:rPr>
              <a:t>(x)</a:t>
            </a:r>
          </a:p>
        </p:txBody>
      </p:sp>
      <p:pic>
        <p:nvPicPr>
          <p:cNvPr id="10252" name="Picture 12" descr="g_trans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4876800"/>
            <a:ext cx="15240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3" name="Picture 13" descr="g_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5666" y="3471068"/>
            <a:ext cx="2209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4" name="Picture 14" descr="g_num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3866" y="2279650"/>
            <a:ext cx="5334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4" name="Text Box 15"/>
          <p:cNvSpPr txBox="1">
            <a:spLocks noChangeArrowheads="1"/>
          </p:cNvSpPr>
          <p:nvPr/>
        </p:nvSpPr>
        <p:spPr bwMode="auto">
          <a:xfrm>
            <a:off x="4572000" y="1981200"/>
            <a:ext cx="4343400" cy="1140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unpolarised</a:t>
            </a:r>
            <a:r>
              <a:rPr lang="en-US" sz="20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PDF</a:t>
            </a:r>
          </a:p>
          <a:p>
            <a:pPr>
              <a:defRPr/>
            </a:pPr>
            <a:r>
              <a:rPr lang="en-US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quark/gluon </a:t>
            </a:r>
            <a:r>
              <a:rPr lang="en-U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with momentum</a:t>
            </a:r>
            <a:r>
              <a:rPr lang="en-US" sz="16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i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xP</a:t>
            </a:r>
            <a:r>
              <a:rPr lang="en-US" sz="16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en-U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in a nucleon</a:t>
            </a:r>
          </a:p>
          <a:p>
            <a:pPr>
              <a:defRPr/>
            </a:pPr>
            <a:r>
              <a:rPr lang="en-US" sz="1600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</a:t>
            </a:r>
            <a:r>
              <a:rPr lang="en-US" sz="16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</a:t>
            </a:r>
            <a:endParaRPr lang="en-US" sz="1600" i="1" dirty="0">
              <a:solidFill>
                <a:srgbClr val="0066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185" name="Text Box 16"/>
          <p:cNvSpPr txBox="1">
            <a:spLocks noChangeArrowheads="1"/>
          </p:cNvSpPr>
          <p:nvPr/>
        </p:nvSpPr>
        <p:spPr bwMode="auto">
          <a:xfrm>
            <a:off x="4572000" y="3200400"/>
            <a:ext cx="4343400" cy="1387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helicity PDF</a:t>
            </a:r>
          </a:p>
          <a:p>
            <a:pPr>
              <a:defRPr/>
            </a:pPr>
            <a:r>
              <a:rPr lang="en-US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quark/gluon </a:t>
            </a:r>
            <a:r>
              <a:rPr lang="en-U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with spin parallel to the nucleon spin</a:t>
            </a:r>
            <a:r>
              <a:rPr lang="en-US" sz="16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in a longitudinally </a:t>
            </a:r>
            <a:r>
              <a:rPr lang="en-US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polarised</a:t>
            </a:r>
            <a:r>
              <a:rPr lang="en-U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nucleon</a:t>
            </a:r>
          </a:p>
          <a:p>
            <a:pPr>
              <a:defRPr/>
            </a:pPr>
            <a:r>
              <a:rPr lang="en-US" sz="16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</a:t>
            </a:r>
            <a:endParaRPr lang="en-US" sz="1600" dirty="0">
              <a:solidFill>
                <a:srgbClr val="0000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186" name="Text Box 17"/>
          <p:cNvSpPr txBox="1">
            <a:spLocks noChangeArrowheads="1"/>
          </p:cNvSpPr>
          <p:nvPr/>
        </p:nvSpPr>
        <p:spPr bwMode="auto">
          <a:xfrm>
            <a:off x="4572000" y="4699992"/>
            <a:ext cx="4343400" cy="894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r>
              <a:rPr lang="en-US" sz="2000" b="1" dirty="0" err="1" smtClean="0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transversity</a:t>
            </a:r>
            <a:r>
              <a:rPr lang="en-US" sz="2000" b="1" dirty="0" smtClean="0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PDF </a:t>
            </a:r>
            <a:endParaRPr lang="en-US" sz="2000" b="1" dirty="0">
              <a:solidFill>
                <a:srgbClr val="0066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defRPr/>
            </a:pPr>
            <a:r>
              <a:rPr lang="en-U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quark with spin parallel to the nucleon spin in a transversely </a:t>
            </a:r>
            <a:r>
              <a:rPr lang="en-US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polarised</a:t>
            </a:r>
            <a:r>
              <a:rPr lang="en-U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nucleon</a:t>
            </a:r>
          </a:p>
        </p:txBody>
      </p:sp>
      <p:sp>
        <p:nvSpPr>
          <p:cNvPr id="10258" name="Date Placeholder 1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smtClean="0"/>
              <a:t>G.K. Mallot 5/10/2015</a:t>
            </a:r>
            <a:endParaRPr lang="fr-FR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67469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Quark polarisation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PACSPIN Taipei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9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7397" y="1289317"/>
            <a:ext cx="4749206" cy="427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3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k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9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dirty="0" smtClean="0">
            <a:latin typeface="Verdana" pitchFamily="34" charset="0"/>
            <a:ea typeface="Verdana" pitchFamily="34" charset="0"/>
            <a:cs typeface="Verdana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2213</Words>
  <Application>Microsoft Office PowerPoint</Application>
  <PresentationFormat>On-screen Show (4:3)</PresentationFormat>
  <Paragraphs>762</Paragraphs>
  <Slides>76</Slides>
  <Notes>4</Notes>
  <HiddenSlides>1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5" baseType="lpstr">
      <vt:lpstr>Arial</vt:lpstr>
      <vt:lpstr>Symbol</vt:lpstr>
      <vt:lpstr>Times New Roman</vt:lpstr>
      <vt:lpstr>Verdana</vt:lpstr>
      <vt:lpstr>Lucida Grande</vt:lpstr>
      <vt:lpstr>Cambria Math</vt:lpstr>
      <vt:lpstr>Calibri</vt:lpstr>
      <vt:lpstr>gkm</vt:lpstr>
      <vt:lpstr>ﾋﾞｯﾄﾏｯﾌﾟ ｲﾒｰｼﾞ</vt:lpstr>
      <vt:lpstr>Spin of the nucleon:  Experimental Overview</vt:lpstr>
      <vt:lpstr>Outline</vt:lpstr>
      <vt:lpstr>Introduction</vt:lpstr>
      <vt:lpstr>Tools to study the partonic nucleon structure</vt:lpstr>
      <vt:lpstr>Laboratories</vt:lpstr>
      <vt:lpstr>Global effort: Pol. DIS/pp</vt:lpstr>
      <vt:lpstr>Kinematic reach</vt:lpstr>
      <vt:lpstr>Structure: Parton Distribution Functions</vt:lpstr>
      <vt:lpstr>Quark polarisation</vt:lpstr>
      <vt:lpstr>World data on proton A1 spin asymmetry</vt:lpstr>
      <vt:lpstr>Hall A: precise A_1^n data</vt:lpstr>
      <vt:lpstr>F2(x,Q2)      </vt:lpstr>
      <vt:lpstr>NLO QCD fit to world DIS data </vt:lpstr>
      <vt:lpstr>NLO QCD fit to world DIS data</vt:lpstr>
      <vt:lpstr>Sum rules</vt:lpstr>
      <vt:lpstr>Semi-inclusive DIS results</vt:lpstr>
      <vt:lpstr>Incl. &amp; semi-incl.  A1</vt:lpstr>
      <vt:lpstr>The role of quark flavours</vt:lpstr>
      <vt:lpstr>pion and kaon multiplicities (unpol)</vt:lpstr>
      <vt:lpstr>W production &amp; antiquark polarisation</vt:lpstr>
      <vt:lpstr>W production in pp</vt:lpstr>
      <vt:lpstr>W production in pp</vt:lpstr>
      <vt:lpstr>W production in pp</vt:lpstr>
      <vt:lpstr>Gluon polarisation</vt:lpstr>
      <vt:lpstr>Δg/g from PGF (DIS, LO)</vt:lpstr>
      <vt:lpstr>Δg/g from single hadron (NLO)</vt:lpstr>
      <vt:lpstr>STAR single jet asymmetry ALL</vt:lpstr>
      <vt:lpstr>STAR single jet asymmetry ALL</vt:lpstr>
      <vt:lpstr>Inclusive neutral pion production</vt:lpstr>
      <vt:lpstr>Impact of Star jet data</vt:lpstr>
      <vt:lpstr>Transversity</vt:lpstr>
      <vt:lpstr>Transversity h1</vt:lpstr>
      <vt:lpstr>Collins asymmetry for proton &amp; deuteron </vt:lpstr>
      <vt:lpstr>Collins FF from e^+ e^-</vt:lpstr>
      <vt:lpstr>Determination of h1 from SIDIS &amp; e^+ e^-</vt:lpstr>
      <vt:lpstr>Transversity from dihadron asymmetries</vt:lpstr>
      <vt:lpstr>2h asymmetries</vt:lpstr>
      <vt:lpstr>g2 quark gluon correlations: Hall A</vt:lpstr>
      <vt:lpstr>Three dimensional structure of the nucleon</vt:lpstr>
      <vt:lpstr>TMD parton distributions</vt:lpstr>
      <vt:lpstr>Sivers TMD</vt:lpstr>
      <vt:lpstr>Sivers asymmetry</vt:lpstr>
      <vt:lpstr>TMD Q2 evolution (Sivers proton)</vt:lpstr>
      <vt:lpstr>Restricted universality in SIDIS and pol. DY</vt:lpstr>
      <vt:lpstr>COMPASS polarized DY</vt:lpstr>
      <vt:lpstr>Generalized PDF’s</vt:lpstr>
      <vt:lpstr>Generalized PDF’s</vt:lpstr>
      <vt:lpstr>DVCS: experimental kinematic ranges</vt:lpstr>
      <vt:lpstr>Deeply virtual Compton scattering</vt:lpstr>
      <vt:lpstr>DVCS @ CLAS</vt:lpstr>
      <vt:lpstr>COMPASS GPD, SIDIS</vt:lpstr>
      <vt:lpstr>Outlook</vt:lpstr>
      <vt:lpstr>PowerPoint Presentation</vt:lpstr>
      <vt:lpstr>PowerPoint Presentation</vt:lpstr>
      <vt:lpstr>Status of PDFs: global analyses (DSSV)</vt:lpstr>
      <vt:lpstr>Deeply virtual Compton scattering</vt:lpstr>
      <vt:lpstr>PowerPoint Presentation</vt:lpstr>
      <vt:lpstr>PowerPoint Presentation</vt:lpstr>
      <vt:lpstr>PowerPoint Presentation</vt:lpstr>
      <vt:lpstr>COMPASS-II Polarised Drell-Yan</vt:lpstr>
      <vt:lpstr>2015 run: polarised target</vt:lpstr>
      <vt:lpstr>Drell−Yan muon pair mass regions</vt:lpstr>
      <vt:lpstr>COMPASS polarized DY, projections HMR</vt:lpstr>
      <vt:lpstr>Camera detector for exclusivity</vt:lpstr>
      <vt:lpstr>DVCS</vt:lpstr>
      <vt:lpstr>DVCS–Bethe-Heitler interference I</vt:lpstr>
      <vt:lpstr>Projection for beam charge-and-spin asym.</vt:lpstr>
      <vt:lpstr>Geometry target region</vt:lpstr>
      <vt:lpstr>t-slope for 0 production</vt:lpstr>
      <vt:lpstr>COMPASS II proj. data</vt:lpstr>
      <vt:lpstr>`Tomography’   </vt:lpstr>
      <vt:lpstr>projected t-slope </vt:lpstr>
      <vt:lpstr>COMPASS-II Polarised Drell-Yan</vt:lpstr>
      <vt:lpstr>Target region for DY</vt:lpstr>
      <vt:lpstr>Gluon polarisation from PGF (LO)</vt:lpstr>
      <vt:lpstr>Spin independent cross-section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Mallot</dc:creator>
  <cp:lastModifiedBy>gkm</cp:lastModifiedBy>
  <cp:revision>399</cp:revision>
  <dcterms:created xsi:type="dcterms:W3CDTF">2012-06-18T06:59:57Z</dcterms:created>
  <dcterms:modified xsi:type="dcterms:W3CDTF">2015-10-05T00:37:37Z</dcterms:modified>
</cp:coreProperties>
</file>