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881" r:id="rId2"/>
  </p:sldMasterIdLst>
  <p:notesMasterIdLst>
    <p:notesMasterId r:id="rId43"/>
  </p:notesMasterIdLst>
  <p:handoutMasterIdLst>
    <p:handoutMasterId r:id="rId44"/>
  </p:handoutMasterIdLst>
  <p:sldIdLst>
    <p:sldId id="256" r:id="rId3"/>
    <p:sldId id="441" r:id="rId4"/>
    <p:sldId id="491" r:id="rId5"/>
    <p:sldId id="275" r:id="rId6"/>
    <p:sldId id="442" r:id="rId7"/>
    <p:sldId id="443" r:id="rId8"/>
    <p:sldId id="462" r:id="rId9"/>
    <p:sldId id="492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446" r:id="rId21"/>
    <p:sldId id="447" r:id="rId22"/>
    <p:sldId id="448" r:id="rId23"/>
    <p:sldId id="449" r:id="rId24"/>
    <p:sldId id="504" r:id="rId25"/>
    <p:sldId id="460" r:id="rId26"/>
    <p:sldId id="505" r:id="rId27"/>
    <p:sldId id="506" r:id="rId28"/>
    <p:sldId id="508" r:id="rId29"/>
    <p:sldId id="509" r:id="rId30"/>
    <p:sldId id="510" r:id="rId31"/>
    <p:sldId id="511" r:id="rId32"/>
    <p:sldId id="512" r:id="rId33"/>
    <p:sldId id="468" r:id="rId34"/>
    <p:sldId id="470" r:id="rId35"/>
    <p:sldId id="471" r:id="rId36"/>
    <p:sldId id="472" r:id="rId37"/>
    <p:sldId id="487" r:id="rId38"/>
    <p:sldId id="485" r:id="rId39"/>
    <p:sldId id="483" r:id="rId40"/>
    <p:sldId id="308" r:id="rId41"/>
    <p:sldId id="513" r:id="rId42"/>
  </p:sldIdLst>
  <p:sldSz cx="9904413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CC"/>
    <a:srgbClr val="000066"/>
    <a:srgbClr val="0033CC"/>
    <a:srgbClr val="A50021"/>
    <a:srgbClr val="CC3300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82" autoAdjust="0"/>
    <p:restoredTop sz="94655" autoAdjust="0"/>
  </p:normalViewPr>
  <p:slideViewPr>
    <p:cSldViewPr>
      <p:cViewPr varScale="1">
        <p:scale>
          <a:sx n="79" d="100"/>
          <a:sy n="79" d="100"/>
        </p:scale>
        <p:origin x="45" y="4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A13E0-58B6-489C-A881-CF1F986F051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36826-6807-4742-86C3-D24C43BB3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3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B4CC9B59-A6B0-4C78-8246-2BA0E5B4F161}" type="datetimeFigureOut">
              <a:rPr lang="zh-CN" altLang="en-US"/>
              <a:pPr>
                <a:defRPr/>
              </a:pPr>
              <a:t>2015/10/5</a:t>
            </a:fld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685800"/>
            <a:ext cx="4949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991F8CE-B45C-4C5C-BDD3-F7BC28F635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69199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08806" y="6324600"/>
            <a:ext cx="2063750" cy="457200"/>
          </a:xfrm>
          <a:ln/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44DBE9-3DFA-4426-8319-ECDAD379B30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7938" y="6248400"/>
            <a:ext cx="2063750" cy="454742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247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1013" y="-533400"/>
            <a:ext cx="2124075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-533400"/>
            <a:ext cx="6221413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4E35B-3EAD-47E2-9FC0-FCE6A4C035FF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AA9B-73DF-4637-8081-CA945293E4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050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-533400"/>
            <a:ext cx="7793037" cy="14620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70000"/>
            <a:ext cx="8497888" cy="45974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2AF4F4-BC13-461E-8834-A52797345BDB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CDCB17-9FA3-419A-9AE9-D362E3DDAF3B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3564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440738" cy="7000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5300" y="1270000"/>
            <a:ext cx="4525963" cy="4597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73663" y="1270000"/>
            <a:ext cx="4525962" cy="4597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53BC-DA15-481B-A38A-1FBD53AC24EB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68EF-8538-4D30-A344-9237EE4D22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27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89A90-E6A3-46BE-B8D1-125D8365F87E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4CAC-A0CD-4DC9-849F-4C34BD10B9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39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C345A-C7F1-4014-9545-B4C5E4F87B21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853F-2B3D-406E-BF29-9965A6B347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940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EDEB1-CF8E-4352-8CB4-517AF29D6F17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D999-3735-4C90-AF88-533128FF28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643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60ED9-B2C2-4E0E-BC20-BB37E2B7F699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9FBD-3087-4C65-AB91-B721A7E46D6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9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4BFD-8844-48BA-B35C-4CAD4A4BF01F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132A-10DA-46E1-B3BC-3F9E37FE00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7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1C4F-3975-4849-A1DD-4932EDFFEA94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38963-D1D9-4574-A33F-9C80F9D5FD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768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CFAF-C12B-473D-A6E1-B841D7473BA2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051D-ACCD-4306-AFD0-4DCB997001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996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F35B7EA-3255-4540-B1B1-180A6EBB6DF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382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C3BD-C7E2-4C21-90EA-3ACA64791FD1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F8DA-F1AF-4BBD-A399-D69F6D98DB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727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8CB3F-20EB-4A58-8C81-AE6D27BF6EE6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FDDA-E28B-442E-BD53-1CA552D68D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944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8A34E-FB8D-4337-A644-E4F7B535A82B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C9D2-A451-4E83-A8AB-CEC779B192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976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7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B348-A098-4668-A9BB-2DB80E75636B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06585-C448-420C-B613-9D0462F5AA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264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17195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81550" y="1270000"/>
            <a:ext cx="41735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B6A2D-4C7B-45EE-B180-AE3823CE7F8C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7938" y="6248400"/>
            <a:ext cx="206375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F212AF-2833-438D-B767-EFEC1D66CC90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934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F8A5A-2AF2-4DB7-B132-7E3F6CCDDBA9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35C6D-F6E0-4C25-831A-A214755C36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68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91EE9-87B5-4D91-979B-CF01397DF852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19376-EEEE-446E-BB57-1E1668B6EE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026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3F4508-4F93-4B15-9ED4-6704F6A4462A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E2DF9F-EF95-4EC9-AB4C-D25787F54F66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201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FDA8-1727-4E0E-87FD-17E328B2300A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BF3E-2266-48B9-83F1-236F7046C8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517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B392-FAA8-4F3C-B4E9-A9F114BC7274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CF58-D9AB-45CC-A20D-8F75F60047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368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A4AD-5D75-4815-A9D8-2CC4D33AD123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19AD-36C4-4F4A-9383-58914D9205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190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ltGray">
          <a:xfrm>
            <a:off x="76200" y="76200"/>
            <a:ext cx="9753600" cy="762000"/>
          </a:xfrm>
          <a:prstGeom prst="rect">
            <a:avLst/>
          </a:prstGeom>
          <a:solidFill>
            <a:srgbClr val="0071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844073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70000"/>
            <a:ext cx="92043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7406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7BAA04D6-4E87-4925-99B4-5FB1566AC757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172200"/>
            <a:ext cx="313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7938" y="61722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1DD94B-ADCB-408B-B3FF-22E82CDA36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15"/>
          <p:cNvSpPr>
            <a:spLocks noChangeArrowheads="1"/>
          </p:cNvSpPr>
          <p:nvPr userDrawn="1"/>
        </p:nvSpPr>
        <p:spPr bwMode="ltGray">
          <a:xfrm>
            <a:off x="77788" y="6400800"/>
            <a:ext cx="9752012" cy="381000"/>
          </a:xfrm>
          <a:prstGeom prst="rect">
            <a:avLst/>
          </a:prstGeom>
          <a:solidFill>
            <a:srgbClr val="0071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33" name="Text Box 17"/>
          <p:cNvSpPr txBox="1">
            <a:spLocks noChangeArrowheads="1"/>
          </p:cNvSpPr>
          <p:nvPr userDrawn="1"/>
        </p:nvSpPr>
        <p:spPr bwMode="auto">
          <a:xfrm>
            <a:off x="7575778" y="6400800"/>
            <a:ext cx="170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b="1" baseline="0" dirty="0" smtClean="0">
                <a:solidFill>
                  <a:schemeClr val="bg1"/>
                </a:solidFill>
                <a:ea typeface="楷体_GB2312" pitchFamily="49" charset="-122"/>
              </a:rPr>
              <a:t>Nucleon Spin</a:t>
            </a:r>
            <a:endParaRPr lang="zh-CN" altLang="en-US" b="1" dirty="0" smtClean="0">
              <a:solidFill>
                <a:schemeClr val="bg1"/>
              </a:solidFill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è"/>
        <a:defRPr sz="2800">
          <a:solidFill>
            <a:srgbClr val="CC0000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38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38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FA3CE681-379D-4CD2-BE63-810C3DCD669D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53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A9227DE5-E7F4-48B5-B6B8-43136C37D3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F8D8-0FEB-465B-AF72-67EA4587EFA5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051D-ACCD-4306-AFD0-4DCB99700141}" type="slidenum">
              <a:rPr lang="zh-CN" altLang="en-US" smtClean="0"/>
              <a:pPr/>
              <a:t>1</a:t>
            </a:fld>
            <a:endParaRPr lang="en-US" altLang="zh-CN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2606" y="685800"/>
            <a:ext cx="8420100" cy="1905000"/>
          </a:xfrm>
        </p:spPr>
        <p:txBody>
          <a:bodyPr anchor="b"/>
          <a:lstStyle/>
          <a:p>
            <a:pPr eaLnBrk="1" hangingPunct="1"/>
            <a:r>
              <a:rPr lang="en-US" altLang="zh-CN" b="1" dirty="0" smtClean="0">
                <a:solidFill>
                  <a:srgbClr val="0000CC"/>
                </a:solidFill>
                <a:ea typeface="黑体" panose="02010609060101010101" pitchFamily="49" charset="-122"/>
              </a:rPr>
              <a:t>Understanding and Computing the Nucleon </a:t>
            </a:r>
            <a:r>
              <a:rPr lang="en-US" altLang="zh-CN" b="1" dirty="0">
                <a:solidFill>
                  <a:srgbClr val="0000CC"/>
                </a:solidFill>
                <a:ea typeface="黑体" panose="02010609060101010101" pitchFamily="49" charset="-122"/>
              </a:rPr>
              <a:t>S</a:t>
            </a:r>
            <a:r>
              <a:rPr lang="en-US" altLang="zh-CN" b="1" dirty="0" smtClean="0">
                <a:solidFill>
                  <a:srgbClr val="0000CC"/>
                </a:solidFill>
                <a:ea typeface="黑体" panose="02010609060101010101" pitchFamily="49" charset="-122"/>
              </a:rPr>
              <a:t>pin</a:t>
            </a:r>
            <a:endParaRPr lang="zh-CN" altLang="en-US" b="1" dirty="0" smtClean="0">
              <a:solidFill>
                <a:srgbClr val="0000CC"/>
              </a:solidFill>
              <a:ea typeface="黑体" panose="02010609060101010101" pitchFamily="49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2206" y="3581400"/>
            <a:ext cx="6956597" cy="2057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Xiangdong Ji</a:t>
            </a:r>
          </a:p>
          <a:p>
            <a:pPr marL="0" indent="0" algn="ctr" eaLnBrk="1" hangingPunct="1"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Shanghai Jiao Tong University</a:t>
            </a:r>
          </a:p>
          <a:p>
            <a:pPr marL="0" indent="0" algn="ctr" eaLnBrk="1" hangingPunct="1"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University of Maryland</a:t>
            </a:r>
            <a:endParaRPr lang="en-US" altLang="zh-CN" sz="24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zh-CN" sz="2400" dirty="0" err="1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Circum</a:t>
            </a:r>
            <a:r>
              <a:rPr lang="en-US" altLang="zh-CN" sz="2400" dirty="0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-Pan-Pacific Spin Symposium, Oct. </a:t>
            </a:r>
            <a:r>
              <a:rPr lang="en-US" altLang="zh-CN" sz="24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dirty="0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, 2015</a:t>
            </a:r>
            <a:endParaRPr lang="en-US" altLang="zh-CN" sz="2800" dirty="0" smtClean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5B7EA-3255-4540-B1B1-180A6EBB6DF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" y="1371600"/>
            <a:ext cx="944494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Jaffe and Manohar sum rule was motivated by </a:t>
            </a:r>
            <a:r>
              <a:rPr lang="en-US" altLang="zh-CN" dirty="0" smtClean="0">
                <a:solidFill>
                  <a:srgbClr val="FF0000"/>
                </a:solidFill>
              </a:rPr>
              <a:t>canonical (free-field) contributions </a:t>
            </a:r>
            <a:r>
              <a:rPr lang="en-US" altLang="zh-CN" dirty="0" smtClean="0"/>
              <a:t>to the QCD angular momentum. </a:t>
            </a:r>
          </a:p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canonical contributions </a:t>
            </a:r>
            <a:r>
              <a:rPr lang="en-US" altLang="zh-CN" dirty="0" smtClean="0"/>
              <a:t>are not manifestly gauge-invariant, But</a:t>
            </a:r>
          </a:p>
          <a:p>
            <a:pPr lvl="1"/>
            <a:r>
              <a:rPr lang="en-US" altLang="zh-CN" dirty="0" smtClean="0"/>
              <a:t>They may have gauge invariant matrix elements?!</a:t>
            </a:r>
          </a:p>
          <a:p>
            <a:pPr lvl="1"/>
            <a:r>
              <a:rPr lang="en-US" altLang="zh-CN" dirty="0" smtClean="0"/>
              <a:t>F. Wang, X. Song, </a:t>
            </a:r>
            <a:r>
              <a:rPr lang="en-US" altLang="zh-CN" dirty="0" err="1" smtClean="0"/>
              <a:t>hep-ph</a:t>
            </a:r>
            <a:r>
              <a:rPr lang="en-US" altLang="zh-CN" dirty="0" smtClean="0"/>
              <a:t>/9802346, </a:t>
            </a:r>
          </a:p>
          <a:p>
            <a:pPr lvl="1"/>
            <a:r>
              <a:rPr lang="en-US" altLang="zh-CN" dirty="0" smtClean="0"/>
              <a:t>E. Leader, PRD, 2012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5B7EA-3255-4540-B1B1-180A6EBB6DF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10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clarifying paper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606" y="1270000"/>
            <a:ext cx="8024019" cy="459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4DBE9-3DFA-4426-8319-ECDAD379B30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3" y="1963373"/>
            <a:ext cx="9317038" cy="302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renewed attempt 10 years later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006" y="1270000"/>
            <a:ext cx="9395619" cy="474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5B7EA-3255-4540-B1B1-180A6EBB6DF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78" y="1295400"/>
            <a:ext cx="9125466" cy="39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idea motivated by QED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187450"/>
                <a:ext cx="9204325" cy="4603750"/>
              </a:xfrm>
            </p:spPr>
            <p:txBody>
              <a:bodyPr/>
              <a:lstStyle/>
              <a:p>
                <a:r>
                  <a:rPr lang="en-US" sz="2800" dirty="0" smtClean="0"/>
                  <a:t>Split the gauge potential into two parts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lvl="1"/>
                <a:r>
                  <a:rPr lang="en-US" sz="2400" dirty="0" err="1" smtClean="0"/>
                  <a:t>A</a:t>
                </a:r>
                <a:r>
                  <a:rPr lang="en-US" sz="1400" dirty="0" err="1" smtClean="0"/>
                  <a:t>phys</a:t>
                </a:r>
                <a:r>
                  <a:rPr lang="en-US" sz="2400" dirty="0" smtClean="0"/>
                  <a:t> (transverse) is gauge invariant</a:t>
                </a:r>
              </a:p>
              <a:p>
                <a:pPr lvl="1"/>
                <a:r>
                  <a:rPr lang="en-US" sz="2400" dirty="0" smtClean="0"/>
                  <a:t>A</a:t>
                </a:r>
                <a:r>
                  <a:rPr lang="en-US" sz="1400" dirty="0" smtClean="0"/>
                  <a:t>pure</a:t>
                </a:r>
                <a:r>
                  <a:rPr lang="en-US" sz="2400" dirty="0" smtClean="0"/>
                  <a:t> (longitudinal) is gauge-dependent, with gauge </a:t>
                </a:r>
                <a:r>
                  <a:rPr lang="en-US" sz="2400" dirty="0" err="1" smtClean="0"/>
                  <a:t>d.o.f</a:t>
                </a:r>
                <a:r>
                  <a:rPr lang="en-US" sz="2400" dirty="0" smtClean="0"/>
                  <a:t>.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 gauge-invariant gluon spin can be defined by </a:t>
                </a: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0" dirty="0" smtClean="0">
                    <a:solidFill>
                      <a:srgbClr val="FF0000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acc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phys</m:t>
                        </m:r>
                      </m:sub>
                    </m:sSub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187450"/>
                <a:ext cx="9204325" cy="4603750"/>
              </a:xfrm>
              <a:blipFill rotWithShape="0">
                <a:blip r:embed="rId2"/>
                <a:stretch>
                  <a:fillRect l="-265" t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406" y="1676400"/>
            <a:ext cx="2692209" cy="574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206" y="3221273"/>
            <a:ext cx="5600494" cy="14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  (X. Ji, PRL comment,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9204325" cy="4597400"/>
          </a:xfrm>
        </p:spPr>
        <p:txBody>
          <a:bodyPr/>
          <a:lstStyle/>
          <a:p>
            <a:r>
              <a:rPr lang="en-US" dirty="0" smtClean="0"/>
              <a:t>Splitting				   is not unique</a:t>
            </a:r>
          </a:p>
          <a:p>
            <a:pPr lvl="1"/>
            <a:r>
              <a:rPr lang="en-US" dirty="0"/>
              <a:t>One can choose </a:t>
            </a:r>
            <a:r>
              <a:rPr lang="en-US" dirty="0" smtClean="0"/>
              <a:t>a gauge, in which </a:t>
            </a:r>
            <a:r>
              <a:rPr lang="en-US" dirty="0" err="1" smtClean="0"/>
              <a:t>A</a:t>
            </a:r>
            <a:r>
              <a:rPr lang="en-US" sz="2000" dirty="0" err="1" smtClean="0"/>
              <a:t>phys</a:t>
            </a:r>
            <a:r>
              <a:rPr lang="en-US" dirty="0"/>
              <a:t> </a:t>
            </a:r>
            <a:r>
              <a:rPr lang="en-US" dirty="0" smtClean="0"/>
              <a:t>can be solved in terms of F</a:t>
            </a:r>
            <a:r>
              <a:rPr lang="en-US" sz="1800" dirty="0" smtClean="0"/>
              <a:t>µ</a:t>
            </a:r>
            <a:r>
              <a:rPr lang="el-GR" sz="1800" dirty="0" smtClean="0"/>
              <a:t>ν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Then A</a:t>
            </a:r>
            <a:r>
              <a:rPr lang="en-US" sz="2000" dirty="0" smtClean="0"/>
              <a:t>pure</a:t>
            </a:r>
            <a:r>
              <a:rPr lang="en-US" dirty="0" smtClean="0"/>
              <a:t> be formally defined as A−</a:t>
            </a:r>
            <a:r>
              <a:rPr lang="en-US" sz="3000" dirty="0">
                <a:solidFill>
                  <a:srgbClr val="000066"/>
                </a:solidFill>
                <a:ea typeface="黑体"/>
                <a:cs typeface="+mn-cs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黑体"/>
                <a:cs typeface="+mn-cs"/>
              </a:rPr>
              <a:t>A</a:t>
            </a:r>
            <a:r>
              <a:rPr lang="en-US" sz="2000" dirty="0" err="1">
                <a:solidFill>
                  <a:srgbClr val="FF0000"/>
                </a:solidFill>
                <a:ea typeface="黑体"/>
                <a:cs typeface="+mn-cs"/>
              </a:rPr>
              <a:t>phys</a:t>
            </a:r>
            <a:r>
              <a:rPr lang="en-US" sz="3000" dirty="0" smtClean="0">
                <a:solidFill>
                  <a:srgbClr val="FF0000"/>
                </a:solidFill>
                <a:ea typeface="黑体"/>
                <a:cs typeface="+mn-cs"/>
              </a:rPr>
              <a:t>, </a:t>
            </a:r>
          </a:p>
          <a:p>
            <a:pPr lvl="1"/>
            <a:r>
              <a:rPr lang="en-US" dirty="0"/>
              <a:t>This leads to infinite number of different sum </a:t>
            </a:r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This reflects the original gauge dependence.  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sz="2000" dirty="0" smtClean="0"/>
              <a:t>pure</a:t>
            </a:r>
            <a:r>
              <a:rPr lang="en-US" dirty="0" smtClean="0"/>
              <a:t> and </a:t>
            </a:r>
            <a:r>
              <a:rPr lang="en-US" dirty="0" err="1" smtClean="0"/>
              <a:t>A</a:t>
            </a:r>
            <a:r>
              <a:rPr lang="en-US" sz="2000" dirty="0" err="1" smtClean="0"/>
              <a:t>phys</a:t>
            </a:r>
            <a:r>
              <a:rPr lang="en-US" dirty="0" smtClean="0"/>
              <a:t> are no longer local. So the spin sum rules are no longer local sum rules (comment)</a:t>
            </a:r>
          </a:p>
          <a:p>
            <a:r>
              <a:rPr lang="en-US" dirty="0" smtClean="0"/>
              <a:t>There is no manifest connection to experiment,  or Jaffe-Manohar sum rule.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4DBE9-3DFA-4426-8319-ECDAD379B30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006" y="1143000"/>
            <a:ext cx="2692209" cy="5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06" y="76200"/>
            <a:ext cx="8440738" cy="700088"/>
          </a:xfrm>
        </p:spPr>
        <p:txBody>
          <a:bodyPr/>
          <a:lstStyle/>
          <a:p>
            <a:r>
              <a:rPr lang="en-US" dirty="0" smtClean="0"/>
              <a:t>Frame dependence!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sum rule proposed has non-trivial frame dependence!</a:t>
            </a:r>
          </a:p>
          <a:p>
            <a:pPr lvl="1"/>
            <a:r>
              <a:rPr lang="en-US" smtClean="0"/>
              <a:t>Cannot follow </a:t>
            </a:r>
            <a:r>
              <a:rPr lang="en-US" dirty="0" smtClean="0"/>
              <a:t>simple Lorentz transformation.</a:t>
            </a:r>
          </a:p>
          <a:p>
            <a:pPr lvl="1"/>
            <a:r>
              <a:rPr lang="en-US" dirty="0" smtClean="0"/>
              <a:t>This is true for any non-local spin sum rule. </a:t>
            </a:r>
          </a:p>
          <a:p>
            <a:pPr lvl="1"/>
            <a:r>
              <a:rPr lang="en-US" dirty="0" smtClean="0"/>
              <a:t>No discussion on this in the literature!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4DBE9-3DFA-4426-8319-ECDAD379B30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7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5B7EA-3255-4540-B1B1-180A6EBB6DF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6" y="1363663"/>
            <a:ext cx="9743794" cy="4321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04606" y="2133600"/>
            <a:ext cx="4495800" cy="342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following 2 years, </a:t>
            </a:r>
            <a:r>
              <a:rPr lang="en-US" dirty="0" smtClean="0"/>
              <a:t>keeping</a:t>
            </a:r>
            <a:r>
              <a:rPr lang="en-US" dirty="0" smtClean="0"/>
              <a:t> </a:t>
            </a:r>
            <a:r>
              <a:rPr lang="en-US" dirty="0" smtClean="0"/>
              <a:t>thinking more about frame dependence </a:t>
            </a:r>
          </a:p>
          <a:p>
            <a:r>
              <a:rPr lang="en-US" dirty="0" smtClean="0"/>
              <a:t>Frame dependence of </a:t>
            </a:r>
            <a:r>
              <a:rPr lang="en-US" dirty="0" err="1" smtClean="0"/>
              <a:t>A</a:t>
            </a:r>
            <a:r>
              <a:rPr lang="en-US" sz="2400" dirty="0" err="1" smtClean="0"/>
              <a:t>phys</a:t>
            </a:r>
            <a:r>
              <a:rPr lang="en-US" dirty="0" smtClean="0"/>
              <a:t> can be calculated in a matrix element, it is non-analytical in </a:t>
            </a:r>
            <a:r>
              <a:rPr lang="el-GR" dirty="0" smtClean="0"/>
              <a:t>β</a:t>
            </a:r>
            <a:r>
              <a:rPr lang="en-US" dirty="0" smtClean="0"/>
              <a:t>=v/c; it has a log dependence!</a:t>
            </a:r>
            <a:r>
              <a:rPr lang="en-US" dirty="0"/>
              <a:t> </a:t>
            </a:r>
            <a:r>
              <a:rPr lang="en-US" dirty="0" smtClean="0"/>
              <a:t>Clearly not a simple Lorentz transformation.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4DBE9-3DFA-4426-8319-ECDAD379B30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54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0413" y="-152400"/>
            <a:ext cx="8763000" cy="985838"/>
          </a:xfrm>
        </p:spPr>
        <p:txBody>
          <a:bodyPr/>
          <a:lstStyle/>
          <a:p>
            <a:r>
              <a:rPr lang="en-US" altLang="en-US" dirty="0" smtClean="0"/>
              <a:t>Two kinds of gluons 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There are two kinds of gluons inside the nucleon:  </a:t>
            </a:r>
            <a:r>
              <a:rPr lang="en-US" dirty="0"/>
              <a:t> </a:t>
            </a:r>
            <a:r>
              <a:rPr lang="en-US" dirty="0" smtClean="0"/>
              <a:t>  	</a:t>
            </a:r>
            <a:r>
              <a:rPr lang="en-US" dirty="0" smtClean="0">
                <a:solidFill>
                  <a:srgbClr val="C00000"/>
                </a:solidFill>
              </a:rPr>
              <a:t>Coulomb (confining, binding) gluons 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        Radiation gluons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However</a:t>
            </a:r>
            <a:r>
              <a:rPr lang="en-US" dirty="0" smtClean="0"/>
              <a:t>, the separation is not physical because charges and currents do not respond to these fields separately. </a:t>
            </a:r>
          </a:p>
          <a:p>
            <a:pPr>
              <a:defRPr/>
            </a:pPr>
            <a:r>
              <a:rPr lang="en-US" dirty="0" smtClean="0"/>
              <a:t>The separation is also frame dependent.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74199-C51F-4764-AF6E-52FF1E2413E2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10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spin structure of the nucleon has been one of the central questions driving advances in hadronic physics.</a:t>
            </a:r>
          </a:p>
          <a:p>
            <a:pPr lvl="1"/>
            <a:r>
              <a:rPr lang="en-US" dirty="0"/>
              <a:t>Physics motivations for </a:t>
            </a:r>
            <a:r>
              <a:rPr lang="en-US" dirty="0" smtClean="0"/>
              <a:t>COMPASS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mportant arguments for J-Lab 12 GeV upgrade</a:t>
            </a:r>
          </a:p>
          <a:p>
            <a:pPr lvl="1"/>
            <a:r>
              <a:rPr lang="en-US" dirty="0" smtClean="0"/>
              <a:t>Key considerations for EIC </a:t>
            </a:r>
          </a:p>
          <a:p>
            <a:pPr lvl="1"/>
            <a:r>
              <a:rPr lang="en-US" dirty="0" smtClean="0"/>
              <a:t>Reason for larger and better lattice QCD calculations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D0849-D659-42A8-A1E2-A2D7C8C99A35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981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Coulomb gluon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Consider a heavy quark at rest, it generates a </a:t>
            </a:r>
            <a:r>
              <a:rPr lang="en-US" dirty="0" err="1" smtClean="0"/>
              <a:t>gluonic</a:t>
            </a:r>
            <a:r>
              <a:rPr lang="en-US" dirty="0" smtClean="0"/>
              <a:t> Coulomb field, and the corresponding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potential depends on gauge choices.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352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494213" y="3568700"/>
            <a:ext cx="401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ea typeface="宋体" panose="02010600030101010101" pitchFamily="2" charset="-122"/>
              </a:rPr>
              <a:t>This contribution to the gluon spin is gauge dependent.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D26CC-59BD-436D-A5DC-03C107D543CE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691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Radiation gluon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19100" y="1219200"/>
            <a:ext cx="9180513" cy="4608513"/>
          </a:xfrm>
        </p:spPr>
        <p:txBody>
          <a:bodyPr/>
          <a:lstStyle/>
          <a:p>
            <a:r>
              <a:rPr lang="en-US" altLang="en-US" smtClean="0"/>
              <a:t>When the heavy quark moves, it also generates a radiation gluon field, which has non-zero B compoent.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971800"/>
            <a:ext cx="12954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503613" y="3124200"/>
            <a:ext cx="55768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ea typeface="宋体" panose="02010600030101010101" pitchFamily="2" charset="-122"/>
              </a:rPr>
              <a:t>Radiation gluon’s contribution to the gluon spin is gauge-invariant.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D2C31-3DBF-416E-A013-8912BAF0BD1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87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Frame dependence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8013" y="1295400"/>
            <a:ext cx="9204325" cy="4597400"/>
          </a:xfrm>
        </p:spPr>
        <p:txBody>
          <a:bodyPr/>
          <a:lstStyle/>
          <a:p>
            <a:r>
              <a:rPr lang="en-US" altLang="en-US" sz="2800" dirty="0" smtClean="0"/>
              <a:t>The relative sizes of the two types of gluons are frame dependent, and cannot be obtained in one frame from </a:t>
            </a:r>
            <a:r>
              <a:rPr lang="en-US" altLang="en-US" sz="2800" dirty="0" smtClean="0"/>
              <a:t>another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through simple Lorentz transformation.</a:t>
            </a:r>
            <a:endParaRPr lang="en-US" altLang="en-US" sz="2800" dirty="0" smtClean="0"/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In the IMF limit, the radiation gluon becomes physical and entirely dominates over the Coulomb </a:t>
            </a:r>
            <a:r>
              <a:rPr lang="en-US" altLang="en-US" sz="2800" dirty="0" smtClean="0">
                <a:solidFill>
                  <a:srgbClr val="FF0000"/>
                </a:solidFill>
              </a:rPr>
              <a:t>gluon,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contribution from the latter becomes negligible. </a:t>
            </a:r>
          </a:p>
          <a:p>
            <a:r>
              <a:rPr lang="en-US" altLang="en-US" sz="2800" dirty="0" smtClean="0"/>
              <a:t>Thus ONLY in the IMF, the radiation-gluon spin becomes a physical observable </a:t>
            </a:r>
            <a:r>
              <a:rPr lang="en-US" altLang="en-US" sz="2800" dirty="0">
                <a:solidFill>
                  <a:srgbClr val="C00000"/>
                </a:solidFill>
              </a:rPr>
              <a:t>(</a:t>
            </a:r>
            <a:r>
              <a:rPr lang="en-US" altLang="en-US" sz="2800" dirty="0" err="1">
                <a:solidFill>
                  <a:srgbClr val="C00000"/>
                </a:solidFill>
              </a:rPr>
              <a:t>Weizsacker</a:t>
            </a:r>
            <a:r>
              <a:rPr lang="en-US" altLang="en-US" sz="2800" dirty="0">
                <a:solidFill>
                  <a:srgbClr val="C00000"/>
                </a:solidFill>
              </a:rPr>
              <a:t>-William’s picture) </a:t>
            </a:r>
            <a:r>
              <a:rPr lang="en-US" altLang="en-US" sz="2800" dirty="0" smtClean="0"/>
              <a:t>.This is exactly what high-energy scattering experiments measure!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36913-100D-4842-A46A-AB67FCE45EE3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336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Significance of </a:t>
            </a:r>
            <a:r>
              <a:rPr lang="en-US" dirty="0" smtClean="0"/>
              <a:t>L</a:t>
            </a:r>
            <a:r>
              <a:rPr lang="en-US" dirty="0" smtClean="0"/>
              <a:t>arge </a:t>
            </a:r>
            <a:r>
              <a:rPr lang="en-US" dirty="0" smtClean="0"/>
              <a:t>momentum limit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Chen et </a:t>
            </a:r>
            <a:r>
              <a:rPr lang="en-US" dirty="0" err="1" smtClean="0"/>
              <a:t>al’s</a:t>
            </a:r>
            <a:r>
              <a:rPr lang="en-US" dirty="0" smtClean="0"/>
              <a:t> construction only </a:t>
            </a:r>
            <a:r>
              <a:rPr lang="en-US" dirty="0"/>
              <a:t>becomes </a:t>
            </a:r>
            <a:r>
              <a:rPr lang="en-US" dirty="0" smtClean="0"/>
              <a:t>physically useful in the large momentum limit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adiation </a:t>
            </a:r>
            <a:r>
              <a:rPr lang="en-US" dirty="0"/>
              <a:t>gluon </a:t>
            </a:r>
            <a:r>
              <a:rPr lang="en-US" dirty="0" smtClean="0"/>
              <a:t>becomes </a:t>
            </a:r>
            <a:r>
              <a:rPr lang="en-US" dirty="0"/>
              <a:t>physical on-shell </a:t>
            </a:r>
            <a:r>
              <a:rPr lang="en-US" dirty="0" smtClean="0"/>
              <a:t>gluon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connection to experiment can be made. </a:t>
            </a:r>
            <a:endParaRPr lang="en-US" dirty="0" smtClean="0"/>
          </a:p>
          <a:p>
            <a:r>
              <a:rPr lang="en-US" dirty="0" smtClean="0"/>
              <a:t>The frame-dependence is </a:t>
            </a:r>
            <a:r>
              <a:rPr lang="en-US" dirty="0" smtClean="0"/>
              <a:t>non-trivial. </a:t>
            </a:r>
            <a:r>
              <a:rPr lang="en-US" dirty="0" smtClean="0"/>
              <a:t>It </a:t>
            </a:r>
            <a:r>
              <a:rPr lang="en-US" dirty="0" smtClean="0"/>
              <a:t>helps </a:t>
            </a:r>
            <a:r>
              <a:rPr lang="en-US" dirty="0" smtClean="0"/>
              <a:t>to recover the anomalous dimensions of operators in QCD factorization theorems for high-energy scattering.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5B7EA-3255-4540-B1B1-180A6EBB6DF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73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Non-uniqueness? Universality class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 frame-dependent and gauge-dependent sum rules (universality class) collapse into the light-cone sum rule of Jaffe and Manohar in IMF. </a:t>
            </a:r>
          </a:p>
          <a:p>
            <a:pPr lvl="1"/>
            <a:r>
              <a:rPr lang="en-US" sz="2600" dirty="0" smtClean="0">
                <a:solidFill>
                  <a:srgbClr val="0000CC"/>
                </a:solidFill>
              </a:rPr>
              <a:t>Coulomb </a:t>
            </a:r>
            <a:r>
              <a:rPr lang="en-US" sz="2600" dirty="0" smtClean="0">
                <a:solidFill>
                  <a:srgbClr val="0000CC"/>
                </a:solidFill>
              </a:rPr>
              <a:t>gauge is not special, one can start with any class of gauges that are consistent with notion of radiation </a:t>
            </a:r>
            <a:r>
              <a:rPr lang="en-US" sz="2600" dirty="0" smtClean="0">
                <a:solidFill>
                  <a:srgbClr val="0000CC"/>
                </a:solidFill>
              </a:rPr>
              <a:t>gluons and get the same result.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Y.Hatta</a:t>
            </a:r>
            <a:r>
              <a:rPr lang="en-US" sz="2400" dirty="0">
                <a:solidFill>
                  <a:srgbClr val="00B050"/>
                </a:solidFill>
              </a:rPr>
              <a:t>, Ji and Zhao, </a:t>
            </a:r>
            <a:r>
              <a:rPr lang="en-US" sz="2400" dirty="0" err="1">
                <a:solidFill>
                  <a:srgbClr val="00B050"/>
                </a:solidFill>
              </a:rPr>
              <a:t>Phys.Rev</a:t>
            </a:r>
            <a:r>
              <a:rPr lang="en-US" sz="2400" dirty="0">
                <a:solidFill>
                  <a:srgbClr val="00B050"/>
                </a:solidFill>
              </a:rPr>
              <a:t>. D89 (2014) 8, 085030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  Zhao, Liu, Yang, </a:t>
            </a:r>
            <a:r>
              <a:rPr lang="en-US" sz="2400" dirty="0" err="1">
                <a:solidFill>
                  <a:srgbClr val="00B050"/>
                </a:solidFill>
              </a:rPr>
              <a:t>arXiv</a:t>
            </a:r>
            <a:r>
              <a:rPr lang="en-US" sz="2400" dirty="0">
                <a:solidFill>
                  <a:srgbClr val="00B050"/>
                </a:solidFill>
              </a:rPr>
              <a:t>: 1506.08832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6736E-BE65-46D2-94D9-CE78A8B48DF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87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06" y="152400"/>
            <a:ext cx="9117806" cy="700088"/>
          </a:xfrm>
        </p:spPr>
        <p:txBody>
          <a:bodyPr/>
          <a:lstStyle/>
          <a:p>
            <a:r>
              <a:rPr lang="en-US" dirty="0" smtClean="0"/>
              <a:t>The simple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infinite momentum frame, </a:t>
            </a:r>
            <a:r>
              <a:rPr lang="en-US" dirty="0" err="1" smtClean="0"/>
              <a:t>partons</a:t>
            </a:r>
            <a:r>
              <a:rPr lang="en-US" dirty="0" smtClean="0"/>
              <a:t> become </a:t>
            </a:r>
            <a:r>
              <a:rPr lang="en-US" dirty="0" smtClean="0"/>
              <a:t>on-shell.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 smtClean="0"/>
              <a:t>physical, gauge invariant observables are generated from the bound states. </a:t>
            </a:r>
          </a:p>
          <a:p>
            <a:r>
              <a:rPr lang="en-US" dirty="0" smtClean="0"/>
              <a:t>Another (more complicated way) of arriving at the </a:t>
            </a:r>
            <a:r>
              <a:rPr lang="en-US" dirty="0" smtClean="0"/>
              <a:t>WW </a:t>
            </a:r>
            <a:r>
              <a:rPr lang="en-US" dirty="0" smtClean="0"/>
              <a:t>approximation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However, it </a:t>
            </a:r>
            <a:r>
              <a:rPr lang="en-US" dirty="0" smtClean="0"/>
              <a:t>provides </a:t>
            </a:r>
            <a:r>
              <a:rPr lang="en-US" dirty="0" smtClean="0"/>
              <a:t>a </a:t>
            </a:r>
            <a:r>
              <a:rPr lang="en-US" dirty="0" smtClean="0"/>
              <a:t>new way </a:t>
            </a:r>
            <a:r>
              <a:rPr lang="en-US" dirty="0" smtClean="0"/>
              <a:t>to calculate </a:t>
            </a:r>
            <a:r>
              <a:rPr lang="el-GR" dirty="0" smtClean="0"/>
              <a:t>Δ</a:t>
            </a:r>
            <a:r>
              <a:rPr lang="en-US" dirty="0" smtClean="0"/>
              <a:t>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4DBE9-3DFA-4426-8319-ECDAD379B30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501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 story for </a:t>
            </a:r>
            <a:r>
              <a:rPr lang="el-GR" dirty="0" smtClean="0"/>
              <a:t>Δ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 puzzle</a:t>
            </a:r>
          </a:p>
          <a:p>
            <a:r>
              <a:rPr lang="en-US" dirty="0" smtClean="0"/>
              <a:t>Large </a:t>
            </a:r>
            <a:r>
              <a:rPr lang="el-GR" dirty="0" smtClean="0"/>
              <a:t>Δ</a:t>
            </a:r>
            <a:r>
              <a:rPr lang="en-US" dirty="0" smtClean="0"/>
              <a:t>G? </a:t>
            </a:r>
            <a:endParaRPr lang="en-US" dirty="0" smtClean="0"/>
          </a:p>
          <a:p>
            <a:r>
              <a:rPr lang="en-US" dirty="0" smtClean="0"/>
              <a:t>RHIC </a:t>
            </a:r>
            <a:r>
              <a:rPr lang="en-US" dirty="0" smtClean="0"/>
              <a:t>spin program</a:t>
            </a:r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 smtClean="0"/>
              <a:t>measurements</a:t>
            </a:r>
            <a:endParaRPr lang="en-US" dirty="0" smtClean="0"/>
          </a:p>
          <a:p>
            <a:r>
              <a:rPr lang="en-US" dirty="0" smtClean="0"/>
              <a:t>No direction calculation from lattice QCD, because it is a “light-cone” quantity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Now we provide a first recipe 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err="1" smtClean="0"/>
              <a:t>ExA</a:t>
            </a:r>
            <a:r>
              <a:rPr lang="en-US" dirty="0" smtClean="0"/>
              <a:t> in an appropriate gauge with a finite momentum nucleon and boost!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5B7EA-3255-4540-B1B1-180A6EBB6DF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337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group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DCF4D-0C5B-44E0-BF2C-0278C1B35D49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6" y="1137103"/>
            <a:ext cx="7482051" cy="50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DAAC8-07CE-4759-B6BC-AB17009C106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93" y="858047"/>
            <a:ext cx="7070378" cy="55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36C68-28D2-49B0-BDEB-A99EAF829361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206" y="1066800"/>
            <a:ext cx="6684796" cy="46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theoretical discussions that I am familiar with….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4DBE9-3DFA-4426-8319-ECDAD379B30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419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76200"/>
            <a:ext cx="8914606" cy="700088"/>
          </a:xfrm>
        </p:spPr>
        <p:txBody>
          <a:bodyPr/>
          <a:lstStyle/>
          <a:p>
            <a:r>
              <a:rPr lang="en-US" dirty="0" smtClean="0"/>
              <a:t>Approaching </a:t>
            </a:r>
            <a:r>
              <a:rPr lang="en-US" dirty="0" err="1"/>
              <a:t>p</a:t>
            </a:r>
            <a:r>
              <a:rPr lang="en-US" dirty="0" err="1" smtClean="0"/>
              <a:t>artonic</a:t>
            </a:r>
            <a:r>
              <a:rPr lang="en-US" dirty="0" smtClean="0"/>
              <a:t> sum rule from boost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Matching conditions</a:t>
            </a:r>
          </a:p>
          <a:p>
            <a:pPr marL="0" indent="0">
              <a:buNone/>
            </a:pPr>
            <a:r>
              <a:rPr lang="en-US" sz="2400" dirty="0" smtClean="0"/>
              <a:t>Ji, Zhang, Zhao, Phys. Lett</a:t>
            </a:r>
            <a:r>
              <a:rPr lang="en-US" sz="2400" dirty="0"/>
              <a:t>. B743 (2015) 180-183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5B7EA-3255-4540-B1B1-180A6EBB6DF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" y="2463800"/>
            <a:ext cx="757516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approach to light-cone physics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altLang="en-US" sz="2800" dirty="0" smtClean="0">
                <a:solidFill>
                  <a:srgbClr val="3366CC"/>
                </a:solidFill>
                <a:latin typeface="Arial" panose="020B0604020202020204" pitchFamily="34" charset="0"/>
              </a:rPr>
              <a:t>Parton </a:t>
            </a:r>
            <a:r>
              <a:rPr lang="en-US" altLang="en-US" sz="2800" dirty="0">
                <a:solidFill>
                  <a:srgbClr val="3366CC"/>
                </a:solidFill>
                <a:latin typeface="Arial" panose="020B0604020202020204" pitchFamily="34" charset="0"/>
              </a:rPr>
              <a:t>Physics from Large-Momentum Effective Field </a:t>
            </a:r>
            <a:r>
              <a:rPr lang="en-US" altLang="en-US" sz="2800" dirty="0" smtClean="0">
                <a:solidFill>
                  <a:srgbClr val="3366CC"/>
                </a:solidFill>
                <a:latin typeface="Arial" panose="020B0604020202020204" pitchFamily="34" charset="0"/>
              </a:rPr>
              <a:t>Theory, X. Ji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Sci. China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Phys.Mech.Astron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 57 (2014) 7, 1407-1412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5B7EA-3255-4540-B1B1-180A6EBB6DF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309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PDF’s are light-cone correlations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Matrix elements involving </a:t>
                </a:r>
                <a:r>
                  <a:rPr lang="en-US" dirty="0"/>
                  <a:t>q</a:t>
                </a:r>
                <a:r>
                  <a:rPr lang="en-US" dirty="0" smtClean="0"/>
                  <a:t>uark and gluon fields  distributed along the light-cone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direction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Parton physics involves time-dependent dynamics.</a:t>
                </a:r>
              </a:p>
              <a:p>
                <a:r>
                  <a:rPr lang="en-US" dirty="0" smtClean="0"/>
                  <a:t>This is very general,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 physics = “light cone physics” of bound states.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97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971007" y="2286000"/>
            <a:ext cx="2623131" cy="1817687"/>
            <a:chOff x="2590800" y="2297113"/>
            <a:chExt cx="2623131" cy="1817687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590800" y="2590800"/>
              <a:ext cx="2438400" cy="1524000"/>
              <a:chOff x="2895600" y="2590800"/>
              <a:chExt cx="2438400" cy="1524000"/>
            </a:xfrm>
            <a:solidFill>
              <a:srgbClr val="FFFF00"/>
            </a:solidFill>
          </p:grpSpPr>
          <p:cxnSp>
            <p:nvCxnSpPr>
              <p:cNvPr id="5" name="Straight Arrow Connector 4"/>
              <p:cNvCxnSpPr>
                <a:cxnSpLocks noChangeShapeType="1"/>
              </p:cNvCxnSpPr>
              <p:nvPr/>
            </p:nvCxnSpPr>
            <p:spPr bwMode="auto">
              <a:xfrm flipV="1">
                <a:off x="4114800" y="2590800"/>
                <a:ext cx="0" cy="152400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6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895600" y="3352800"/>
                <a:ext cx="2438400" cy="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7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352800" y="2667000"/>
                <a:ext cx="1600200" cy="12954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8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352800" y="2667000"/>
                <a:ext cx="1676400" cy="14478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sp>
          <p:nvSpPr>
            <p:cNvPr id="22533" name="TextBox 11"/>
            <p:cNvSpPr txBox="1">
              <a:spLocks noChangeArrowheads="1"/>
            </p:cNvSpPr>
            <p:nvPr/>
          </p:nvSpPr>
          <p:spPr bwMode="auto">
            <a:xfrm>
              <a:off x="5029200" y="2906713"/>
              <a:ext cx="1847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aseline="30000" dirty="0">
                <a:solidFill>
                  <a:srgbClr val="1E02C6"/>
                </a:solidFill>
              </a:endParaRPr>
            </a:p>
          </p:txBody>
        </p:sp>
        <p:sp>
          <p:nvSpPr>
            <p:cNvPr id="22534" name="TextBox 12"/>
            <p:cNvSpPr txBox="1">
              <a:spLocks noChangeArrowheads="1"/>
            </p:cNvSpPr>
            <p:nvPr/>
          </p:nvSpPr>
          <p:spPr bwMode="auto">
            <a:xfrm>
              <a:off x="3810000" y="2297113"/>
              <a:ext cx="228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aseline="30000" dirty="0">
                  <a:solidFill>
                    <a:srgbClr val="1E02C6"/>
                  </a:solidFill>
                </a:rPr>
                <a:t>t</a:t>
              </a:r>
              <a:endParaRPr lang="en-US" sz="4000" dirty="0"/>
            </a:p>
          </p:txBody>
        </p:sp>
        <p:sp>
          <p:nvSpPr>
            <p:cNvPr id="22535" name="TextBox 13"/>
            <p:cNvSpPr txBox="1">
              <a:spLocks noChangeArrowheads="1"/>
            </p:cNvSpPr>
            <p:nvPr/>
          </p:nvSpPr>
          <p:spPr bwMode="auto">
            <a:xfrm>
              <a:off x="4648200" y="2449512"/>
              <a:ext cx="411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+</a:t>
              </a:r>
              <a:endParaRPr lang="en-US" sz="18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536" name="TextBox 14"/>
            <p:cNvSpPr txBox="1">
              <a:spLocks noChangeArrowheads="1"/>
            </p:cNvSpPr>
            <p:nvPr/>
          </p:nvSpPr>
          <p:spPr bwMode="auto">
            <a:xfrm>
              <a:off x="2722563" y="2449512"/>
              <a:ext cx="346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</a:t>
              </a:r>
              <a:endParaRPr lang="en-US" sz="18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538" name="Oval 21"/>
            <p:cNvSpPr>
              <a:spLocks noChangeArrowheads="1"/>
            </p:cNvSpPr>
            <p:nvPr/>
          </p:nvSpPr>
          <p:spPr bwMode="auto">
            <a:xfrm flipV="1">
              <a:off x="3197773" y="2773222"/>
              <a:ext cx="99465" cy="13349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5412034" y="3362980"/>
            <a:ext cx="225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aseline="30000" dirty="0">
                <a:solidFill>
                  <a:srgbClr val="1E02C6"/>
                </a:solidFill>
              </a:rPr>
              <a:t>z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732C1-7199-43EB-BAAB-EAF68A551B6C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75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Light-cone quantization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406" y="1600200"/>
                <a:ext cx="7543801" cy="401538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P.A.M. Dirac (1949)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Choose a new system of coordinates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as the new “time” (light-cone time)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as the new “space” (light-cone space)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406" y="1600200"/>
                <a:ext cx="7543801" cy="4015387"/>
              </a:xfrm>
              <a:blipFill rotWithShape="0">
                <a:blip r:embed="rId2"/>
                <a:stretch>
                  <a:fillRect l="-404" t="-1672" b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06" y="2271299"/>
            <a:ext cx="3152774" cy="1891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850441" y="2162503"/>
            <a:ext cx="2623131" cy="1723697"/>
            <a:chOff x="2590800" y="2449512"/>
            <a:chExt cx="2623131" cy="1665288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2590800" y="2590800"/>
              <a:ext cx="2438400" cy="1524000"/>
              <a:chOff x="2895600" y="2590800"/>
              <a:chExt cx="2438400" cy="1524000"/>
            </a:xfrm>
            <a:solidFill>
              <a:srgbClr val="FFFF00"/>
            </a:solidFill>
          </p:grpSpPr>
          <p:cxnSp>
            <p:nvCxnSpPr>
              <p:cNvPr id="30" name="Straight Arrow Connector 29"/>
              <p:cNvCxnSpPr>
                <a:cxnSpLocks noChangeShapeType="1"/>
              </p:cNvCxnSpPr>
              <p:nvPr/>
            </p:nvCxnSpPr>
            <p:spPr bwMode="auto">
              <a:xfrm flipV="1">
                <a:off x="4114800" y="2590800"/>
                <a:ext cx="0" cy="152400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1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895600" y="3352800"/>
                <a:ext cx="2438400" cy="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2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352800" y="2667000"/>
                <a:ext cx="1600200" cy="12954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33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352800" y="2667000"/>
                <a:ext cx="1676400" cy="14478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5029200" y="2906713"/>
              <a:ext cx="1847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aseline="30000" dirty="0">
                <a:solidFill>
                  <a:srgbClr val="1E02C6"/>
                </a:solidFill>
              </a:endParaRP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4648200" y="2449512"/>
              <a:ext cx="411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+</a:t>
              </a:r>
              <a:endParaRPr lang="en-US" sz="18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2722563" y="2449512"/>
              <a:ext cx="346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</a:t>
              </a:r>
              <a:endParaRPr lang="en-US" sz="18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 flipV="1">
              <a:off x="3216564" y="2760147"/>
              <a:ext cx="64209" cy="1310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695406" y="182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“time”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43538" y="1840468"/>
            <a:ext cx="171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“Space”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4438" y="1997888"/>
            <a:ext cx="80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42238" y="2971800"/>
            <a:ext cx="80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C37C2-7494-4EFC-9883-24B1C47D4FCE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932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LCQ and </a:t>
            </a:r>
            <a:r>
              <a:rPr lang="en-US" dirty="0" err="1" smtClean="0"/>
              <a:t>Partons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02C6"/>
                </a:solidFill>
              </a:rPr>
              <a:t> In LCQ, Light-cone </a:t>
            </a:r>
            <a:r>
              <a:rPr lang="en-US" dirty="0">
                <a:solidFill>
                  <a:srgbClr val="1E02C6"/>
                </a:solidFill>
              </a:rPr>
              <a:t>correlation becomes “equal-time” correlation. </a:t>
            </a:r>
          </a:p>
          <a:p>
            <a:r>
              <a:rPr lang="en-US" dirty="0" smtClean="0"/>
              <a:t> Parton </a:t>
            </a:r>
            <a:r>
              <a:rPr lang="en-US" dirty="0"/>
              <a:t>physics is manifest through light-cone quantization (</a:t>
            </a:r>
            <a:r>
              <a:rPr lang="en-US" dirty="0" smtClean="0"/>
              <a:t>LCQ)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6" y="3886200"/>
            <a:ext cx="5994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92718-9913-4519-B2E7-7FE646D3083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63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Wilson’s unsolved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early 1990’s, Ken Wilson became a strong proponent for LCQ as a non-perturbative approach to solve QCD, and thus a way to calculate </a:t>
            </a:r>
            <a:r>
              <a:rPr lang="en-US" dirty="0" err="1" smtClean="0"/>
              <a:t>parton</a:t>
            </a:r>
            <a:r>
              <a:rPr lang="en-US" dirty="0" smtClean="0"/>
              <a:t> physics. </a:t>
            </a:r>
            <a:endParaRPr lang="en-US" dirty="0" smtClean="0"/>
          </a:p>
          <a:p>
            <a:r>
              <a:rPr lang="en-US" dirty="0" smtClean="0"/>
              <a:t>Except for 1+1 dimension, the progress in real QCD has been stagnant.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1E02C6"/>
                </a:solidFill>
              </a:rPr>
              <a:t> </a:t>
            </a:r>
            <a:endParaRPr lang="en-US" dirty="0">
              <a:solidFill>
                <a:srgbClr val="1E02C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55F25-7593-4B92-9A06-8FFE950BB7C2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51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of the problem?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Step 1: Light-cone correlations can be approximated by “off but near” light-cone “space-like” correlations 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Step 2: Any space-like separation can be made simultaneous by suitably choosing the Lorentz frame.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3254375" y="4243387"/>
            <a:ext cx="2622550" cy="1724025"/>
            <a:chOff x="2590800" y="2449512"/>
            <a:chExt cx="2623131" cy="1665288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90800" y="2590800"/>
              <a:ext cx="2438400" cy="1524000"/>
              <a:chOff x="2895600" y="2590800"/>
              <a:chExt cx="2438400" cy="1524000"/>
            </a:xfrm>
            <a:solidFill>
              <a:srgbClr val="FFFF00"/>
            </a:solidFill>
          </p:grpSpPr>
          <p:cxnSp>
            <p:nvCxnSpPr>
              <p:cNvPr id="13" name="Straight Arrow Connector 12"/>
              <p:cNvCxnSpPr>
                <a:cxnSpLocks noChangeShapeType="1"/>
              </p:cNvCxnSpPr>
              <p:nvPr/>
            </p:nvCxnSpPr>
            <p:spPr bwMode="auto">
              <a:xfrm flipV="1">
                <a:off x="4114800" y="2590800"/>
                <a:ext cx="0" cy="152400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14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895600" y="3352800"/>
                <a:ext cx="2438400" cy="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15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352800" y="2667000"/>
                <a:ext cx="1600200" cy="12954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16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352800" y="2642723"/>
                <a:ext cx="1676400" cy="14478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sp>
          <p:nvSpPr>
            <p:cNvPr id="34830" name="TextBox 11"/>
            <p:cNvSpPr txBox="1">
              <a:spLocks noChangeArrowheads="1"/>
            </p:cNvSpPr>
            <p:nvPr/>
          </p:nvSpPr>
          <p:spPr bwMode="auto">
            <a:xfrm>
              <a:off x="5029200" y="2906713"/>
              <a:ext cx="1847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 baseline="30000">
                <a:solidFill>
                  <a:srgbClr val="1E02C6"/>
                </a:solidFill>
              </a:endParaRPr>
            </a:p>
          </p:txBody>
        </p:sp>
        <p:sp>
          <p:nvSpPr>
            <p:cNvPr id="34831" name="TextBox 13"/>
            <p:cNvSpPr txBox="1">
              <a:spLocks noChangeArrowheads="1"/>
            </p:cNvSpPr>
            <p:nvPr/>
          </p:nvSpPr>
          <p:spPr bwMode="auto">
            <a:xfrm>
              <a:off x="4648200" y="2449512"/>
              <a:ext cx="411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E02C6"/>
                  </a:solidFill>
                  <a:latin typeface="Cambria Math" panose="02040503050406030204" pitchFamily="18" charset="0"/>
                </a:rPr>
                <a:t>𝜉</a:t>
              </a:r>
              <a:r>
                <a:rPr lang="en-US" altLang="en-US" baseline="30000">
                  <a:solidFill>
                    <a:srgbClr val="1E02C6"/>
                  </a:solidFill>
                  <a:latin typeface="Cambria Math" panose="02040503050406030204" pitchFamily="18" charset="0"/>
                </a:rPr>
                <a:t>+</a:t>
              </a:r>
              <a:endParaRPr lang="en-US" altLang="en-US" baseline="30000">
                <a:solidFill>
                  <a:srgbClr val="1E02C6"/>
                </a:solidFill>
              </a:endParaRPr>
            </a:p>
          </p:txBody>
        </p:sp>
        <p:sp>
          <p:nvSpPr>
            <p:cNvPr id="34832" name="TextBox 14"/>
            <p:cNvSpPr txBox="1">
              <a:spLocks noChangeArrowheads="1"/>
            </p:cNvSpPr>
            <p:nvPr/>
          </p:nvSpPr>
          <p:spPr bwMode="auto">
            <a:xfrm>
              <a:off x="2722563" y="2449512"/>
              <a:ext cx="346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E02C6"/>
                  </a:solidFill>
                  <a:latin typeface="Cambria Math" panose="02040503050406030204" pitchFamily="18" charset="0"/>
                </a:rPr>
                <a:t>𝜉</a:t>
              </a:r>
              <a:r>
                <a:rPr lang="en-US" altLang="en-US" baseline="30000">
                  <a:solidFill>
                    <a:srgbClr val="1E02C6"/>
                  </a:solidFill>
                  <a:latin typeface="Cambria Math" panose="02040503050406030204" pitchFamily="18" charset="0"/>
                </a:rPr>
                <a:t>-</a:t>
              </a:r>
              <a:endParaRPr lang="en-US" altLang="en-US" baseline="30000">
                <a:solidFill>
                  <a:srgbClr val="1E02C6"/>
                </a:solidFill>
              </a:endParaRPr>
            </a:p>
          </p:txBody>
        </p:sp>
        <p:sp>
          <p:nvSpPr>
            <p:cNvPr id="34833" name="Oval 21"/>
            <p:cNvSpPr>
              <a:spLocks noChangeArrowheads="1"/>
            </p:cNvSpPr>
            <p:nvPr/>
          </p:nvSpPr>
          <p:spPr bwMode="auto">
            <a:xfrm flipV="1">
              <a:off x="3773870" y="3284154"/>
              <a:ext cx="57836" cy="94607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4" name="Oval 21"/>
            <p:cNvSpPr>
              <a:spLocks noChangeArrowheads="1"/>
            </p:cNvSpPr>
            <p:nvPr/>
          </p:nvSpPr>
          <p:spPr bwMode="auto">
            <a:xfrm flipV="1">
              <a:off x="3200400" y="2744233"/>
              <a:ext cx="45729" cy="10407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4821" name="Oval 21"/>
          <p:cNvSpPr>
            <a:spLocks noChangeArrowheads="1"/>
          </p:cNvSpPr>
          <p:nvPr/>
        </p:nvSpPr>
        <p:spPr bwMode="auto">
          <a:xfrm flipV="1">
            <a:off x="3995786" y="4724400"/>
            <a:ext cx="45719" cy="143069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Oval 21"/>
          <p:cNvSpPr>
            <a:spLocks noChangeArrowheads="1"/>
          </p:cNvSpPr>
          <p:nvPr/>
        </p:nvSpPr>
        <p:spPr bwMode="auto">
          <a:xfrm flipV="1">
            <a:off x="4151791" y="5105400"/>
            <a:ext cx="45719" cy="893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1868" y="4611393"/>
            <a:ext cx="47625" cy="1714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37806" y="4876800"/>
            <a:ext cx="114300" cy="228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27"/>
          <p:cNvSpPr txBox="1">
            <a:spLocks noChangeArrowheads="1"/>
          </p:cNvSpPr>
          <p:nvPr/>
        </p:nvSpPr>
        <p:spPr bwMode="auto">
          <a:xfrm>
            <a:off x="4410869" y="3973514"/>
            <a:ext cx="100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t</a:t>
            </a:r>
          </a:p>
        </p:txBody>
      </p:sp>
      <p:sp>
        <p:nvSpPr>
          <p:cNvPr id="34826" name="TextBox 28"/>
          <p:cNvSpPr txBox="1">
            <a:spLocks noChangeArrowheads="1"/>
          </p:cNvSpPr>
          <p:nvPr/>
        </p:nvSpPr>
        <p:spPr bwMode="auto">
          <a:xfrm>
            <a:off x="5790406" y="4953000"/>
            <a:ext cx="17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34827" name="TextBox 29"/>
          <p:cNvSpPr txBox="1">
            <a:spLocks noChangeArrowheads="1"/>
          </p:cNvSpPr>
          <p:nvPr/>
        </p:nvSpPr>
        <p:spPr bwMode="auto">
          <a:xfrm>
            <a:off x="3047517" y="4583113"/>
            <a:ext cx="85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Step1</a:t>
            </a:r>
          </a:p>
        </p:txBody>
      </p:sp>
      <p:sp>
        <p:nvSpPr>
          <p:cNvPr id="34828" name="TextBox 30"/>
          <p:cNvSpPr txBox="1">
            <a:spLocks noChangeArrowheads="1"/>
          </p:cNvSpPr>
          <p:nvPr/>
        </p:nvSpPr>
        <p:spPr bwMode="auto">
          <a:xfrm>
            <a:off x="3334544" y="4887912"/>
            <a:ext cx="85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dirty="0"/>
              <a:t>Step2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3DDF1-ADE5-4460-B98B-7BE3E4B4F79F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13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Euclidean quasi-distribution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Consider space </a:t>
            </a:r>
            <a:r>
              <a:rPr lang="en-US" dirty="0">
                <a:solidFill>
                  <a:srgbClr val="0033CC"/>
                </a:solidFill>
              </a:rPr>
              <a:t>correlation in a large momentum </a:t>
            </a:r>
            <a:r>
              <a:rPr lang="en-US" dirty="0" smtClean="0">
                <a:solidFill>
                  <a:srgbClr val="0033CC"/>
                </a:solidFill>
              </a:rPr>
              <a:t>P in the z-direction.</a:t>
            </a:r>
          </a:p>
          <a:p>
            <a:pPr>
              <a:defRPr/>
            </a:pPr>
            <a:endParaRPr lang="en-US" dirty="0">
              <a:solidFill>
                <a:srgbClr val="0033CC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en-US" dirty="0">
              <a:solidFill>
                <a:srgbClr val="0033CC"/>
              </a:solidFill>
            </a:endParaRPr>
          </a:p>
          <a:p>
            <a:pPr lvl="1" indent="-342900">
              <a:defRPr/>
            </a:pPr>
            <a:r>
              <a:rPr lang="en-US" dirty="0">
                <a:solidFill>
                  <a:schemeClr val="tx1"/>
                </a:solidFill>
              </a:rPr>
              <a:t>Q</a:t>
            </a:r>
            <a:r>
              <a:rPr lang="en-US" dirty="0" smtClean="0">
                <a:solidFill>
                  <a:schemeClr val="tx1"/>
                </a:solidFill>
              </a:rPr>
              <a:t>uark fields separated along the z-direction</a:t>
            </a:r>
          </a:p>
          <a:p>
            <a:pPr lvl="1" indent="-342900">
              <a:defRPr/>
            </a:pPr>
            <a:r>
              <a:rPr lang="en-US" dirty="0" smtClean="0">
                <a:solidFill>
                  <a:schemeClr val="tx1"/>
                </a:solidFill>
              </a:rPr>
              <a:t>The gauge-link along the z-direction</a:t>
            </a:r>
          </a:p>
          <a:p>
            <a:pPr lvl="1" indent="-342900">
              <a:defRPr/>
            </a:pPr>
            <a:r>
              <a:rPr lang="en-US" dirty="0" smtClean="0">
                <a:solidFill>
                  <a:schemeClr val="tx1"/>
                </a:solidFill>
              </a:rPr>
              <a:t>The matrix element depends on the 3-momentum P. </a:t>
            </a:r>
          </a:p>
          <a:p>
            <a:pPr lvl="1" indent="-342900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his distribution can be calculated using standard lattice method.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1" y="2167255"/>
            <a:ext cx="5562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7206" y="2743200"/>
            <a:ext cx="1676400" cy="990600"/>
            <a:chOff x="2895600" y="2590800"/>
            <a:chExt cx="2438400" cy="1524000"/>
          </a:xfrm>
          <a:solidFill>
            <a:srgbClr val="FFFF00"/>
          </a:solidFill>
        </p:grpSpPr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4114800" y="2590800"/>
              <a:ext cx="0" cy="1524000"/>
            </a:xfrm>
            <a:prstGeom prst="straightConnector1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>
              <a:off x="2895600" y="3352800"/>
              <a:ext cx="2438400" cy="0"/>
            </a:xfrm>
            <a:prstGeom prst="straightConnector1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8" name="Straight Connector 18"/>
            <p:cNvCxnSpPr>
              <a:cxnSpLocks noChangeShapeType="1"/>
            </p:cNvCxnSpPr>
            <p:nvPr/>
          </p:nvCxnSpPr>
          <p:spPr bwMode="auto">
            <a:xfrm flipV="1">
              <a:off x="3352800" y="2667000"/>
              <a:ext cx="1600200" cy="1295400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9" name="Straight Connector 19"/>
            <p:cNvCxnSpPr>
              <a:cxnSpLocks noChangeShapeType="1"/>
            </p:cNvCxnSpPr>
            <p:nvPr/>
          </p:nvCxnSpPr>
          <p:spPr bwMode="auto">
            <a:xfrm>
              <a:off x="3352800" y="2667000"/>
              <a:ext cx="1676400" cy="1447800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10" name="Oval 21"/>
            <p:cNvSpPr>
              <a:spLocks noChangeArrowheads="1"/>
            </p:cNvSpPr>
            <p:nvPr/>
          </p:nvSpPr>
          <p:spPr bwMode="auto">
            <a:xfrm flipH="1" flipV="1">
              <a:off x="4668982" y="3294185"/>
              <a:ext cx="66500" cy="160735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</p:grp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8609806" y="3059114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𝜉</a:t>
            </a:r>
            <a:r>
              <a:rPr lang="en-US" sz="1800" baseline="3000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  <a:endParaRPr lang="en-US" sz="1800" baseline="30000">
              <a:solidFill>
                <a:srgbClr val="00B050"/>
              </a:solidFill>
            </a:endParaRP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7430456" y="236889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𝜉</a:t>
            </a:r>
            <a:r>
              <a:rPr lang="en-US" sz="1800" baseline="30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</a:t>
            </a:r>
            <a:endParaRPr lang="en-US" sz="1800" baseline="30000" dirty="0">
              <a:solidFill>
                <a:srgbClr val="00B050"/>
              </a:solidFill>
            </a:endParaRPr>
          </a:p>
        </p:txBody>
      </p:sp>
      <p:cxnSp>
        <p:nvCxnSpPr>
          <p:cNvPr id="19465" name="Straight Connector 14"/>
          <p:cNvCxnSpPr>
            <a:cxnSpLocks noChangeShapeType="1"/>
          </p:cNvCxnSpPr>
          <p:nvPr/>
        </p:nvCxnSpPr>
        <p:spPr bwMode="auto">
          <a:xfrm>
            <a:off x="7695407" y="3275014"/>
            <a:ext cx="404813" cy="1587"/>
          </a:xfrm>
          <a:prstGeom prst="line">
            <a:avLst/>
          </a:prstGeom>
          <a:noFill/>
          <a:ln w="34925" algn="ctr">
            <a:solidFill>
              <a:srgbClr val="99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8025606" y="3028653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aseline="30000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19467" name="TextBox 19"/>
          <p:cNvSpPr txBox="1">
            <a:spLocks noChangeArrowheads="1"/>
          </p:cNvSpPr>
          <p:nvPr/>
        </p:nvSpPr>
        <p:spPr bwMode="auto">
          <a:xfrm>
            <a:off x="7501732" y="2971801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aseline="3000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762EF-F018-4BDC-85F8-D191D1B29145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377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field theory language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Consider the </a:t>
                </a:r>
                <a:r>
                  <a:rPr lang="en-US" dirty="0" err="1" smtClean="0"/>
                  <a:t>ligh</a:t>
                </a:r>
                <a:r>
                  <a:rPr lang="en-US" dirty="0" smtClean="0"/>
                  <a:t>-cone physical observable, </a:t>
                </a:r>
                <a:r>
                  <a:rPr lang="en-US" dirty="0"/>
                  <a:t>o(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) </a:t>
                </a:r>
                <a:endParaRPr lang="en-US" dirty="0" smtClean="0"/>
              </a:p>
              <a:p>
                <a:r>
                  <a:rPr lang="en-US" dirty="0" smtClean="0"/>
                  <a:t>Construct a Euclidean observable that depends large momentum P, O(</a:t>
                </a:r>
                <a:r>
                  <a:rPr lang="en-US" dirty="0" err="1" smtClean="0"/>
                  <a:t>P,a</a:t>
                </a:r>
                <a:r>
                  <a:rPr lang="en-US" dirty="0" smtClean="0"/>
                  <a:t>) with UV cut-off.</a:t>
                </a:r>
              </a:p>
              <a:p>
                <a:r>
                  <a:rPr lang="en-US" dirty="0" smtClean="0"/>
                  <a:t> The EFT </a:t>
                </a:r>
                <a:r>
                  <a:rPr lang="en-US" dirty="0"/>
                  <a:t>matching condition </a:t>
                </a:r>
                <a:r>
                  <a:rPr lang="en-US" dirty="0" smtClean="0"/>
                  <a:t>or </a:t>
                </a:r>
                <a:r>
                  <a:rPr lang="en-US" dirty="0"/>
                  <a:t>factorization </a:t>
                </a:r>
                <a:r>
                  <a:rPr lang="en-US" dirty="0" smtClean="0"/>
                  <a:t>theorem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1E02C6"/>
                              </a:solidFill>
                            </a:rPr>
                            <m:t>μ</m:t>
                          </m:r>
                        </m:num>
                        <m:den>
                          <m:r>
                            <a:rPr lang="en-US" dirty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dirty="0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 smtClean="0">
                  <a:solidFill>
                    <a:srgbClr val="1E02C6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where Z is </a:t>
                </a:r>
                <a:r>
                  <a:rPr lang="en-US" dirty="0" err="1" smtClean="0"/>
                  <a:t>perturbatively</a:t>
                </a:r>
                <a:r>
                  <a:rPr lang="en-US" dirty="0" smtClean="0"/>
                  <a:t> calculable.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is a renormalization scale.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85" t="-2576" b="-8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82514-5611-4FAD-932C-599F5ED44C8D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53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of 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PDF </a:t>
            </a:r>
            <a:r>
              <a:rPr lang="en-US" dirty="0" smtClean="0">
                <a:solidFill>
                  <a:srgbClr val="FF0000"/>
                </a:solidFill>
              </a:rPr>
              <a:t>(W. Lin’ talk)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GPDs </a:t>
            </a:r>
            <a:r>
              <a:rPr lang="en-US" dirty="0" smtClean="0">
                <a:solidFill>
                  <a:srgbClr val="FF0000"/>
                </a:solidFill>
              </a:rPr>
              <a:t>(matching, Xiong et al)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TMDs </a:t>
            </a:r>
            <a:r>
              <a:rPr lang="en-US" dirty="0" smtClean="0">
                <a:solidFill>
                  <a:srgbClr val="FF0000"/>
                </a:solidFill>
              </a:rPr>
              <a:t>(matching, Yuan et al)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Light-cone wave functions</a:t>
            </a:r>
          </a:p>
          <a:p>
            <a:r>
              <a:rPr lang="en-US" dirty="0" smtClean="0"/>
              <a:t> Higher twist observables</a:t>
            </a:r>
          </a:p>
          <a:p>
            <a:r>
              <a:rPr lang="en-US" dirty="0" smtClean="0"/>
              <a:t> Etc.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9E031-0A0A-4540-B633-0FA24B4423C2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36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Theory confusion: </a:t>
            </a:r>
            <a:endParaRPr lang="zh-CN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 has been much theoretical confusion about spin sum rule for the nucleon, many dozens of theoretical papers have been written on the subject. </a:t>
            </a:r>
          </a:p>
          <a:p>
            <a:pPr lvl="1"/>
            <a:r>
              <a:rPr lang="en-US" altLang="zh-CN" dirty="0" smtClean="0"/>
              <a:t>F. Wang, X. S. Chen, Wakamatsu, E. Leader, C. </a:t>
            </a:r>
            <a:r>
              <a:rPr lang="en-US" altLang="zh-CN" dirty="0" err="1" smtClean="0"/>
              <a:t>Lorce</a:t>
            </a:r>
            <a:r>
              <a:rPr lang="en-US" altLang="zh-CN" dirty="0" smtClean="0"/>
              <a:t>, Y. Hatta, X. Ji, F. Yuan, Y. Zhao, …</a:t>
            </a:r>
          </a:p>
          <a:p>
            <a:r>
              <a:rPr lang="en-US" altLang="zh-CN" dirty="0" smtClean="0"/>
              <a:t>Some still claim that confusion is there.</a:t>
            </a: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But the confusion is over, move on!</a:t>
            </a:r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2C1-D514-4D42-A464-3563157A6927}" type="datetime1">
              <a:rPr lang="en-US" altLang="zh-CN" smtClean="0"/>
              <a:t>10/5/2015</a:t>
            </a:fld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99E8-DC55-46DF-AABF-9CC1A984AA53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Electron-Ion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electron-ion collider will help us to understand the </a:t>
            </a:r>
            <a:r>
              <a:rPr lang="en-US" dirty="0" err="1" smtClean="0"/>
              <a:t>partonic</a:t>
            </a:r>
            <a:r>
              <a:rPr lang="en-US" dirty="0" smtClean="0"/>
              <a:t> structure of the nucleon in an unprecedented level.</a:t>
            </a:r>
          </a:p>
          <a:p>
            <a:r>
              <a:rPr lang="en-US" dirty="0" smtClean="0"/>
              <a:t>With the new theoretical approach, we are no longer depending on sum rules, we can calculate </a:t>
            </a:r>
            <a:r>
              <a:rPr lang="en-US" dirty="0" err="1" smtClean="0"/>
              <a:t>partons</a:t>
            </a:r>
            <a:r>
              <a:rPr lang="en-US" dirty="0" smtClean="0"/>
              <a:t> directly on lattice.</a:t>
            </a:r>
          </a:p>
          <a:p>
            <a:r>
              <a:rPr lang="en-US" dirty="0" smtClean="0"/>
              <a:t>More investments in computation!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4DBE9-3DFA-4426-8319-ECDAD379B30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32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sum rules: Summary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one allows only local gauge-invariant contributions, there is only one sum rule.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one allows </a:t>
            </a:r>
            <a:r>
              <a:rPr lang="en-US" i="1" dirty="0">
                <a:solidFill>
                  <a:srgbClr val="FF0000"/>
                </a:solidFill>
              </a:rPr>
              <a:t>non-local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definitions, </a:t>
            </a:r>
            <a:r>
              <a:rPr lang="en-US" dirty="0"/>
              <a:t>t</a:t>
            </a:r>
            <a:r>
              <a:rPr lang="en-US" dirty="0" smtClean="0"/>
              <a:t>here are infinity possibilities theoretically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However, only one </a:t>
            </a:r>
            <a:r>
              <a:rPr lang="en-US" dirty="0">
                <a:solidFill>
                  <a:schemeClr val="tx1"/>
                </a:solidFill>
              </a:rPr>
              <a:t>is relevant experimentally.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37619-0723-434B-B86F-44898127A0B3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956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Locality-&gt; the unique spin sum rule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Locality and gauge-invariance yield the unique result (Ji, 1996)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 ½ = ½ </a:t>
            </a:r>
            <a:r>
              <a:rPr lang="el-GR" sz="3600" dirty="0" smtClean="0">
                <a:solidFill>
                  <a:srgbClr val="FF0000"/>
                </a:solidFill>
              </a:rPr>
              <a:t>ΔΣ</a:t>
            </a:r>
            <a:r>
              <a:rPr lang="en-US" sz="3600" dirty="0" smtClean="0">
                <a:solidFill>
                  <a:srgbClr val="FF0000"/>
                </a:solidFill>
              </a:rPr>
              <a:t> + </a:t>
            </a:r>
            <a:r>
              <a:rPr lang="en-US" sz="3600" dirty="0" err="1" smtClean="0">
                <a:solidFill>
                  <a:srgbClr val="FF0000"/>
                </a:solidFill>
              </a:rPr>
              <a:t>L</a:t>
            </a:r>
            <a:r>
              <a:rPr lang="en-US" sz="2800" dirty="0" err="1" smtClean="0">
                <a:solidFill>
                  <a:srgbClr val="FF0000"/>
                </a:solidFill>
              </a:rPr>
              <a:t>q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+ </a:t>
            </a:r>
            <a:r>
              <a:rPr lang="en-US" sz="3600" dirty="0" err="1" smtClean="0">
                <a:solidFill>
                  <a:srgbClr val="FF0000"/>
                </a:solidFill>
              </a:rPr>
              <a:t>J</a:t>
            </a:r>
            <a:r>
              <a:rPr lang="en-US" sz="2800" dirty="0" err="1" smtClean="0">
                <a:solidFill>
                  <a:srgbClr val="FF0000"/>
                </a:solidFill>
              </a:rPr>
              <a:t>g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Does </a:t>
            </a:r>
            <a:r>
              <a:rPr lang="en-US" altLang="en-US" dirty="0">
                <a:solidFill>
                  <a:schemeClr val="tx1"/>
                </a:solidFill>
              </a:rPr>
              <a:t>not allow gluon spin term</a:t>
            </a:r>
          </a:p>
          <a:p>
            <a:pPr lvl="1"/>
            <a:r>
              <a:rPr lang="en-US" altLang="en-US" dirty="0" err="1" smtClean="0">
                <a:solidFill>
                  <a:schemeClr val="tx1"/>
                </a:solidFill>
              </a:rPr>
              <a:t>L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q</a:t>
            </a:r>
            <a:r>
              <a:rPr lang="en-US" altLang="en-US" dirty="0" smtClean="0">
                <a:solidFill>
                  <a:schemeClr val="tx1"/>
                </a:solidFill>
              </a:rPr>
              <a:t> and </a:t>
            </a:r>
            <a:r>
              <a:rPr lang="en-US" altLang="en-US" dirty="0" err="1" smtClean="0">
                <a:solidFill>
                  <a:schemeClr val="tx1"/>
                </a:solidFill>
              </a:rPr>
              <a:t>J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g</a:t>
            </a:r>
            <a:r>
              <a:rPr lang="en-US" altLang="en-US" dirty="0" smtClean="0">
                <a:solidFill>
                  <a:schemeClr val="tx1"/>
                </a:solidFill>
              </a:rPr>
              <a:t> can be measured in principle through twist-2 GPDs.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Frame </a:t>
            </a:r>
            <a:r>
              <a:rPr lang="en-US" altLang="en-US" dirty="0" smtClean="0">
                <a:solidFill>
                  <a:schemeClr val="tx1"/>
                </a:solidFill>
              </a:rPr>
              <a:t>independent, allowing computations </a:t>
            </a:r>
            <a:r>
              <a:rPr lang="en-US" altLang="en-US" dirty="0">
                <a:solidFill>
                  <a:schemeClr val="tx1"/>
                </a:solidFill>
              </a:rPr>
              <a:t>with the standard </a:t>
            </a:r>
            <a:r>
              <a:rPr lang="en-US" altLang="en-US" dirty="0" smtClean="0">
                <a:solidFill>
                  <a:schemeClr val="tx1"/>
                </a:solidFill>
              </a:rPr>
              <a:t>lattice QCD (K. F. Liu, H.W. Lin, </a:t>
            </a:r>
            <a:r>
              <a:rPr lang="en-US" altLang="en-US" dirty="0" err="1" smtClean="0">
                <a:solidFill>
                  <a:schemeClr val="tx1"/>
                </a:solidFill>
              </a:rPr>
              <a:t>etc</a:t>
            </a:r>
            <a:r>
              <a:rPr lang="en-US" altLang="en-US" dirty="0" smtClean="0">
                <a:solidFill>
                  <a:schemeClr val="tx1"/>
                </a:solidFill>
              </a:rPr>
              <a:t>).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B70BC3-CE08-4FDC-B798-BD57E4E7BD2E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895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Partonic</a:t>
            </a:r>
            <a:r>
              <a:rPr lang="en-US" dirty="0" smtClean="0"/>
              <a:t> spin sum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Partonic spin sum rule was proposed by Jaffe and Manohar (1991)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    ½ = ½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ΔΣ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+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Δ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All terms are related to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 properties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as defined in the Infinite Momentum Frame, i.e., the nucleon momentum is going to infinity, and light-cone gauge A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=0.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Only </a:t>
                </a:r>
                <a:r>
                  <a:rPr lang="en-US" i="1" dirty="0" smtClean="0">
                    <a:solidFill>
                      <a:srgbClr val="0000CC"/>
                    </a:solidFill>
                  </a:rPr>
                  <a:t>possibly physical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sum rule (sum rule).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97"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D52F8-6187-41F4-9B6C-2A67B776FC7C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997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Puzzle?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 err="1" smtClean="0"/>
              <a:t>partons</a:t>
            </a:r>
            <a:r>
              <a:rPr lang="en-US" dirty="0" smtClean="0"/>
              <a:t> physical?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Yes,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partons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are what you probed in high-energy scattering process in an experiment.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partons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are defined in the infinite momentum frame and light-cone gauge (frame and gauge-dependence)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How come a physical quantity depending on gauge choice?  In particular the gluon polarization </a:t>
            </a:r>
            <a:r>
              <a:rPr lang="el-GR" dirty="0" smtClean="0">
                <a:solidFill>
                  <a:srgbClr val="CC0000"/>
                </a:solidFill>
              </a:rPr>
              <a:t>Δ</a:t>
            </a:r>
            <a:r>
              <a:rPr lang="en-US" dirty="0" smtClean="0">
                <a:solidFill>
                  <a:srgbClr val="CC0000"/>
                </a:solidFill>
              </a:rPr>
              <a:t>G is physically measurable, but depends on light-cone gauge. 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5B7EA-3255-4540-B1B1-180A6EBB6DF8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316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did not have a </a:t>
            </a:r>
            <a:r>
              <a:rPr lang="en-US" dirty="0" smtClean="0">
                <a:solidFill>
                  <a:srgbClr val="FF0000"/>
                </a:solidFill>
              </a:rPr>
              <a:t>good answer </a:t>
            </a:r>
            <a:r>
              <a:rPr lang="en-US" dirty="0" smtClean="0"/>
              <a:t>for a long time. </a:t>
            </a:r>
          </a:p>
          <a:p>
            <a:r>
              <a:rPr lang="en-US" dirty="0" smtClean="0"/>
              <a:t>But I was bothered by many wrong answers, which drove me to understand this question deeper.</a:t>
            </a:r>
          </a:p>
          <a:p>
            <a:r>
              <a:rPr lang="en-US" dirty="0" smtClean="0"/>
              <a:t>The answer finely becomes clear in 2013…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which is leading to a new theoretical approach for </a:t>
            </a:r>
            <a:r>
              <a:rPr lang="en-US" dirty="0" err="1" smtClean="0">
                <a:solidFill>
                  <a:schemeClr val="tx1"/>
                </a:solidFill>
              </a:rPr>
              <a:t>partonic</a:t>
            </a:r>
            <a:r>
              <a:rPr lang="en-US" dirty="0" smtClean="0">
                <a:solidFill>
                  <a:schemeClr val="tx1"/>
                </a:solidFill>
              </a:rPr>
              <a:t> physics.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4DBE9-3DFA-4426-8319-ECDAD379B307}" type="datetime1">
              <a:rPr lang="en-US" altLang="zh-CN" smtClean="0"/>
              <a:t>10/5/2015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22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黑体"/>
        <a:cs typeface=""/>
      </a:majorFont>
      <a:minorFont>
        <a:latin typeface="Tahom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14216</TotalTime>
  <Words>1428</Words>
  <Application>Microsoft Office PowerPoint</Application>
  <PresentationFormat>Custom</PresentationFormat>
  <Paragraphs>268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楷体_GB2312</vt:lpstr>
      <vt:lpstr>SimHei</vt:lpstr>
      <vt:lpstr>SimHei</vt:lpstr>
      <vt:lpstr>SimSun</vt:lpstr>
      <vt:lpstr>Arial</vt:lpstr>
      <vt:lpstr>Calibri</vt:lpstr>
      <vt:lpstr>Cambria Math</vt:lpstr>
      <vt:lpstr>Tahoma</vt:lpstr>
      <vt:lpstr>Times New Roman</vt:lpstr>
      <vt:lpstr>Wingdings</vt:lpstr>
      <vt:lpstr>Blends</vt:lpstr>
      <vt:lpstr>自定义设计方案</vt:lpstr>
      <vt:lpstr>Understanding and Computing the Nucleon Spin</vt:lpstr>
      <vt:lpstr>PowerPoint Presentation</vt:lpstr>
      <vt:lpstr>PowerPoint Presentation</vt:lpstr>
      <vt:lpstr>Theory confusion: </vt:lpstr>
      <vt:lpstr>Spin sum rules: Summary </vt:lpstr>
      <vt:lpstr>Locality-&gt; the unique spin sum rule</vt:lpstr>
      <vt:lpstr>Partonic spin sum rule</vt:lpstr>
      <vt:lpstr>Puzzle? </vt:lpstr>
      <vt:lpstr>PowerPoint Presentation</vt:lpstr>
      <vt:lpstr>PowerPoint Presentation</vt:lpstr>
      <vt:lpstr>PowerPoint Presentation</vt:lpstr>
      <vt:lpstr>A clarifying paper </vt:lpstr>
      <vt:lpstr>A renewed attempt 10 years later</vt:lpstr>
      <vt:lpstr>A simple idea motivated by QED</vt:lpstr>
      <vt:lpstr>But…  (X. Ji, PRL comment, 2010)</vt:lpstr>
      <vt:lpstr>Frame dependence! </vt:lpstr>
      <vt:lpstr>PowerPoint Presentation</vt:lpstr>
      <vt:lpstr>PowerPoint Presentation</vt:lpstr>
      <vt:lpstr>Two kinds of gluons </vt:lpstr>
      <vt:lpstr>Coulomb gluon</vt:lpstr>
      <vt:lpstr>Radiation gluon</vt:lpstr>
      <vt:lpstr>Frame dependence </vt:lpstr>
      <vt:lpstr> Significance of Large momentum limit</vt:lpstr>
      <vt:lpstr>Non-uniqueness? Universality class</vt:lpstr>
      <vt:lpstr>The simple answer</vt:lpstr>
      <vt:lpstr>A long story for ΔG</vt:lpstr>
      <vt:lpstr>Kentucky group</vt:lpstr>
      <vt:lpstr>PowerPoint Presentation</vt:lpstr>
      <vt:lpstr>PowerPoint Presentation</vt:lpstr>
      <vt:lpstr>Approaching partonic sum rule from boost  </vt:lpstr>
      <vt:lpstr>PowerPoint Presentation</vt:lpstr>
      <vt:lpstr>PDF’s are light-cone correlations</vt:lpstr>
      <vt:lpstr> Light-cone quantization</vt:lpstr>
      <vt:lpstr>LCQ and Partons</vt:lpstr>
      <vt:lpstr>Wilson’s unsolved problem</vt:lpstr>
      <vt:lpstr>Solution of the problem? </vt:lpstr>
      <vt:lpstr>A Euclidean quasi-distribution</vt:lpstr>
      <vt:lpstr>Effective field theory language</vt:lpstr>
      <vt:lpstr>Power of the approach</vt:lpstr>
      <vt:lpstr>Electron-Ion Collider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xji</cp:lastModifiedBy>
  <cp:revision>1283</cp:revision>
  <cp:lastPrinted>1601-01-01T00:00:00Z</cp:lastPrinted>
  <dcterms:created xsi:type="dcterms:W3CDTF">1601-01-01T00:00:00Z</dcterms:created>
  <dcterms:modified xsi:type="dcterms:W3CDTF">2015-10-04T23:50:04Z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